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C2C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2C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5849653"/>
            <a:ext cx="1435100" cy="97076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324" y="1741933"/>
            <a:ext cx="2389678" cy="12146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596" y="1850121"/>
            <a:ext cx="2516178" cy="10119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8539" y="5245580"/>
            <a:ext cx="2514665" cy="10119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4255" y="4837175"/>
            <a:ext cx="2157984" cy="103021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72338" y="4860962"/>
            <a:ext cx="2066925" cy="941705"/>
          </a:xfrm>
          <a:custGeom>
            <a:avLst/>
            <a:gdLst/>
            <a:ahLst/>
            <a:cxnLst/>
            <a:rect l="l" t="t" r="r" b="b"/>
            <a:pathLst>
              <a:path w="2066925" h="941704">
                <a:moveTo>
                  <a:pt x="2066417" y="0"/>
                </a:moveTo>
                <a:lnTo>
                  <a:pt x="0" y="0"/>
                </a:lnTo>
                <a:lnTo>
                  <a:pt x="0" y="941095"/>
                </a:lnTo>
                <a:lnTo>
                  <a:pt x="2066417" y="941095"/>
                </a:lnTo>
                <a:lnTo>
                  <a:pt x="2066417" y="0"/>
                </a:lnTo>
                <a:close/>
              </a:path>
            </a:pathLst>
          </a:custGeom>
          <a:solidFill>
            <a:srgbClr val="E2F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2338" y="4860962"/>
            <a:ext cx="2066925" cy="941705"/>
          </a:xfrm>
          <a:custGeom>
            <a:avLst/>
            <a:gdLst/>
            <a:ahLst/>
            <a:cxnLst/>
            <a:rect l="l" t="t" r="r" b="b"/>
            <a:pathLst>
              <a:path w="2066925" h="941704">
                <a:moveTo>
                  <a:pt x="0" y="941095"/>
                </a:moveTo>
                <a:lnTo>
                  <a:pt x="2066417" y="941095"/>
                </a:lnTo>
                <a:lnTo>
                  <a:pt x="2066417" y="0"/>
                </a:lnTo>
                <a:lnTo>
                  <a:pt x="0" y="0"/>
                </a:lnTo>
                <a:lnTo>
                  <a:pt x="0" y="94109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12234" y="4948300"/>
            <a:ext cx="1034415" cy="626110"/>
          </a:xfrm>
          <a:custGeom>
            <a:avLst/>
            <a:gdLst/>
            <a:ahLst/>
            <a:cxnLst/>
            <a:rect l="l" t="t" r="r" b="b"/>
            <a:pathLst>
              <a:path w="1034414" h="626110">
                <a:moveTo>
                  <a:pt x="319786" y="0"/>
                </a:moveTo>
                <a:lnTo>
                  <a:pt x="0" y="260731"/>
                </a:lnTo>
                <a:lnTo>
                  <a:pt x="129286" y="625729"/>
                </a:lnTo>
                <a:lnTo>
                  <a:pt x="183261" y="448056"/>
                </a:lnTo>
                <a:lnTo>
                  <a:pt x="233424" y="455988"/>
                </a:lnTo>
                <a:lnTo>
                  <a:pt x="283714" y="462530"/>
                </a:lnTo>
                <a:lnTo>
                  <a:pt x="334103" y="467683"/>
                </a:lnTo>
                <a:lnTo>
                  <a:pt x="384562" y="471449"/>
                </a:lnTo>
                <a:lnTo>
                  <a:pt x="435062" y="473828"/>
                </a:lnTo>
                <a:lnTo>
                  <a:pt x="485575" y="474824"/>
                </a:lnTo>
                <a:lnTo>
                  <a:pt x="536072" y="474436"/>
                </a:lnTo>
                <a:lnTo>
                  <a:pt x="586526" y="472667"/>
                </a:lnTo>
                <a:lnTo>
                  <a:pt x="636906" y="469518"/>
                </a:lnTo>
                <a:lnTo>
                  <a:pt x="687185" y="464991"/>
                </a:lnTo>
                <a:lnTo>
                  <a:pt x="737335" y="459087"/>
                </a:lnTo>
                <a:lnTo>
                  <a:pt x="787326" y="451809"/>
                </a:lnTo>
                <a:lnTo>
                  <a:pt x="837130" y="443156"/>
                </a:lnTo>
                <a:lnTo>
                  <a:pt x="886718" y="433132"/>
                </a:lnTo>
                <a:lnTo>
                  <a:pt x="936063" y="421737"/>
                </a:lnTo>
                <a:lnTo>
                  <a:pt x="985135" y="408974"/>
                </a:lnTo>
                <a:lnTo>
                  <a:pt x="1033906" y="394843"/>
                </a:lnTo>
                <a:lnTo>
                  <a:pt x="952245" y="126618"/>
                </a:lnTo>
                <a:lnTo>
                  <a:pt x="904438" y="140353"/>
                </a:lnTo>
                <a:lnTo>
                  <a:pt x="856291" y="152546"/>
                </a:lnTo>
                <a:lnTo>
                  <a:pt x="807842" y="163192"/>
                </a:lnTo>
                <a:lnTo>
                  <a:pt x="759128" y="172290"/>
                </a:lnTo>
                <a:lnTo>
                  <a:pt x="710188" y="179837"/>
                </a:lnTo>
                <a:lnTo>
                  <a:pt x="661057" y="185828"/>
                </a:lnTo>
                <a:lnTo>
                  <a:pt x="611774" y="190261"/>
                </a:lnTo>
                <a:lnTo>
                  <a:pt x="562377" y="193134"/>
                </a:lnTo>
                <a:lnTo>
                  <a:pt x="512902" y="194442"/>
                </a:lnTo>
                <a:lnTo>
                  <a:pt x="463388" y="194184"/>
                </a:lnTo>
                <a:lnTo>
                  <a:pt x="413872" y="192355"/>
                </a:lnTo>
                <a:lnTo>
                  <a:pt x="364390" y="188954"/>
                </a:lnTo>
                <a:lnTo>
                  <a:pt x="314982" y="183976"/>
                </a:lnTo>
                <a:lnTo>
                  <a:pt x="265684" y="177419"/>
                </a:lnTo>
                <a:lnTo>
                  <a:pt x="31978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12234" y="4948300"/>
            <a:ext cx="1034415" cy="626110"/>
          </a:xfrm>
          <a:custGeom>
            <a:avLst/>
            <a:gdLst/>
            <a:ahLst/>
            <a:cxnLst/>
            <a:rect l="l" t="t" r="r" b="b"/>
            <a:pathLst>
              <a:path w="1034414" h="626110">
                <a:moveTo>
                  <a:pt x="1033906" y="394843"/>
                </a:moveTo>
                <a:lnTo>
                  <a:pt x="985135" y="408974"/>
                </a:lnTo>
                <a:lnTo>
                  <a:pt x="936063" y="421737"/>
                </a:lnTo>
                <a:lnTo>
                  <a:pt x="886718" y="433132"/>
                </a:lnTo>
                <a:lnTo>
                  <a:pt x="837130" y="443156"/>
                </a:lnTo>
                <a:lnTo>
                  <a:pt x="787326" y="451809"/>
                </a:lnTo>
                <a:lnTo>
                  <a:pt x="737335" y="459087"/>
                </a:lnTo>
                <a:lnTo>
                  <a:pt x="687185" y="464991"/>
                </a:lnTo>
                <a:lnTo>
                  <a:pt x="636906" y="469518"/>
                </a:lnTo>
                <a:lnTo>
                  <a:pt x="586526" y="472667"/>
                </a:lnTo>
                <a:lnTo>
                  <a:pt x="536072" y="474436"/>
                </a:lnTo>
                <a:lnTo>
                  <a:pt x="485575" y="474824"/>
                </a:lnTo>
                <a:lnTo>
                  <a:pt x="435062" y="473828"/>
                </a:lnTo>
                <a:lnTo>
                  <a:pt x="384562" y="471449"/>
                </a:lnTo>
                <a:lnTo>
                  <a:pt x="334103" y="467683"/>
                </a:lnTo>
                <a:lnTo>
                  <a:pt x="283714" y="462530"/>
                </a:lnTo>
                <a:lnTo>
                  <a:pt x="233424" y="455988"/>
                </a:lnTo>
                <a:lnTo>
                  <a:pt x="183261" y="448056"/>
                </a:lnTo>
                <a:lnTo>
                  <a:pt x="129286" y="625729"/>
                </a:lnTo>
                <a:lnTo>
                  <a:pt x="0" y="260731"/>
                </a:lnTo>
                <a:lnTo>
                  <a:pt x="319786" y="0"/>
                </a:lnTo>
                <a:lnTo>
                  <a:pt x="265684" y="177419"/>
                </a:lnTo>
                <a:lnTo>
                  <a:pt x="314982" y="183976"/>
                </a:lnTo>
                <a:lnTo>
                  <a:pt x="364390" y="188954"/>
                </a:lnTo>
                <a:lnTo>
                  <a:pt x="413872" y="192355"/>
                </a:lnTo>
                <a:lnTo>
                  <a:pt x="463388" y="194184"/>
                </a:lnTo>
                <a:lnTo>
                  <a:pt x="512902" y="194442"/>
                </a:lnTo>
                <a:lnTo>
                  <a:pt x="562377" y="193134"/>
                </a:lnTo>
                <a:lnTo>
                  <a:pt x="611774" y="190261"/>
                </a:lnTo>
                <a:lnTo>
                  <a:pt x="661057" y="185828"/>
                </a:lnTo>
                <a:lnTo>
                  <a:pt x="710188" y="179837"/>
                </a:lnTo>
                <a:lnTo>
                  <a:pt x="759128" y="172290"/>
                </a:lnTo>
                <a:lnTo>
                  <a:pt x="807842" y="163192"/>
                </a:lnTo>
                <a:lnTo>
                  <a:pt x="856291" y="152546"/>
                </a:lnTo>
                <a:lnTo>
                  <a:pt x="904438" y="140353"/>
                </a:lnTo>
                <a:lnTo>
                  <a:pt x="952245" y="126618"/>
                </a:lnTo>
                <a:lnTo>
                  <a:pt x="1033906" y="39484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8316" y="4404359"/>
            <a:ext cx="1390650" cy="57835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3472" y="4684775"/>
            <a:ext cx="1125474" cy="5783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2C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194153"/>
            <a:ext cx="8851900" cy="6626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2C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5849653"/>
            <a:ext cx="1435100" cy="9707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4907"/>
            <a:ext cx="8072119" cy="1221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C2C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2935" y="1603819"/>
            <a:ext cx="6163945" cy="2010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62AB0-D998-C308-6C50-726334F280D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886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00">
                <a:solidFill>
                  <a:srgbClr val="73737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png"/><Relationship Id="rId4" Type="http://schemas.openxmlformats.org/officeDocument/2006/relationships/image" Target="../media/image9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hyperlink" Target="https://link.springer.com/article/10.1007/s00431-014-2398-z" TargetMode="External"/><Relationship Id="rId2" Type="http://schemas.openxmlformats.org/officeDocument/2006/relationships/hyperlink" Target="http://www.google.it/url?sa=i&amp;rct=j&amp;q&amp;esrc=s&amp;frm=1&amp;source=images&amp;cd&amp;cad=rja&amp;docid=bJuR4TwE1osW9M&amp;tbnid=4net2mrNDroq2M%3A&amp;ved=0CAUQjRw&amp;url=http%3A//cordis.europa.eu/fetch%3FCALLER%3DIT_FP7_NEWS&amp;ACTION=D&amp;RCN=26655&amp;ei=Gl2XUpWmFpHFtAa3zYDYCA&amp;bvm=bv.57155469%2Cd.bGQ&amp;psig=AFQjCNGe5XT9iKw-3UDrK4ZvhpMYQP8UHw&amp;ust=138573786161839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ontiersin.org/journals/medicine/articles/10.3389/fmed.2024.1473862/ful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journals/medicine/articles/10.3389/fmed.2024.1473862/full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8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155" y="2526614"/>
            <a:ext cx="705421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1720C3"/>
                </a:solidFill>
              </a:rPr>
              <a:t>PILOT</a:t>
            </a:r>
            <a:r>
              <a:rPr sz="4400" spc="-200" dirty="0">
                <a:solidFill>
                  <a:srgbClr val="1720C3"/>
                </a:solidFill>
              </a:rPr>
              <a:t> </a:t>
            </a:r>
            <a:r>
              <a:rPr sz="4400" dirty="0">
                <a:solidFill>
                  <a:srgbClr val="1720C3"/>
                </a:solidFill>
              </a:rPr>
              <a:t>PROGRAMMES</a:t>
            </a:r>
            <a:r>
              <a:rPr sz="4400" spc="-210" dirty="0">
                <a:solidFill>
                  <a:srgbClr val="1720C3"/>
                </a:solidFill>
              </a:rPr>
              <a:t> </a:t>
            </a:r>
            <a:r>
              <a:rPr sz="4400" spc="-25" dirty="0">
                <a:solidFill>
                  <a:srgbClr val="1720C3"/>
                </a:solidFill>
              </a:rPr>
              <a:t>FOR </a:t>
            </a:r>
            <a:r>
              <a:rPr sz="4400" spc="-60" dirty="0">
                <a:solidFill>
                  <a:srgbClr val="1720C3"/>
                </a:solidFill>
              </a:rPr>
              <a:t>INNOVATIVE</a:t>
            </a:r>
            <a:r>
              <a:rPr sz="4400" spc="-95" dirty="0">
                <a:solidFill>
                  <a:srgbClr val="1720C3"/>
                </a:solidFill>
              </a:rPr>
              <a:t> </a:t>
            </a:r>
            <a:r>
              <a:rPr sz="4400" dirty="0">
                <a:solidFill>
                  <a:srgbClr val="1720C3"/>
                </a:solidFill>
              </a:rPr>
              <a:t>DESIGNS</a:t>
            </a:r>
            <a:r>
              <a:rPr sz="4400" spc="-110" dirty="0">
                <a:solidFill>
                  <a:srgbClr val="1720C3"/>
                </a:solidFill>
              </a:rPr>
              <a:t> </a:t>
            </a:r>
            <a:r>
              <a:rPr sz="4400" dirty="0">
                <a:solidFill>
                  <a:srgbClr val="1720C3"/>
                </a:solidFill>
              </a:rPr>
              <a:t>AND</a:t>
            </a:r>
            <a:r>
              <a:rPr sz="4400" spc="-110" dirty="0">
                <a:solidFill>
                  <a:srgbClr val="1720C3"/>
                </a:solidFill>
              </a:rPr>
              <a:t> </a:t>
            </a:r>
            <a:r>
              <a:rPr sz="4400" spc="-25" dirty="0">
                <a:solidFill>
                  <a:srgbClr val="1720C3"/>
                </a:solidFill>
              </a:rPr>
              <a:t>CO- </a:t>
            </a:r>
            <a:r>
              <a:rPr sz="4400" spc="-30" dirty="0">
                <a:solidFill>
                  <a:srgbClr val="1720C3"/>
                </a:solidFill>
              </a:rPr>
              <a:t>PARTNERSHIP</a:t>
            </a:r>
            <a:r>
              <a:rPr sz="4400" spc="-155" dirty="0">
                <a:solidFill>
                  <a:srgbClr val="1720C3"/>
                </a:solidFill>
              </a:rPr>
              <a:t> </a:t>
            </a:r>
            <a:r>
              <a:rPr sz="4400" spc="-10" dirty="0">
                <a:solidFill>
                  <a:srgbClr val="1720C3"/>
                </a:solidFill>
              </a:rPr>
              <a:t>MODELS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598" y="75056"/>
            <a:ext cx="69056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95"/>
              </a:spcBef>
            </a:pPr>
            <a:r>
              <a:rPr dirty="0"/>
              <a:t>Overcoming</a:t>
            </a:r>
            <a:r>
              <a:rPr spc="-80" dirty="0"/>
              <a:t> </a:t>
            </a:r>
            <a:r>
              <a:rPr spc="-25" dirty="0"/>
              <a:t>Traditional</a:t>
            </a:r>
            <a:r>
              <a:rPr spc="-90" dirty="0"/>
              <a:t> </a:t>
            </a:r>
            <a:r>
              <a:rPr dirty="0"/>
              <a:t>Barriers</a:t>
            </a:r>
            <a:r>
              <a:rPr spc="-80" dirty="0"/>
              <a:t> </a:t>
            </a:r>
            <a:r>
              <a:rPr dirty="0"/>
              <a:t>with</a:t>
            </a:r>
            <a:r>
              <a:rPr spc="-80" dirty="0"/>
              <a:t> </a:t>
            </a:r>
            <a:r>
              <a:rPr spc="-10" dirty="0"/>
              <a:t>Innovative </a:t>
            </a:r>
            <a:r>
              <a:rPr dirty="0"/>
              <a:t>Solutions:</a:t>
            </a:r>
            <a:r>
              <a:rPr spc="-3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10" dirty="0"/>
              <a:t>example</a:t>
            </a:r>
            <a:r>
              <a:rPr spc="-70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GAPP</a:t>
            </a:r>
            <a:r>
              <a:rPr spc="-60" dirty="0"/>
              <a:t> </a:t>
            </a:r>
            <a:r>
              <a:rPr spc="-10" dirty="0"/>
              <a:t>Study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6360" y="5542475"/>
            <a:ext cx="1834884" cy="12524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98545" y="1179575"/>
            <a:ext cx="5427345" cy="2279650"/>
            <a:chOff x="3598545" y="1179575"/>
            <a:chExt cx="5427345" cy="2279650"/>
          </a:xfrm>
        </p:grpSpPr>
        <p:sp>
          <p:nvSpPr>
            <p:cNvPr id="5" name="object 5"/>
            <p:cNvSpPr/>
            <p:nvPr/>
          </p:nvSpPr>
          <p:spPr>
            <a:xfrm>
              <a:off x="3655949" y="2143633"/>
              <a:ext cx="2174875" cy="269240"/>
            </a:xfrm>
            <a:custGeom>
              <a:avLst/>
              <a:gdLst/>
              <a:ahLst/>
              <a:cxnLst/>
              <a:rect l="l" t="t" r="r" b="b"/>
              <a:pathLst>
                <a:path w="2174875" h="269239">
                  <a:moveTo>
                    <a:pt x="2167636" y="0"/>
                  </a:moveTo>
                  <a:lnTo>
                    <a:pt x="0" y="189737"/>
                  </a:lnTo>
                  <a:lnTo>
                    <a:pt x="6985" y="269113"/>
                  </a:lnTo>
                  <a:lnTo>
                    <a:pt x="2174621" y="79501"/>
                  </a:lnTo>
                  <a:lnTo>
                    <a:pt x="2167636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5949" y="2143633"/>
              <a:ext cx="2174875" cy="269240"/>
            </a:xfrm>
            <a:custGeom>
              <a:avLst/>
              <a:gdLst/>
              <a:ahLst/>
              <a:cxnLst/>
              <a:rect l="l" t="t" r="r" b="b"/>
              <a:pathLst>
                <a:path w="2174875" h="269239">
                  <a:moveTo>
                    <a:pt x="0" y="189737"/>
                  </a:moveTo>
                  <a:lnTo>
                    <a:pt x="2167636" y="0"/>
                  </a:lnTo>
                  <a:lnTo>
                    <a:pt x="2174621" y="79501"/>
                  </a:lnTo>
                  <a:lnTo>
                    <a:pt x="6985" y="269113"/>
                  </a:lnTo>
                  <a:lnTo>
                    <a:pt x="0" y="18973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1245" y="1310131"/>
              <a:ext cx="894080" cy="861060"/>
            </a:xfrm>
            <a:custGeom>
              <a:avLst/>
              <a:gdLst/>
              <a:ahLst/>
              <a:cxnLst/>
              <a:rect l="l" t="t" r="r" b="b"/>
              <a:pathLst>
                <a:path w="894079" h="861060">
                  <a:moveTo>
                    <a:pt x="670305" y="0"/>
                  </a:moveTo>
                  <a:lnTo>
                    <a:pt x="223392" y="0"/>
                  </a:lnTo>
                  <a:lnTo>
                    <a:pt x="223392" y="430275"/>
                  </a:lnTo>
                  <a:lnTo>
                    <a:pt x="0" y="430275"/>
                  </a:lnTo>
                  <a:lnTo>
                    <a:pt x="446785" y="860551"/>
                  </a:lnTo>
                  <a:lnTo>
                    <a:pt x="893699" y="430275"/>
                  </a:lnTo>
                  <a:lnTo>
                    <a:pt x="670305" y="430275"/>
                  </a:lnTo>
                  <a:lnTo>
                    <a:pt x="6703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1245" y="1310131"/>
              <a:ext cx="894080" cy="861060"/>
            </a:xfrm>
            <a:custGeom>
              <a:avLst/>
              <a:gdLst/>
              <a:ahLst/>
              <a:cxnLst/>
              <a:rect l="l" t="t" r="r" b="b"/>
              <a:pathLst>
                <a:path w="894079" h="861060">
                  <a:moveTo>
                    <a:pt x="0" y="430275"/>
                  </a:moveTo>
                  <a:lnTo>
                    <a:pt x="223392" y="430275"/>
                  </a:lnTo>
                  <a:lnTo>
                    <a:pt x="223392" y="0"/>
                  </a:lnTo>
                  <a:lnTo>
                    <a:pt x="670305" y="0"/>
                  </a:lnTo>
                  <a:lnTo>
                    <a:pt x="670305" y="430275"/>
                  </a:lnTo>
                  <a:lnTo>
                    <a:pt x="893699" y="430275"/>
                  </a:lnTo>
                  <a:lnTo>
                    <a:pt x="446785" y="860551"/>
                  </a:lnTo>
                  <a:lnTo>
                    <a:pt x="0" y="4302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1575" y="2385822"/>
              <a:ext cx="894080" cy="861060"/>
            </a:xfrm>
            <a:custGeom>
              <a:avLst/>
              <a:gdLst/>
              <a:ahLst/>
              <a:cxnLst/>
              <a:rect l="l" t="t" r="r" b="b"/>
              <a:pathLst>
                <a:path w="894079" h="861060">
                  <a:moveTo>
                    <a:pt x="446913" y="0"/>
                  </a:moveTo>
                  <a:lnTo>
                    <a:pt x="0" y="430275"/>
                  </a:lnTo>
                  <a:lnTo>
                    <a:pt x="223520" y="430275"/>
                  </a:lnTo>
                  <a:lnTo>
                    <a:pt x="223520" y="860551"/>
                  </a:lnTo>
                  <a:lnTo>
                    <a:pt x="670305" y="860551"/>
                  </a:lnTo>
                  <a:lnTo>
                    <a:pt x="670305" y="430275"/>
                  </a:lnTo>
                  <a:lnTo>
                    <a:pt x="893826" y="430275"/>
                  </a:lnTo>
                  <a:lnTo>
                    <a:pt x="4469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1575" y="2385822"/>
              <a:ext cx="894080" cy="861060"/>
            </a:xfrm>
            <a:custGeom>
              <a:avLst/>
              <a:gdLst/>
              <a:ahLst/>
              <a:cxnLst/>
              <a:rect l="l" t="t" r="r" b="b"/>
              <a:pathLst>
                <a:path w="894079" h="861060">
                  <a:moveTo>
                    <a:pt x="0" y="430275"/>
                  </a:moveTo>
                  <a:lnTo>
                    <a:pt x="446913" y="0"/>
                  </a:lnTo>
                  <a:lnTo>
                    <a:pt x="893826" y="430275"/>
                  </a:lnTo>
                  <a:lnTo>
                    <a:pt x="670305" y="430275"/>
                  </a:lnTo>
                  <a:lnTo>
                    <a:pt x="670305" y="860551"/>
                  </a:lnTo>
                  <a:lnTo>
                    <a:pt x="223520" y="860551"/>
                  </a:lnTo>
                  <a:lnTo>
                    <a:pt x="223520" y="430275"/>
                  </a:lnTo>
                  <a:lnTo>
                    <a:pt x="0" y="43027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6064" y="1179575"/>
              <a:ext cx="3179826" cy="22791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906771" y="1280540"/>
            <a:ext cx="806450" cy="7061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latin typeface="Calibri"/>
                <a:cs typeface="Calibri"/>
              </a:rPr>
              <a:t>Innovative solutions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400" b="1" spc="-10" dirty="0">
                <a:latin typeface="Calibri"/>
                <a:cs typeface="Calibri"/>
              </a:rPr>
              <a:t>(2025)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6184" y="2528697"/>
            <a:ext cx="822960" cy="7061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b="1" spc="-20" dirty="0">
                <a:latin typeface="Calibri"/>
                <a:cs typeface="Calibri"/>
              </a:rPr>
              <a:t>Traditional </a:t>
            </a:r>
            <a:r>
              <a:rPr sz="1400" b="1" spc="-10" dirty="0">
                <a:latin typeface="Calibri"/>
                <a:cs typeface="Calibri"/>
              </a:rPr>
              <a:t>barriers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425"/>
              </a:spcBef>
            </a:pPr>
            <a:r>
              <a:rPr sz="1400" b="1" spc="-10" dirty="0">
                <a:latin typeface="Calibri"/>
                <a:cs typeface="Calibri"/>
              </a:rPr>
              <a:t>(2018)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53" y="1085018"/>
            <a:ext cx="3147857" cy="23966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68630" y="1106551"/>
            <a:ext cx="2888615" cy="2256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TRADITIONAL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APPROACH</a:t>
            </a:r>
            <a:endParaRPr sz="2000">
              <a:latin typeface="Calibri"/>
              <a:cs typeface="Calibri"/>
            </a:endParaRPr>
          </a:p>
          <a:p>
            <a:pPr marL="12065" marR="5080" indent="-1905" algn="ctr">
              <a:lnSpc>
                <a:spcPct val="100000"/>
              </a:lnSpc>
              <a:spcBef>
                <a:spcPts val="35"/>
              </a:spcBef>
            </a:pPr>
            <a:r>
              <a:rPr sz="1400" b="1" spc="-10" dirty="0">
                <a:latin typeface="Calibri"/>
                <a:cs typeface="Calibri"/>
              </a:rPr>
              <a:t>Randomized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double-</a:t>
            </a:r>
            <a:r>
              <a:rPr sz="1400" b="1" dirty="0">
                <a:latin typeface="Calibri"/>
                <a:cs typeface="Calibri"/>
              </a:rPr>
              <a:t>blind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double- </a:t>
            </a:r>
            <a:r>
              <a:rPr sz="1400" b="1" spc="-20" dirty="0">
                <a:latin typeface="Calibri"/>
                <a:cs typeface="Calibri"/>
              </a:rPr>
              <a:t>dummy,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active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controlled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multicentre</a:t>
            </a:r>
            <a:r>
              <a:rPr sz="1400" spc="-10" dirty="0">
                <a:latin typeface="Calibri"/>
                <a:cs typeface="Calibri"/>
              </a:rPr>
              <a:t>, non-inferiority phase-</a:t>
            </a:r>
            <a:r>
              <a:rPr sz="1400" dirty="0">
                <a:latin typeface="Calibri"/>
                <a:cs typeface="Calibri"/>
              </a:rPr>
              <a:t>III study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compare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pharmacokinetic, efficacy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safety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gabapentin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liquid formulation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tramadol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children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months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age*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moderate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severe </a:t>
            </a:r>
            <a:r>
              <a:rPr sz="1400" dirty="0">
                <a:latin typeface="Calibri"/>
                <a:cs typeface="Calibri"/>
              </a:rPr>
              <a:t>chronic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neuropathic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mixed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pain.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1671" y="1246454"/>
            <a:ext cx="2842260" cy="2043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NEW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DESIGN</a:t>
            </a:r>
            <a:endParaRPr sz="200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40"/>
              </a:spcBef>
            </a:pPr>
            <a:r>
              <a:rPr sz="1400" b="1" spc="-10" dirty="0">
                <a:latin typeface="Calibri"/>
                <a:cs typeface="Calibri"/>
              </a:rPr>
              <a:t>Multi-</a:t>
            </a:r>
            <a:r>
              <a:rPr sz="1400" b="1" spc="-25" dirty="0">
                <a:latin typeface="Calibri"/>
                <a:cs typeface="Calibri"/>
              </a:rPr>
              <a:t>center,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adaptive,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prospective </a:t>
            </a:r>
            <a:r>
              <a:rPr sz="1400" b="1" dirty="0">
                <a:latin typeface="Calibri"/>
                <a:cs typeface="Calibri"/>
              </a:rPr>
              <a:t>cohort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study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evaluate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pharmacokinetic, </a:t>
            </a:r>
            <a:r>
              <a:rPr sz="1400" dirty="0">
                <a:latin typeface="Calibri"/>
                <a:cs typeface="Calibri"/>
              </a:rPr>
              <a:t>efficacy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safety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gabapentin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liquid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formulation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dirty="0">
                <a:latin typeface="Calibri"/>
                <a:cs typeface="Calibri"/>
              </a:rPr>
              <a:t>children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months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18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moderate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severe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chronic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neuropathic,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nociplastic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mixed</a:t>
            </a:r>
            <a:r>
              <a:rPr sz="1400" spc="-20" dirty="0">
                <a:latin typeface="Calibri"/>
                <a:cs typeface="Calibri"/>
              </a:rPr>
              <a:t> pain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5052" y="4546057"/>
            <a:ext cx="610235" cy="437515"/>
            <a:chOff x="3435052" y="4546057"/>
            <a:chExt cx="610235" cy="43751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52" y="4546057"/>
              <a:ext cx="609718" cy="4374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78149" y="4569967"/>
              <a:ext cx="533400" cy="348615"/>
            </a:xfrm>
            <a:custGeom>
              <a:avLst/>
              <a:gdLst/>
              <a:ahLst/>
              <a:cxnLst/>
              <a:rect l="l" t="t" r="r" b="b"/>
              <a:pathLst>
                <a:path w="533400" h="348614">
                  <a:moveTo>
                    <a:pt x="359283" y="0"/>
                  </a:moveTo>
                  <a:lnTo>
                    <a:pt x="359283" y="87121"/>
                  </a:lnTo>
                  <a:lnTo>
                    <a:pt x="0" y="87121"/>
                  </a:lnTo>
                  <a:lnTo>
                    <a:pt x="0" y="261365"/>
                  </a:lnTo>
                  <a:lnTo>
                    <a:pt x="359283" y="261365"/>
                  </a:lnTo>
                  <a:lnTo>
                    <a:pt x="359283" y="348360"/>
                  </a:lnTo>
                  <a:lnTo>
                    <a:pt x="533400" y="174243"/>
                  </a:lnTo>
                  <a:lnTo>
                    <a:pt x="359283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8149" y="4569967"/>
              <a:ext cx="533400" cy="348615"/>
            </a:xfrm>
            <a:custGeom>
              <a:avLst/>
              <a:gdLst/>
              <a:ahLst/>
              <a:cxnLst/>
              <a:rect l="l" t="t" r="r" b="b"/>
              <a:pathLst>
                <a:path w="533400" h="348614">
                  <a:moveTo>
                    <a:pt x="0" y="87121"/>
                  </a:moveTo>
                  <a:lnTo>
                    <a:pt x="359283" y="87121"/>
                  </a:lnTo>
                  <a:lnTo>
                    <a:pt x="359283" y="0"/>
                  </a:lnTo>
                  <a:lnTo>
                    <a:pt x="533400" y="174243"/>
                  </a:lnTo>
                  <a:lnTo>
                    <a:pt x="359283" y="348360"/>
                  </a:lnTo>
                  <a:lnTo>
                    <a:pt x="359283" y="261365"/>
                  </a:lnTo>
                  <a:lnTo>
                    <a:pt x="0" y="261365"/>
                  </a:lnTo>
                  <a:lnTo>
                    <a:pt x="0" y="87121"/>
                  </a:lnTo>
                  <a:close/>
                </a:path>
              </a:pathLst>
            </a:custGeom>
            <a:ln w="19050">
              <a:solidFill>
                <a:srgbClr val="F9C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70356" y="3620770"/>
          <a:ext cx="7822565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5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main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barriers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included: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patient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population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Arial MT"/>
                        <a:buChar char="•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recruiting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centres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Arial MT"/>
                        <a:buChar char="•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Wash-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out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period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Arial MT"/>
                        <a:buChar char="•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Opioid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comparator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Arial MT"/>
                        <a:buChar char="•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Off-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label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patients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6535" marR="18986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sz="1600" b="1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sample</a:t>
                      </a:r>
                      <a:r>
                        <a:rPr sz="1600" b="1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size,</a:t>
                      </a:r>
                      <a:r>
                        <a:rPr sz="1600" b="1" spc="-5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600" spc="-5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Bayesian</a:t>
                      </a:r>
                      <a:r>
                        <a:rPr sz="1600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r>
                        <a:rPr sz="1600" spc="-4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adaptive</a:t>
                      </a:r>
                      <a:r>
                        <a:rPr sz="1600" spc="-7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600" spc="-6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requiring</a:t>
                      </a:r>
                      <a:r>
                        <a:rPr sz="1600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fewer</a:t>
                      </a:r>
                      <a:r>
                        <a:rPr sz="1600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patients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wash-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out,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600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prior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real-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world </a:t>
                      </a:r>
                      <a:r>
                        <a:rPr sz="1600" spc="-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6535" marR="4572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Avoids</a:t>
                      </a:r>
                      <a:r>
                        <a:rPr sz="1600" b="1" spc="-4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comparator</a:t>
                      </a:r>
                      <a:r>
                        <a:rPr sz="16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(e.g.,</a:t>
                      </a:r>
                      <a:r>
                        <a:rPr sz="1600" b="1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opioids)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600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4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single </a:t>
                      </a:r>
                      <a:r>
                        <a:rPr sz="160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arm</a:t>
                      </a:r>
                      <a:r>
                        <a:rPr sz="1600" spc="-3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9913" y="1938020"/>
            <a:ext cx="5551170" cy="2096135"/>
            <a:chOff x="1589913" y="1938020"/>
            <a:chExt cx="5551170" cy="2096135"/>
          </a:xfrm>
        </p:grpSpPr>
        <p:sp>
          <p:nvSpPr>
            <p:cNvPr id="3" name="object 3"/>
            <p:cNvSpPr/>
            <p:nvPr/>
          </p:nvSpPr>
          <p:spPr>
            <a:xfrm>
              <a:off x="1602613" y="1950720"/>
              <a:ext cx="5525770" cy="2070735"/>
            </a:xfrm>
            <a:custGeom>
              <a:avLst/>
              <a:gdLst/>
              <a:ahLst/>
              <a:cxnLst/>
              <a:rect l="l" t="t" r="r" b="b"/>
              <a:pathLst>
                <a:path w="5525770" h="2070735">
                  <a:moveTo>
                    <a:pt x="5318760" y="0"/>
                  </a:moveTo>
                  <a:lnTo>
                    <a:pt x="207137" y="0"/>
                  </a:lnTo>
                  <a:lnTo>
                    <a:pt x="159633" y="5468"/>
                  </a:lnTo>
                  <a:lnTo>
                    <a:pt x="116030" y="21045"/>
                  </a:lnTo>
                  <a:lnTo>
                    <a:pt x="77571" y="45486"/>
                  </a:lnTo>
                  <a:lnTo>
                    <a:pt x="45496" y="77547"/>
                  </a:lnTo>
                  <a:lnTo>
                    <a:pt x="21048" y="115984"/>
                  </a:lnTo>
                  <a:lnTo>
                    <a:pt x="5469" y="159553"/>
                  </a:lnTo>
                  <a:lnTo>
                    <a:pt x="0" y="207009"/>
                  </a:lnTo>
                  <a:lnTo>
                    <a:pt x="0" y="1863597"/>
                  </a:lnTo>
                  <a:lnTo>
                    <a:pt x="5469" y="1911054"/>
                  </a:lnTo>
                  <a:lnTo>
                    <a:pt x="21048" y="1954623"/>
                  </a:lnTo>
                  <a:lnTo>
                    <a:pt x="45496" y="1993060"/>
                  </a:lnTo>
                  <a:lnTo>
                    <a:pt x="77571" y="2025121"/>
                  </a:lnTo>
                  <a:lnTo>
                    <a:pt x="116030" y="2049562"/>
                  </a:lnTo>
                  <a:lnTo>
                    <a:pt x="159633" y="2065139"/>
                  </a:lnTo>
                  <a:lnTo>
                    <a:pt x="207137" y="2070607"/>
                  </a:lnTo>
                  <a:lnTo>
                    <a:pt x="5318760" y="2070607"/>
                  </a:lnTo>
                  <a:lnTo>
                    <a:pt x="5366216" y="2065139"/>
                  </a:lnTo>
                  <a:lnTo>
                    <a:pt x="5409785" y="2049562"/>
                  </a:lnTo>
                  <a:lnTo>
                    <a:pt x="5448222" y="2025121"/>
                  </a:lnTo>
                  <a:lnTo>
                    <a:pt x="5480283" y="1993060"/>
                  </a:lnTo>
                  <a:lnTo>
                    <a:pt x="5504724" y="1954623"/>
                  </a:lnTo>
                  <a:lnTo>
                    <a:pt x="5520301" y="1911054"/>
                  </a:lnTo>
                  <a:lnTo>
                    <a:pt x="5525770" y="1863597"/>
                  </a:lnTo>
                  <a:lnTo>
                    <a:pt x="5525770" y="207009"/>
                  </a:lnTo>
                  <a:lnTo>
                    <a:pt x="5520301" y="159553"/>
                  </a:lnTo>
                  <a:lnTo>
                    <a:pt x="5504724" y="115984"/>
                  </a:lnTo>
                  <a:lnTo>
                    <a:pt x="5480283" y="77547"/>
                  </a:lnTo>
                  <a:lnTo>
                    <a:pt x="5448222" y="45486"/>
                  </a:lnTo>
                  <a:lnTo>
                    <a:pt x="5409785" y="21045"/>
                  </a:lnTo>
                  <a:lnTo>
                    <a:pt x="5366216" y="5468"/>
                  </a:lnTo>
                  <a:lnTo>
                    <a:pt x="531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2613" y="1950720"/>
              <a:ext cx="5525770" cy="2070735"/>
            </a:xfrm>
            <a:custGeom>
              <a:avLst/>
              <a:gdLst/>
              <a:ahLst/>
              <a:cxnLst/>
              <a:rect l="l" t="t" r="r" b="b"/>
              <a:pathLst>
                <a:path w="5525770" h="2070735">
                  <a:moveTo>
                    <a:pt x="0" y="207009"/>
                  </a:moveTo>
                  <a:lnTo>
                    <a:pt x="5469" y="159553"/>
                  </a:lnTo>
                  <a:lnTo>
                    <a:pt x="21048" y="115984"/>
                  </a:lnTo>
                  <a:lnTo>
                    <a:pt x="45496" y="77547"/>
                  </a:lnTo>
                  <a:lnTo>
                    <a:pt x="77571" y="45486"/>
                  </a:lnTo>
                  <a:lnTo>
                    <a:pt x="116030" y="21045"/>
                  </a:lnTo>
                  <a:lnTo>
                    <a:pt x="159633" y="5468"/>
                  </a:lnTo>
                  <a:lnTo>
                    <a:pt x="207137" y="0"/>
                  </a:lnTo>
                  <a:lnTo>
                    <a:pt x="5318760" y="0"/>
                  </a:lnTo>
                  <a:lnTo>
                    <a:pt x="5366216" y="5468"/>
                  </a:lnTo>
                  <a:lnTo>
                    <a:pt x="5409785" y="21045"/>
                  </a:lnTo>
                  <a:lnTo>
                    <a:pt x="5448222" y="45486"/>
                  </a:lnTo>
                  <a:lnTo>
                    <a:pt x="5480283" y="77547"/>
                  </a:lnTo>
                  <a:lnTo>
                    <a:pt x="5504724" y="115984"/>
                  </a:lnTo>
                  <a:lnTo>
                    <a:pt x="5520301" y="159553"/>
                  </a:lnTo>
                  <a:lnTo>
                    <a:pt x="5525770" y="207009"/>
                  </a:lnTo>
                  <a:lnTo>
                    <a:pt x="5525770" y="1863597"/>
                  </a:lnTo>
                  <a:lnTo>
                    <a:pt x="5520301" y="1911054"/>
                  </a:lnTo>
                  <a:lnTo>
                    <a:pt x="5504724" y="1954623"/>
                  </a:lnTo>
                  <a:lnTo>
                    <a:pt x="5480283" y="1993060"/>
                  </a:lnTo>
                  <a:lnTo>
                    <a:pt x="5448222" y="2025121"/>
                  </a:lnTo>
                  <a:lnTo>
                    <a:pt x="5409785" y="2049562"/>
                  </a:lnTo>
                  <a:lnTo>
                    <a:pt x="5366216" y="2065139"/>
                  </a:lnTo>
                  <a:lnTo>
                    <a:pt x="5318760" y="2070607"/>
                  </a:lnTo>
                  <a:lnTo>
                    <a:pt x="207137" y="2070607"/>
                  </a:lnTo>
                  <a:lnTo>
                    <a:pt x="159633" y="2065139"/>
                  </a:lnTo>
                  <a:lnTo>
                    <a:pt x="116030" y="2049562"/>
                  </a:lnTo>
                  <a:lnTo>
                    <a:pt x="77571" y="2025121"/>
                  </a:lnTo>
                  <a:lnTo>
                    <a:pt x="45496" y="1993060"/>
                  </a:lnTo>
                  <a:lnTo>
                    <a:pt x="21048" y="1954623"/>
                  </a:lnTo>
                  <a:lnTo>
                    <a:pt x="5469" y="1911054"/>
                  </a:lnTo>
                  <a:lnTo>
                    <a:pt x="0" y="1863597"/>
                  </a:lnTo>
                  <a:lnTo>
                    <a:pt x="0" y="20700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89833" y="1985898"/>
            <a:ext cx="2776855" cy="1266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Advantages</a:t>
            </a:r>
            <a:endParaRPr sz="28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5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spc="-10" dirty="0">
                <a:latin typeface="Calibri"/>
                <a:cs typeface="Calibri"/>
              </a:rPr>
              <a:t>Resource Sharing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25730" algn="l"/>
              </a:tabLst>
            </a:pPr>
            <a:r>
              <a:rPr sz="1400" b="1" dirty="0">
                <a:latin typeface="Calibri"/>
                <a:cs typeface="Calibri"/>
              </a:rPr>
              <a:t>Access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Complementary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Expertise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25730" algn="l"/>
              </a:tabLst>
            </a:pPr>
            <a:r>
              <a:rPr sz="1400" b="1" dirty="0">
                <a:latin typeface="Calibri"/>
                <a:cs typeface="Calibri"/>
              </a:rPr>
              <a:t>Increased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Operational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Capacity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9833" y="3228822"/>
            <a:ext cx="348615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125730" algn="l"/>
              </a:tabLst>
            </a:pPr>
            <a:r>
              <a:rPr sz="1400" b="1" dirty="0">
                <a:latin typeface="Calibri"/>
                <a:cs typeface="Calibri"/>
              </a:rPr>
              <a:t>Enhanced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Transparency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Scientific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Quality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dirty="0">
                <a:latin typeface="Calibri"/>
                <a:cs typeface="Calibri"/>
              </a:rPr>
              <a:t>Risk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Sharing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77492" y="1716023"/>
            <a:ext cx="7259955" cy="2033270"/>
            <a:chOff x="1777492" y="1716023"/>
            <a:chExt cx="7259955" cy="2033270"/>
          </a:xfrm>
        </p:grpSpPr>
        <p:sp>
          <p:nvSpPr>
            <p:cNvPr id="8" name="object 8"/>
            <p:cNvSpPr/>
            <p:nvPr/>
          </p:nvSpPr>
          <p:spPr>
            <a:xfrm>
              <a:off x="1790192" y="2385983"/>
              <a:ext cx="1105535" cy="1219835"/>
            </a:xfrm>
            <a:custGeom>
              <a:avLst/>
              <a:gdLst/>
              <a:ahLst/>
              <a:cxnLst/>
              <a:rect l="l" t="t" r="r" b="b"/>
              <a:pathLst>
                <a:path w="1105535" h="1219835">
                  <a:moveTo>
                    <a:pt x="849830" y="1111737"/>
                  </a:moveTo>
                  <a:lnTo>
                    <a:pt x="260119" y="1111736"/>
                  </a:lnTo>
                  <a:lnTo>
                    <a:pt x="195032" y="1134406"/>
                  </a:lnTo>
                  <a:lnTo>
                    <a:pt x="167976" y="1188944"/>
                  </a:lnTo>
                  <a:lnTo>
                    <a:pt x="167976" y="1219827"/>
                  </a:lnTo>
                  <a:lnTo>
                    <a:pt x="941973" y="1219827"/>
                  </a:lnTo>
                  <a:lnTo>
                    <a:pt x="941973" y="1188944"/>
                  </a:lnTo>
                  <a:lnTo>
                    <a:pt x="204833" y="1188944"/>
                  </a:lnTo>
                  <a:lnTo>
                    <a:pt x="209237" y="1170942"/>
                  </a:lnTo>
                  <a:lnTo>
                    <a:pt x="221091" y="1156237"/>
                  </a:lnTo>
                  <a:lnTo>
                    <a:pt x="238637" y="1146304"/>
                  </a:lnTo>
                  <a:lnTo>
                    <a:pt x="260119" y="1142619"/>
                  </a:lnTo>
                  <a:lnTo>
                    <a:pt x="921566" y="1142620"/>
                  </a:lnTo>
                  <a:lnTo>
                    <a:pt x="914952" y="1134407"/>
                  </a:lnTo>
                  <a:lnTo>
                    <a:pt x="885695" y="1117854"/>
                  </a:lnTo>
                  <a:lnTo>
                    <a:pt x="849830" y="1111737"/>
                  </a:lnTo>
                  <a:close/>
                </a:path>
                <a:path w="1105535" h="1219835">
                  <a:moveTo>
                    <a:pt x="921566" y="1142620"/>
                  </a:moveTo>
                  <a:lnTo>
                    <a:pt x="849830" y="1142620"/>
                  </a:lnTo>
                  <a:lnTo>
                    <a:pt x="871323" y="1146304"/>
                  </a:lnTo>
                  <a:lnTo>
                    <a:pt x="888876" y="1156237"/>
                  </a:lnTo>
                  <a:lnTo>
                    <a:pt x="900728" y="1170943"/>
                  </a:lnTo>
                  <a:lnTo>
                    <a:pt x="905116" y="1188944"/>
                  </a:lnTo>
                  <a:lnTo>
                    <a:pt x="941973" y="1188944"/>
                  </a:lnTo>
                  <a:lnTo>
                    <a:pt x="934691" y="1158926"/>
                  </a:lnTo>
                  <a:lnTo>
                    <a:pt x="921566" y="1142620"/>
                  </a:lnTo>
                  <a:close/>
                </a:path>
                <a:path w="1105535" h="1219835">
                  <a:moveTo>
                    <a:pt x="702402" y="1034529"/>
                  </a:moveTo>
                  <a:lnTo>
                    <a:pt x="407547" y="1034529"/>
                  </a:lnTo>
                  <a:lnTo>
                    <a:pt x="342425" y="1057170"/>
                  </a:lnTo>
                  <a:lnTo>
                    <a:pt x="315404" y="1111736"/>
                  </a:lnTo>
                  <a:lnTo>
                    <a:pt x="352261" y="1111736"/>
                  </a:lnTo>
                  <a:lnTo>
                    <a:pt x="356606" y="1093706"/>
                  </a:lnTo>
                  <a:lnTo>
                    <a:pt x="368455" y="1078981"/>
                  </a:lnTo>
                  <a:lnTo>
                    <a:pt x="386028" y="1069053"/>
                  </a:lnTo>
                  <a:lnTo>
                    <a:pt x="407547" y="1065412"/>
                  </a:lnTo>
                  <a:lnTo>
                    <a:pt x="774165" y="1065412"/>
                  </a:lnTo>
                  <a:lnTo>
                    <a:pt x="767530" y="1057170"/>
                  </a:lnTo>
                  <a:lnTo>
                    <a:pt x="738255" y="1040621"/>
                  </a:lnTo>
                  <a:lnTo>
                    <a:pt x="702402" y="1034529"/>
                  </a:lnTo>
                  <a:close/>
                </a:path>
                <a:path w="1105535" h="1219835">
                  <a:moveTo>
                    <a:pt x="774165" y="1065412"/>
                  </a:moveTo>
                  <a:lnTo>
                    <a:pt x="702402" y="1065412"/>
                  </a:lnTo>
                  <a:lnTo>
                    <a:pt x="723927" y="1069053"/>
                  </a:lnTo>
                  <a:lnTo>
                    <a:pt x="741500" y="1078981"/>
                  </a:lnTo>
                  <a:lnTo>
                    <a:pt x="753345" y="1093706"/>
                  </a:lnTo>
                  <a:lnTo>
                    <a:pt x="757688" y="1111736"/>
                  </a:lnTo>
                  <a:lnTo>
                    <a:pt x="794545" y="1111736"/>
                  </a:lnTo>
                  <a:lnTo>
                    <a:pt x="787276" y="1081700"/>
                  </a:lnTo>
                  <a:lnTo>
                    <a:pt x="774165" y="1065412"/>
                  </a:lnTo>
                  <a:close/>
                </a:path>
                <a:path w="1105535" h="1219835">
                  <a:moveTo>
                    <a:pt x="0" y="532083"/>
                  </a:moveTo>
                  <a:lnTo>
                    <a:pt x="0" y="593457"/>
                  </a:lnTo>
                  <a:lnTo>
                    <a:pt x="30085" y="624209"/>
                  </a:lnTo>
                  <a:lnTo>
                    <a:pt x="64153" y="651418"/>
                  </a:lnTo>
                  <a:lnTo>
                    <a:pt x="100081" y="675316"/>
                  </a:lnTo>
                  <a:lnTo>
                    <a:pt x="137745" y="695768"/>
                  </a:lnTo>
                  <a:lnTo>
                    <a:pt x="177917" y="713125"/>
                  </a:lnTo>
                  <a:lnTo>
                    <a:pt x="220770" y="727414"/>
                  </a:lnTo>
                  <a:lnTo>
                    <a:pt x="266628" y="738743"/>
                  </a:lnTo>
                  <a:lnTo>
                    <a:pt x="315815" y="747218"/>
                  </a:lnTo>
                  <a:lnTo>
                    <a:pt x="370239" y="753120"/>
                  </a:lnTo>
                  <a:lnTo>
                    <a:pt x="371812" y="753120"/>
                  </a:lnTo>
                  <a:lnTo>
                    <a:pt x="426177" y="756080"/>
                  </a:lnTo>
                  <a:lnTo>
                    <a:pt x="425509" y="756080"/>
                  </a:lnTo>
                  <a:lnTo>
                    <a:pt x="441025" y="770724"/>
                  </a:lnTo>
                  <a:lnTo>
                    <a:pt x="454632" y="784877"/>
                  </a:lnTo>
                  <a:lnTo>
                    <a:pt x="479418" y="834703"/>
                  </a:lnTo>
                  <a:lnTo>
                    <a:pt x="481261" y="1034529"/>
                  </a:lnTo>
                  <a:lnTo>
                    <a:pt x="518118" y="1034529"/>
                  </a:lnTo>
                  <a:lnTo>
                    <a:pt x="518118" y="855691"/>
                  </a:lnTo>
                  <a:lnTo>
                    <a:pt x="509065" y="807942"/>
                  </a:lnTo>
                  <a:lnTo>
                    <a:pt x="485331" y="767825"/>
                  </a:lnTo>
                  <a:lnTo>
                    <a:pt x="440274" y="723511"/>
                  </a:lnTo>
                  <a:lnTo>
                    <a:pt x="390992" y="723511"/>
                  </a:lnTo>
                  <a:lnTo>
                    <a:pt x="330375" y="717968"/>
                  </a:lnTo>
                  <a:lnTo>
                    <a:pt x="275129" y="708884"/>
                  </a:lnTo>
                  <a:lnTo>
                    <a:pt x="224605" y="696042"/>
                  </a:lnTo>
                  <a:lnTo>
                    <a:pt x="178151" y="679228"/>
                  </a:lnTo>
                  <a:lnTo>
                    <a:pt x="135118" y="658226"/>
                  </a:lnTo>
                  <a:lnTo>
                    <a:pt x="94856" y="632821"/>
                  </a:lnTo>
                  <a:lnTo>
                    <a:pt x="56714" y="602797"/>
                  </a:lnTo>
                  <a:lnTo>
                    <a:pt x="18410" y="561786"/>
                  </a:lnTo>
                  <a:lnTo>
                    <a:pt x="0" y="532083"/>
                  </a:lnTo>
                  <a:close/>
                </a:path>
                <a:path w="1105535" h="1219835">
                  <a:moveTo>
                    <a:pt x="960401" y="30883"/>
                  </a:moveTo>
                  <a:lnTo>
                    <a:pt x="923544" y="30883"/>
                  </a:lnTo>
                  <a:lnTo>
                    <a:pt x="923544" y="115579"/>
                  </a:lnTo>
                  <a:lnTo>
                    <a:pt x="921701" y="210043"/>
                  </a:lnTo>
                  <a:lnTo>
                    <a:pt x="921696" y="395405"/>
                  </a:lnTo>
                  <a:lnTo>
                    <a:pt x="918787" y="430347"/>
                  </a:lnTo>
                  <a:lnTo>
                    <a:pt x="918664" y="431826"/>
                  </a:lnTo>
                  <a:lnTo>
                    <a:pt x="894948" y="501690"/>
                  </a:lnTo>
                  <a:lnTo>
                    <a:pt x="874617" y="534057"/>
                  </a:lnTo>
                  <a:lnTo>
                    <a:pt x="844093" y="568310"/>
                  </a:lnTo>
                  <a:lnTo>
                    <a:pt x="816395" y="595203"/>
                  </a:lnTo>
                  <a:lnTo>
                    <a:pt x="779894" y="627072"/>
                  </a:lnTo>
                  <a:lnTo>
                    <a:pt x="760805" y="642315"/>
                  </a:lnTo>
                  <a:lnTo>
                    <a:pt x="743820" y="656255"/>
                  </a:lnTo>
                  <a:lnTo>
                    <a:pt x="710593" y="685404"/>
                  </a:lnTo>
                  <a:lnTo>
                    <a:pt x="639638" y="753120"/>
                  </a:lnTo>
                  <a:lnTo>
                    <a:pt x="613694" y="783789"/>
                  </a:lnTo>
                  <a:lnTo>
                    <a:pt x="597253" y="818773"/>
                  </a:lnTo>
                  <a:lnTo>
                    <a:pt x="591724" y="1034529"/>
                  </a:lnTo>
                  <a:lnTo>
                    <a:pt x="628689" y="1034529"/>
                  </a:lnTo>
                  <a:lnTo>
                    <a:pt x="628743" y="855691"/>
                  </a:lnTo>
                  <a:lnTo>
                    <a:pt x="628968" y="849361"/>
                  </a:lnTo>
                  <a:lnTo>
                    <a:pt x="638802" y="811660"/>
                  </a:lnTo>
                  <a:lnTo>
                    <a:pt x="667388" y="773452"/>
                  </a:lnTo>
                  <a:lnTo>
                    <a:pt x="741823" y="753120"/>
                  </a:lnTo>
                  <a:lnTo>
                    <a:pt x="742286" y="753120"/>
                  </a:lnTo>
                  <a:lnTo>
                    <a:pt x="795973" y="747401"/>
                  </a:lnTo>
                  <a:lnTo>
                    <a:pt x="845517" y="738958"/>
                  </a:lnTo>
                  <a:lnTo>
                    <a:pt x="891695" y="727635"/>
                  </a:lnTo>
                  <a:lnTo>
                    <a:pt x="903545" y="723704"/>
                  </a:lnTo>
                  <a:lnTo>
                    <a:pt x="719218" y="723704"/>
                  </a:lnTo>
                  <a:lnTo>
                    <a:pt x="722274" y="720770"/>
                  </a:lnTo>
                  <a:lnTo>
                    <a:pt x="753710" y="691900"/>
                  </a:lnTo>
                  <a:lnTo>
                    <a:pt x="786298" y="664563"/>
                  </a:lnTo>
                  <a:lnTo>
                    <a:pt x="806058" y="648825"/>
                  </a:lnTo>
                  <a:lnTo>
                    <a:pt x="825246" y="632598"/>
                  </a:lnTo>
                  <a:lnTo>
                    <a:pt x="861855" y="598731"/>
                  </a:lnTo>
                  <a:lnTo>
                    <a:pt x="895713" y="562698"/>
                  </a:lnTo>
                  <a:lnTo>
                    <a:pt x="905745" y="549910"/>
                  </a:lnTo>
                  <a:lnTo>
                    <a:pt x="906351" y="549910"/>
                  </a:lnTo>
                  <a:lnTo>
                    <a:pt x="928845" y="514030"/>
                  </a:lnTo>
                  <a:lnTo>
                    <a:pt x="945242" y="475828"/>
                  </a:lnTo>
                  <a:lnTo>
                    <a:pt x="955209" y="436099"/>
                  </a:lnTo>
                  <a:lnTo>
                    <a:pt x="958558" y="395405"/>
                  </a:lnTo>
                  <a:lnTo>
                    <a:pt x="958564" y="210043"/>
                  </a:lnTo>
                  <a:lnTo>
                    <a:pt x="960094" y="132243"/>
                  </a:lnTo>
                  <a:lnTo>
                    <a:pt x="1105153" y="132243"/>
                  </a:lnTo>
                  <a:lnTo>
                    <a:pt x="1105153" y="101360"/>
                  </a:lnTo>
                  <a:lnTo>
                    <a:pt x="960401" y="101360"/>
                  </a:lnTo>
                  <a:lnTo>
                    <a:pt x="960401" y="30883"/>
                  </a:lnTo>
                  <a:close/>
                </a:path>
                <a:path w="1105535" h="1219835">
                  <a:moveTo>
                    <a:pt x="1105153" y="545634"/>
                  </a:moveTo>
                  <a:lnTo>
                    <a:pt x="1057636" y="601958"/>
                  </a:lnTo>
                  <a:lnTo>
                    <a:pt x="1018476" y="632952"/>
                  </a:lnTo>
                  <a:lnTo>
                    <a:pt x="977858" y="658512"/>
                  </a:lnTo>
                  <a:lnTo>
                    <a:pt x="934419" y="679608"/>
                  </a:lnTo>
                  <a:lnTo>
                    <a:pt x="887498" y="696456"/>
                  </a:lnTo>
                  <a:lnTo>
                    <a:pt x="836432" y="709276"/>
                  </a:lnTo>
                  <a:lnTo>
                    <a:pt x="780559" y="718286"/>
                  </a:lnTo>
                  <a:lnTo>
                    <a:pt x="719218" y="723704"/>
                  </a:lnTo>
                  <a:lnTo>
                    <a:pt x="903545" y="723704"/>
                  </a:lnTo>
                  <a:lnTo>
                    <a:pt x="974980" y="696042"/>
                  </a:lnTo>
                  <a:lnTo>
                    <a:pt x="1013301" y="675316"/>
                  </a:lnTo>
                  <a:lnTo>
                    <a:pt x="1049258" y="651418"/>
                  </a:lnTo>
                  <a:lnTo>
                    <a:pt x="1083534" y="624068"/>
                  </a:lnTo>
                  <a:lnTo>
                    <a:pt x="1105153" y="601958"/>
                  </a:lnTo>
                  <a:lnTo>
                    <a:pt x="1105153" y="545634"/>
                  </a:lnTo>
                  <a:close/>
                </a:path>
                <a:path w="1105535" h="1219835">
                  <a:moveTo>
                    <a:pt x="246325" y="548405"/>
                  </a:moveTo>
                  <a:lnTo>
                    <a:pt x="202391" y="548405"/>
                  </a:lnTo>
                  <a:lnTo>
                    <a:pt x="212378" y="561168"/>
                  </a:lnTo>
                  <a:lnTo>
                    <a:pt x="223024" y="573542"/>
                  </a:lnTo>
                  <a:lnTo>
                    <a:pt x="266601" y="615987"/>
                  </a:lnTo>
                  <a:lnTo>
                    <a:pt x="307471" y="650896"/>
                  </a:lnTo>
                  <a:lnTo>
                    <a:pt x="340405" y="677766"/>
                  </a:lnTo>
                  <a:lnTo>
                    <a:pt x="348364" y="684429"/>
                  </a:lnTo>
                  <a:lnTo>
                    <a:pt x="356452" y="691446"/>
                  </a:lnTo>
                  <a:lnTo>
                    <a:pt x="364720" y="698871"/>
                  </a:lnTo>
                  <a:lnTo>
                    <a:pt x="373224" y="706757"/>
                  </a:lnTo>
                  <a:lnTo>
                    <a:pt x="390992" y="723511"/>
                  </a:lnTo>
                  <a:lnTo>
                    <a:pt x="440274" y="723511"/>
                  </a:lnTo>
                  <a:lnTo>
                    <a:pt x="400728" y="686233"/>
                  </a:lnTo>
                  <a:lnTo>
                    <a:pt x="366129" y="655672"/>
                  </a:lnTo>
                  <a:lnTo>
                    <a:pt x="333537" y="629077"/>
                  </a:lnTo>
                  <a:lnTo>
                    <a:pt x="313506" y="612332"/>
                  </a:lnTo>
                  <a:lnTo>
                    <a:pt x="293345" y="594739"/>
                  </a:lnTo>
                  <a:lnTo>
                    <a:pt x="273157" y="576006"/>
                  </a:lnTo>
                  <a:lnTo>
                    <a:pt x="263301" y="566514"/>
                  </a:lnTo>
                  <a:lnTo>
                    <a:pt x="253847" y="556746"/>
                  </a:lnTo>
                  <a:lnTo>
                    <a:pt x="246325" y="548405"/>
                  </a:lnTo>
                  <a:close/>
                </a:path>
                <a:path w="1105535" h="1219835">
                  <a:moveTo>
                    <a:pt x="906351" y="549910"/>
                  </a:moveTo>
                  <a:lnTo>
                    <a:pt x="905745" y="549910"/>
                  </a:lnTo>
                  <a:lnTo>
                    <a:pt x="906206" y="550142"/>
                  </a:lnTo>
                  <a:lnTo>
                    <a:pt x="906351" y="549910"/>
                  </a:lnTo>
                  <a:close/>
                </a:path>
                <a:path w="1105535" h="1219835">
                  <a:moveTo>
                    <a:pt x="960401" y="0"/>
                  </a:moveTo>
                  <a:lnTo>
                    <a:pt x="149548" y="0"/>
                  </a:lnTo>
                  <a:lnTo>
                    <a:pt x="149548" y="101360"/>
                  </a:lnTo>
                  <a:lnTo>
                    <a:pt x="0" y="101360"/>
                  </a:lnTo>
                  <a:lnTo>
                    <a:pt x="0" y="132243"/>
                  </a:lnTo>
                  <a:lnTo>
                    <a:pt x="149548" y="132243"/>
                  </a:lnTo>
                  <a:lnTo>
                    <a:pt x="149548" y="393861"/>
                  </a:lnTo>
                  <a:lnTo>
                    <a:pt x="152928" y="434561"/>
                  </a:lnTo>
                  <a:lnTo>
                    <a:pt x="162920" y="474293"/>
                  </a:lnTo>
                  <a:lnTo>
                    <a:pt x="179333" y="512493"/>
                  </a:lnTo>
                  <a:lnTo>
                    <a:pt x="201856" y="548405"/>
                  </a:lnTo>
                  <a:lnTo>
                    <a:pt x="201977" y="548598"/>
                  </a:lnTo>
                  <a:lnTo>
                    <a:pt x="202391" y="548405"/>
                  </a:lnTo>
                  <a:lnTo>
                    <a:pt x="246325" y="548405"/>
                  </a:lnTo>
                  <a:lnTo>
                    <a:pt x="213166" y="500210"/>
                  </a:lnTo>
                  <a:lnTo>
                    <a:pt x="189451" y="430346"/>
                  </a:lnTo>
                  <a:lnTo>
                    <a:pt x="186405" y="30883"/>
                  </a:lnTo>
                  <a:lnTo>
                    <a:pt x="960401" y="30883"/>
                  </a:lnTo>
                  <a:lnTo>
                    <a:pt x="96040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0192" y="2385983"/>
              <a:ext cx="1105535" cy="1219835"/>
            </a:xfrm>
            <a:custGeom>
              <a:avLst/>
              <a:gdLst/>
              <a:ahLst/>
              <a:cxnLst/>
              <a:rect l="l" t="t" r="r" b="b"/>
              <a:pathLst>
                <a:path w="1105535" h="1219835">
                  <a:moveTo>
                    <a:pt x="0" y="593457"/>
                  </a:moveTo>
                  <a:lnTo>
                    <a:pt x="30085" y="624209"/>
                  </a:lnTo>
                  <a:lnTo>
                    <a:pt x="64153" y="651418"/>
                  </a:lnTo>
                  <a:lnTo>
                    <a:pt x="99931" y="675235"/>
                  </a:lnTo>
                  <a:lnTo>
                    <a:pt x="137745" y="695768"/>
                  </a:lnTo>
                  <a:lnTo>
                    <a:pt x="177917" y="713125"/>
                  </a:lnTo>
                  <a:lnTo>
                    <a:pt x="220770" y="727414"/>
                  </a:lnTo>
                  <a:lnTo>
                    <a:pt x="266628" y="738743"/>
                  </a:lnTo>
                  <a:lnTo>
                    <a:pt x="315815" y="747218"/>
                  </a:lnTo>
                  <a:lnTo>
                    <a:pt x="368654" y="752948"/>
                  </a:lnTo>
                  <a:lnTo>
                    <a:pt x="425468" y="756041"/>
                  </a:lnTo>
                  <a:lnTo>
                    <a:pt x="441025" y="770724"/>
                  </a:lnTo>
                  <a:lnTo>
                    <a:pt x="465664" y="800421"/>
                  </a:lnTo>
                  <a:lnTo>
                    <a:pt x="480692" y="841652"/>
                  </a:lnTo>
                  <a:lnTo>
                    <a:pt x="481307" y="848665"/>
                  </a:lnTo>
                  <a:lnTo>
                    <a:pt x="481261" y="855691"/>
                  </a:lnTo>
                  <a:lnTo>
                    <a:pt x="481261" y="1034529"/>
                  </a:lnTo>
                  <a:lnTo>
                    <a:pt x="407547" y="1034529"/>
                  </a:lnTo>
                  <a:lnTo>
                    <a:pt x="342425" y="1057170"/>
                  </a:lnTo>
                  <a:lnTo>
                    <a:pt x="315404" y="1111736"/>
                  </a:lnTo>
                  <a:lnTo>
                    <a:pt x="260119" y="1111736"/>
                  </a:lnTo>
                  <a:lnTo>
                    <a:pt x="224294" y="1117854"/>
                  </a:lnTo>
                  <a:lnTo>
                    <a:pt x="195032" y="1134406"/>
                  </a:lnTo>
                  <a:lnTo>
                    <a:pt x="175277" y="1158926"/>
                  </a:lnTo>
                  <a:lnTo>
                    <a:pt x="167976" y="1188944"/>
                  </a:lnTo>
                  <a:lnTo>
                    <a:pt x="167976" y="1219827"/>
                  </a:lnTo>
                  <a:lnTo>
                    <a:pt x="941973" y="1219827"/>
                  </a:lnTo>
                  <a:lnTo>
                    <a:pt x="941973" y="1188944"/>
                  </a:lnTo>
                  <a:lnTo>
                    <a:pt x="914941" y="1134392"/>
                  </a:lnTo>
                  <a:lnTo>
                    <a:pt x="849830" y="1111736"/>
                  </a:lnTo>
                  <a:lnTo>
                    <a:pt x="794545" y="1111736"/>
                  </a:lnTo>
                  <a:lnTo>
                    <a:pt x="787276" y="1081700"/>
                  </a:lnTo>
                  <a:lnTo>
                    <a:pt x="767530" y="1057170"/>
                  </a:lnTo>
                  <a:lnTo>
                    <a:pt x="738255" y="1040621"/>
                  </a:lnTo>
                  <a:lnTo>
                    <a:pt x="702402" y="1034529"/>
                  </a:lnTo>
                  <a:lnTo>
                    <a:pt x="628689" y="1034529"/>
                  </a:lnTo>
                  <a:lnTo>
                    <a:pt x="628689" y="857235"/>
                  </a:lnTo>
                  <a:lnTo>
                    <a:pt x="638802" y="811660"/>
                  </a:lnTo>
                  <a:lnTo>
                    <a:pt x="667388" y="773452"/>
                  </a:lnTo>
                  <a:lnTo>
                    <a:pt x="742736" y="753072"/>
                  </a:lnTo>
                  <a:lnTo>
                    <a:pt x="795973" y="747401"/>
                  </a:lnTo>
                  <a:lnTo>
                    <a:pt x="845517" y="738958"/>
                  </a:lnTo>
                  <a:lnTo>
                    <a:pt x="891695" y="727635"/>
                  </a:lnTo>
                  <a:lnTo>
                    <a:pt x="934834" y="713326"/>
                  </a:lnTo>
                  <a:lnTo>
                    <a:pt x="975260" y="695922"/>
                  </a:lnTo>
                  <a:lnTo>
                    <a:pt x="1013301" y="675316"/>
                  </a:lnTo>
                  <a:lnTo>
                    <a:pt x="1049284" y="651401"/>
                  </a:lnTo>
                  <a:lnTo>
                    <a:pt x="1083534" y="624068"/>
                  </a:lnTo>
                  <a:lnTo>
                    <a:pt x="1105153" y="601958"/>
                  </a:lnTo>
                </a:path>
                <a:path w="1105535" h="1219835">
                  <a:moveTo>
                    <a:pt x="1105153" y="101327"/>
                  </a:moveTo>
                  <a:lnTo>
                    <a:pt x="960401" y="101360"/>
                  </a:lnTo>
                  <a:lnTo>
                    <a:pt x="960401" y="0"/>
                  </a:lnTo>
                  <a:lnTo>
                    <a:pt x="149548" y="0"/>
                  </a:lnTo>
                  <a:lnTo>
                    <a:pt x="149548" y="101360"/>
                  </a:lnTo>
                  <a:lnTo>
                    <a:pt x="0" y="101360"/>
                  </a:lnTo>
                </a:path>
                <a:path w="1105535" h="1219835">
                  <a:moveTo>
                    <a:pt x="0" y="132192"/>
                  </a:moveTo>
                  <a:lnTo>
                    <a:pt x="149548" y="132192"/>
                  </a:lnTo>
                  <a:lnTo>
                    <a:pt x="149548" y="393861"/>
                  </a:lnTo>
                  <a:lnTo>
                    <a:pt x="152928" y="434561"/>
                  </a:lnTo>
                  <a:lnTo>
                    <a:pt x="162920" y="474293"/>
                  </a:lnTo>
                  <a:lnTo>
                    <a:pt x="179333" y="512493"/>
                  </a:lnTo>
                  <a:lnTo>
                    <a:pt x="201977" y="548598"/>
                  </a:lnTo>
                  <a:lnTo>
                    <a:pt x="202391" y="548405"/>
                  </a:lnTo>
                  <a:lnTo>
                    <a:pt x="212378" y="561167"/>
                  </a:lnTo>
                  <a:lnTo>
                    <a:pt x="246236" y="597058"/>
                  </a:lnTo>
                  <a:lnTo>
                    <a:pt x="287061" y="633844"/>
                  </a:lnTo>
                  <a:lnTo>
                    <a:pt x="327690" y="667407"/>
                  </a:lnTo>
                  <a:lnTo>
                    <a:pt x="340405" y="677766"/>
                  </a:lnTo>
                  <a:lnTo>
                    <a:pt x="348364" y="684429"/>
                  </a:lnTo>
                  <a:lnTo>
                    <a:pt x="356452" y="691446"/>
                  </a:lnTo>
                  <a:lnTo>
                    <a:pt x="364720" y="698871"/>
                  </a:lnTo>
                  <a:lnTo>
                    <a:pt x="373224" y="706757"/>
                  </a:lnTo>
                  <a:lnTo>
                    <a:pt x="390992" y="723511"/>
                  </a:lnTo>
                  <a:lnTo>
                    <a:pt x="330375" y="717968"/>
                  </a:lnTo>
                  <a:lnTo>
                    <a:pt x="275129" y="708884"/>
                  </a:lnTo>
                  <a:lnTo>
                    <a:pt x="224605" y="696042"/>
                  </a:lnTo>
                  <a:lnTo>
                    <a:pt x="178151" y="679228"/>
                  </a:lnTo>
                  <a:lnTo>
                    <a:pt x="135118" y="658226"/>
                  </a:lnTo>
                  <a:lnTo>
                    <a:pt x="94856" y="632821"/>
                  </a:lnTo>
                  <a:lnTo>
                    <a:pt x="56714" y="602797"/>
                  </a:lnTo>
                  <a:lnTo>
                    <a:pt x="18410" y="561786"/>
                  </a:lnTo>
                  <a:lnTo>
                    <a:pt x="0" y="532083"/>
                  </a:lnTo>
                </a:path>
                <a:path w="1105535" h="1219835">
                  <a:moveTo>
                    <a:pt x="849830" y="1142619"/>
                  </a:moveTo>
                  <a:lnTo>
                    <a:pt x="871323" y="1146304"/>
                  </a:lnTo>
                  <a:lnTo>
                    <a:pt x="888876" y="1156237"/>
                  </a:lnTo>
                  <a:lnTo>
                    <a:pt x="900728" y="1170943"/>
                  </a:lnTo>
                  <a:lnTo>
                    <a:pt x="905116" y="1188944"/>
                  </a:lnTo>
                  <a:lnTo>
                    <a:pt x="204833" y="1188944"/>
                  </a:lnTo>
                  <a:lnTo>
                    <a:pt x="209237" y="1170942"/>
                  </a:lnTo>
                  <a:lnTo>
                    <a:pt x="221091" y="1156237"/>
                  </a:lnTo>
                  <a:lnTo>
                    <a:pt x="238637" y="1146304"/>
                  </a:lnTo>
                  <a:lnTo>
                    <a:pt x="260119" y="1142619"/>
                  </a:lnTo>
                  <a:lnTo>
                    <a:pt x="849830" y="1142619"/>
                  </a:lnTo>
                </a:path>
                <a:path w="1105535" h="1219835">
                  <a:moveTo>
                    <a:pt x="702402" y="1065412"/>
                  </a:moveTo>
                  <a:lnTo>
                    <a:pt x="723927" y="1069053"/>
                  </a:lnTo>
                  <a:lnTo>
                    <a:pt x="741500" y="1078981"/>
                  </a:lnTo>
                  <a:lnTo>
                    <a:pt x="753345" y="1093706"/>
                  </a:lnTo>
                  <a:lnTo>
                    <a:pt x="757688" y="1111736"/>
                  </a:lnTo>
                  <a:lnTo>
                    <a:pt x="352261" y="1111736"/>
                  </a:lnTo>
                  <a:lnTo>
                    <a:pt x="356606" y="1093706"/>
                  </a:lnTo>
                  <a:lnTo>
                    <a:pt x="368455" y="1078981"/>
                  </a:lnTo>
                  <a:lnTo>
                    <a:pt x="386028" y="1069053"/>
                  </a:lnTo>
                  <a:lnTo>
                    <a:pt x="407547" y="1065412"/>
                  </a:lnTo>
                  <a:lnTo>
                    <a:pt x="499689" y="1065412"/>
                  </a:lnTo>
                  <a:lnTo>
                    <a:pt x="610260" y="1065412"/>
                  </a:lnTo>
                  <a:lnTo>
                    <a:pt x="702402" y="1065412"/>
                  </a:lnTo>
                </a:path>
                <a:path w="1105535" h="1219835">
                  <a:moveTo>
                    <a:pt x="639638" y="753120"/>
                  </a:moveTo>
                  <a:lnTo>
                    <a:pt x="613694" y="783789"/>
                  </a:lnTo>
                  <a:lnTo>
                    <a:pt x="597253" y="818772"/>
                  </a:lnTo>
                  <a:lnTo>
                    <a:pt x="591724" y="857235"/>
                  </a:lnTo>
                  <a:lnTo>
                    <a:pt x="591724" y="1034529"/>
                  </a:lnTo>
                  <a:lnTo>
                    <a:pt x="518118" y="1034529"/>
                  </a:lnTo>
                  <a:lnTo>
                    <a:pt x="518118" y="855691"/>
                  </a:lnTo>
                  <a:lnTo>
                    <a:pt x="509065" y="807941"/>
                  </a:lnTo>
                  <a:lnTo>
                    <a:pt x="485323" y="767812"/>
                  </a:lnTo>
                  <a:lnTo>
                    <a:pt x="400728" y="686233"/>
                  </a:lnTo>
                  <a:lnTo>
                    <a:pt x="366129" y="655672"/>
                  </a:lnTo>
                  <a:lnTo>
                    <a:pt x="353336" y="645261"/>
                  </a:lnTo>
                  <a:lnTo>
                    <a:pt x="333537" y="629077"/>
                  </a:lnTo>
                  <a:lnTo>
                    <a:pt x="293345" y="594739"/>
                  </a:lnTo>
                  <a:lnTo>
                    <a:pt x="263301" y="566514"/>
                  </a:lnTo>
                  <a:lnTo>
                    <a:pt x="236162" y="536425"/>
                  </a:lnTo>
                  <a:lnTo>
                    <a:pt x="213166" y="500210"/>
                  </a:lnTo>
                  <a:lnTo>
                    <a:pt x="189451" y="430346"/>
                  </a:lnTo>
                  <a:lnTo>
                    <a:pt x="186405" y="30883"/>
                  </a:lnTo>
                  <a:lnTo>
                    <a:pt x="923544" y="30883"/>
                  </a:lnTo>
                  <a:lnTo>
                    <a:pt x="923544" y="115579"/>
                  </a:lnTo>
                  <a:lnTo>
                    <a:pt x="921701" y="210043"/>
                  </a:lnTo>
                  <a:lnTo>
                    <a:pt x="921701" y="395341"/>
                  </a:lnTo>
                  <a:lnTo>
                    <a:pt x="909688" y="467445"/>
                  </a:lnTo>
                  <a:lnTo>
                    <a:pt x="874617" y="534057"/>
                  </a:lnTo>
                  <a:lnTo>
                    <a:pt x="844093" y="568310"/>
                  </a:lnTo>
                  <a:lnTo>
                    <a:pt x="816395" y="595203"/>
                  </a:lnTo>
                  <a:lnTo>
                    <a:pt x="779894" y="627072"/>
                  </a:lnTo>
                  <a:lnTo>
                    <a:pt x="760805" y="642315"/>
                  </a:lnTo>
                  <a:lnTo>
                    <a:pt x="743820" y="656255"/>
                  </a:lnTo>
                  <a:lnTo>
                    <a:pt x="727064" y="670634"/>
                  </a:lnTo>
                  <a:lnTo>
                    <a:pt x="710593" y="685404"/>
                  </a:lnTo>
                  <a:lnTo>
                    <a:pt x="694463" y="700516"/>
                  </a:lnTo>
                  <a:lnTo>
                    <a:pt x="639638" y="753120"/>
                  </a:lnTo>
                </a:path>
                <a:path w="1105535" h="1219835">
                  <a:moveTo>
                    <a:pt x="1105153" y="545634"/>
                  </a:moveTo>
                  <a:lnTo>
                    <a:pt x="1056936" y="602707"/>
                  </a:lnTo>
                  <a:lnTo>
                    <a:pt x="1018476" y="632952"/>
                  </a:lnTo>
                  <a:lnTo>
                    <a:pt x="977858" y="658512"/>
                  </a:lnTo>
                  <a:lnTo>
                    <a:pt x="934419" y="679608"/>
                  </a:lnTo>
                  <a:lnTo>
                    <a:pt x="887498" y="696456"/>
                  </a:lnTo>
                  <a:lnTo>
                    <a:pt x="836432" y="709276"/>
                  </a:lnTo>
                  <a:lnTo>
                    <a:pt x="780559" y="718286"/>
                  </a:lnTo>
                  <a:lnTo>
                    <a:pt x="719218" y="723704"/>
                  </a:lnTo>
                  <a:lnTo>
                    <a:pt x="722275" y="720770"/>
                  </a:lnTo>
                  <a:lnTo>
                    <a:pt x="753710" y="691900"/>
                  </a:lnTo>
                  <a:lnTo>
                    <a:pt x="786298" y="664563"/>
                  </a:lnTo>
                  <a:lnTo>
                    <a:pt x="806058" y="648825"/>
                  </a:lnTo>
                  <a:lnTo>
                    <a:pt x="825246" y="632598"/>
                  </a:lnTo>
                  <a:lnTo>
                    <a:pt x="861855" y="598731"/>
                  </a:lnTo>
                  <a:lnTo>
                    <a:pt x="895713" y="562698"/>
                  </a:lnTo>
                  <a:lnTo>
                    <a:pt x="905745" y="549910"/>
                  </a:lnTo>
                  <a:lnTo>
                    <a:pt x="906206" y="550142"/>
                  </a:lnTo>
                  <a:lnTo>
                    <a:pt x="928845" y="514030"/>
                  </a:lnTo>
                  <a:lnTo>
                    <a:pt x="945242" y="475828"/>
                  </a:lnTo>
                  <a:lnTo>
                    <a:pt x="955209" y="436098"/>
                  </a:lnTo>
                  <a:lnTo>
                    <a:pt x="958558" y="395405"/>
                  </a:lnTo>
                  <a:lnTo>
                    <a:pt x="958558" y="210313"/>
                  </a:lnTo>
                  <a:lnTo>
                    <a:pt x="960094" y="132243"/>
                  </a:lnTo>
                  <a:lnTo>
                    <a:pt x="1105153" y="132243"/>
                  </a:lnTo>
                </a:path>
              </a:pathLst>
            </a:custGeom>
            <a:ln w="19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0192" y="2235961"/>
              <a:ext cx="1105535" cy="1500505"/>
            </a:xfrm>
            <a:custGeom>
              <a:avLst/>
              <a:gdLst/>
              <a:ahLst/>
              <a:cxnLst/>
              <a:rect l="l" t="t" r="r" b="b"/>
              <a:pathLst>
                <a:path w="1105535" h="1500504">
                  <a:moveTo>
                    <a:pt x="0" y="110489"/>
                  </a:moveTo>
                  <a:lnTo>
                    <a:pt x="8673" y="67508"/>
                  </a:lnTo>
                  <a:lnTo>
                    <a:pt x="32337" y="32385"/>
                  </a:lnTo>
                  <a:lnTo>
                    <a:pt x="67454" y="8691"/>
                  </a:lnTo>
                  <a:lnTo>
                    <a:pt x="110489" y="0"/>
                  </a:lnTo>
                  <a:lnTo>
                    <a:pt x="994663" y="0"/>
                  </a:lnTo>
                  <a:lnTo>
                    <a:pt x="1037645" y="8691"/>
                  </a:lnTo>
                  <a:lnTo>
                    <a:pt x="1072769" y="32384"/>
                  </a:lnTo>
                  <a:lnTo>
                    <a:pt x="1096462" y="67508"/>
                  </a:lnTo>
                  <a:lnTo>
                    <a:pt x="1105153" y="110489"/>
                  </a:lnTo>
                  <a:lnTo>
                    <a:pt x="1105153" y="1389633"/>
                  </a:lnTo>
                  <a:lnTo>
                    <a:pt x="1096462" y="1432615"/>
                  </a:lnTo>
                  <a:lnTo>
                    <a:pt x="1072769" y="1467739"/>
                  </a:lnTo>
                  <a:lnTo>
                    <a:pt x="1037645" y="1491432"/>
                  </a:lnTo>
                  <a:lnTo>
                    <a:pt x="994663" y="1500124"/>
                  </a:lnTo>
                  <a:lnTo>
                    <a:pt x="110489" y="1500124"/>
                  </a:lnTo>
                  <a:lnTo>
                    <a:pt x="67454" y="1491432"/>
                  </a:lnTo>
                  <a:lnTo>
                    <a:pt x="32337" y="1467739"/>
                  </a:lnTo>
                  <a:lnTo>
                    <a:pt x="8673" y="1432615"/>
                  </a:lnTo>
                  <a:lnTo>
                    <a:pt x="0" y="1389633"/>
                  </a:lnTo>
                  <a:lnTo>
                    <a:pt x="0" y="110489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7776" y="1716023"/>
              <a:ext cx="3209544" cy="15453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2368" y="1900427"/>
              <a:ext cx="2900172" cy="12390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74638" y="1834133"/>
              <a:ext cx="3120390" cy="1365250"/>
            </a:xfrm>
            <a:custGeom>
              <a:avLst/>
              <a:gdLst/>
              <a:ahLst/>
              <a:cxnLst/>
              <a:rect l="l" t="t" r="r" b="b"/>
              <a:pathLst>
                <a:path w="3120390" h="1365250">
                  <a:moveTo>
                    <a:pt x="3120263" y="0"/>
                  </a:moveTo>
                  <a:lnTo>
                    <a:pt x="3113127" y="35444"/>
                  </a:lnTo>
                  <a:lnTo>
                    <a:pt x="3093656" y="64388"/>
                  </a:lnTo>
                  <a:lnTo>
                    <a:pt x="3064756" y="83903"/>
                  </a:lnTo>
                  <a:lnTo>
                    <a:pt x="3029331" y="91058"/>
                  </a:lnTo>
                  <a:lnTo>
                    <a:pt x="91059" y="91058"/>
                  </a:lnTo>
                  <a:lnTo>
                    <a:pt x="55614" y="98214"/>
                  </a:lnTo>
                  <a:lnTo>
                    <a:pt x="26669" y="117728"/>
                  </a:lnTo>
                  <a:lnTo>
                    <a:pt x="7155" y="146673"/>
                  </a:lnTo>
                  <a:lnTo>
                    <a:pt x="0" y="182117"/>
                  </a:lnTo>
                  <a:lnTo>
                    <a:pt x="0" y="1274064"/>
                  </a:lnTo>
                  <a:lnTo>
                    <a:pt x="7155" y="1309489"/>
                  </a:lnTo>
                  <a:lnTo>
                    <a:pt x="26670" y="1338389"/>
                  </a:lnTo>
                  <a:lnTo>
                    <a:pt x="55614" y="1357860"/>
                  </a:lnTo>
                  <a:lnTo>
                    <a:pt x="91059" y="1364995"/>
                  </a:lnTo>
                  <a:lnTo>
                    <a:pt x="126484" y="1357860"/>
                  </a:lnTo>
                  <a:lnTo>
                    <a:pt x="155384" y="1338389"/>
                  </a:lnTo>
                  <a:lnTo>
                    <a:pt x="174855" y="1309489"/>
                  </a:lnTo>
                  <a:lnTo>
                    <a:pt x="181990" y="1274064"/>
                  </a:lnTo>
                  <a:lnTo>
                    <a:pt x="181990" y="1183004"/>
                  </a:lnTo>
                  <a:lnTo>
                    <a:pt x="3029331" y="1183004"/>
                  </a:lnTo>
                  <a:lnTo>
                    <a:pt x="3064756" y="1175869"/>
                  </a:lnTo>
                  <a:lnTo>
                    <a:pt x="3093656" y="1156398"/>
                  </a:lnTo>
                  <a:lnTo>
                    <a:pt x="3113127" y="1127498"/>
                  </a:lnTo>
                  <a:lnTo>
                    <a:pt x="3120263" y="1092073"/>
                  </a:lnTo>
                  <a:lnTo>
                    <a:pt x="3120263" y="273050"/>
                  </a:lnTo>
                  <a:lnTo>
                    <a:pt x="91059" y="273050"/>
                  </a:lnTo>
                  <a:lnTo>
                    <a:pt x="91059" y="182117"/>
                  </a:lnTo>
                  <a:lnTo>
                    <a:pt x="94626" y="164385"/>
                  </a:lnTo>
                  <a:lnTo>
                    <a:pt x="104362" y="149891"/>
                  </a:lnTo>
                  <a:lnTo>
                    <a:pt x="118812" y="140112"/>
                  </a:lnTo>
                  <a:lnTo>
                    <a:pt x="136525" y="136525"/>
                  </a:lnTo>
                  <a:lnTo>
                    <a:pt x="3120263" y="136525"/>
                  </a:lnTo>
                  <a:lnTo>
                    <a:pt x="3120263" y="0"/>
                  </a:lnTo>
                  <a:close/>
                </a:path>
                <a:path w="3120390" h="1365250">
                  <a:moveTo>
                    <a:pt x="3120263" y="136525"/>
                  </a:moveTo>
                  <a:lnTo>
                    <a:pt x="136525" y="136525"/>
                  </a:lnTo>
                  <a:lnTo>
                    <a:pt x="154237" y="140112"/>
                  </a:lnTo>
                  <a:lnTo>
                    <a:pt x="168687" y="149891"/>
                  </a:lnTo>
                  <a:lnTo>
                    <a:pt x="178423" y="164385"/>
                  </a:lnTo>
                  <a:lnTo>
                    <a:pt x="181990" y="182117"/>
                  </a:lnTo>
                  <a:lnTo>
                    <a:pt x="174855" y="217489"/>
                  </a:lnTo>
                  <a:lnTo>
                    <a:pt x="155384" y="246395"/>
                  </a:lnTo>
                  <a:lnTo>
                    <a:pt x="126484" y="265896"/>
                  </a:lnTo>
                  <a:lnTo>
                    <a:pt x="91059" y="273050"/>
                  </a:lnTo>
                  <a:lnTo>
                    <a:pt x="3120263" y="273050"/>
                  </a:lnTo>
                  <a:lnTo>
                    <a:pt x="3120263" y="136525"/>
                  </a:lnTo>
                  <a:close/>
                </a:path>
                <a:path w="3120390" h="1365250">
                  <a:moveTo>
                    <a:pt x="2938271" y="0"/>
                  </a:moveTo>
                  <a:lnTo>
                    <a:pt x="2938271" y="91058"/>
                  </a:lnTo>
                  <a:lnTo>
                    <a:pt x="3029331" y="91058"/>
                  </a:lnTo>
                  <a:lnTo>
                    <a:pt x="3029331" y="45592"/>
                  </a:lnTo>
                  <a:lnTo>
                    <a:pt x="2983865" y="45592"/>
                  </a:lnTo>
                  <a:lnTo>
                    <a:pt x="2966132" y="42005"/>
                  </a:lnTo>
                  <a:lnTo>
                    <a:pt x="2951638" y="32226"/>
                  </a:lnTo>
                  <a:lnTo>
                    <a:pt x="2941859" y="17732"/>
                  </a:lnTo>
                  <a:lnTo>
                    <a:pt x="2938271" y="0"/>
                  </a:lnTo>
                  <a:close/>
                </a:path>
                <a:path w="3120390" h="1365250">
                  <a:moveTo>
                    <a:pt x="3029331" y="0"/>
                  </a:moveTo>
                  <a:lnTo>
                    <a:pt x="3025745" y="17732"/>
                  </a:lnTo>
                  <a:lnTo>
                    <a:pt x="3015980" y="32226"/>
                  </a:lnTo>
                  <a:lnTo>
                    <a:pt x="3001523" y="42005"/>
                  </a:lnTo>
                  <a:lnTo>
                    <a:pt x="2983865" y="45592"/>
                  </a:lnTo>
                  <a:lnTo>
                    <a:pt x="3029331" y="45592"/>
                  </a:lnTo>
                  <a:lnTo>
                    <a:pt x="302933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65698" y="1743201"/>
              <a:ext cx="3029585" cy="364490"/>
            </a:xfrm>
            <a:custGeom>
              <a:avLst/>
              <a:gdLst/>
              <a:ahLst/>
              <a:cxnLst/>
              <a:rect l="l" t="t" r="r" b="b"/>
              <a:pathLst>
                <a:path w="3029584" h="364489">
                  <a:moveTo>
                    <a:pt x="45465" y="227457"/>
                  </a:moveTo>
                  <a:lnTo>
                    <a:pt x="27753" y="231044"/>
                  </a:lnTo>
                  <a:lnTo>
                    <a:pt x="13303" y="240823"/>
                  </a:lnTo>
                  <a:lnTo>
                    <a:pt x="3567" y="255317"/>
                  </a:lnTo>
                  <a:lnTo>
                    <a:pt x="0" y="273050"/>
                  </a:lnTo>
                  <a:lnTo>
                    <a:pt x="0" y="363982"/>
                  </a:lnTo>
                  <a:lnTo>
                    <a:pt x="35425" y="356828"/>
                  </a:lnTo>
                  <a:lnTo>
                    <a:pt x="64325" y="337327"/>
                  </a:lnTo>
                  <a:lnTo>
                    <a:pt x="83796" y="308421"/>
                  </a:lnTo>
                  <a:lnTo>
                    <a:pt x="90931" y="273050"/>
                  </a:lnTo>
                  <a:lnTo>
                    <a:pt x="87364" y="255317"/>
                  </a:lnTo>
                  <a:lnTo>
                    <a:pt x="77628" y="240823"/>
                  </a:lnTo>
                  <a:lnTo>
                    <a:pt x="63178" y="231044"/>
                  </a:lnTo>
                  <a:lnTo>
                    <a:pt x="45465" y="227457"/>
                  </a:lnTo>
                  <a:close/>
                </a:path>
                <a:path w="3029584" h="364489">
                  <a:moveTo>
                    <a:pt x="3029204" y="90932"/>
                  </a:moveTo>
                  <a:lnTo>
                    <a:pt x="2938272" y="90932"/>
                  </a:lnTo>
                  <a:lnTo>
                    <a:pt x="2938272" y="181990"/>
                  </a:lnTo>
                  <a:lnTo>
                    <a:pt x="2973697" y="174835"/>
                  </a:lnTo>
                  <a:lnTo>
                    <a:pt x="3002597" y="155320"/>
                  </a:lnTo>
                  <a:lnTo>
                    <a:pt x="3022068" y="126376"/>
                  </a:lnTo>
                  <a:lnTo>
                    <a:pt x="3029204" y="90932"/>
                  </a:lnTo>
                  <a:close/>
                </a:path>
                <a:path w="3029584" h="364489">
                  <a:moveTo>
                    <a:pt x="2938272" y="0"/>
                  </a:moveTo>
                  <a:lnTo>
                    <a:pt x="2902827" y="7153"/>
                  </a:lnTo>
                  <a:lnTo>
                    <a:pt x="2873882" y="26654"/>
                  </a:lnTo>
                  <a:lnTo>
                    <a:pt x="2854368" y="55560"/>
                  </a:lnTo>
                  <a:lnTo>
                    <a:pt x="2847212" y="90932"/>
                  </a:lnTo>
                  <a:lnTo>
                    <a:pt x="2850800" y="108664"/>
                  </a:lnTo>
                  <a:lnTo>
                    <a:pt x="2860579" y="123158"/>
                  </a:lnTo>
                  <a:lnTo>
                    <a:pt x="2875073" y="132937"/>
                  </a:lnTo>
                  <a:lnTo>
                    <a:pt x="2892805" y="136525"/>
                  </a:lnTo>
                  <a:lnTo>
                    <a:pt x="2910464" y="132937"/>
                  </a:lnTo>
                  <a:lnTo>
                    <a:pt x="2924921" y="123158"/>
                  </a:lnTo>
                  <a:lnTo>
                    <a:pt x="2934686" y="108664"/>
                  </a:lnTo>
                  <a:lnTo>
                    <a:pt x="2938272" y="90932"/>
                  </a:lnTo>
                  <a:lnTo>
                    <a:pt x="3029204" y="90932"/>
                  </a:lnTo>
                  <a:lnTo>
                    <a:pt x="3022068" y="55560"/>
                  </a:lnTo>
                  <a:lnTo>
                    <a:pt x="3002597" y="26654"/>
                  </a:lnTo>
                  <a:lnTo>
                    <a:pt x="2973697" y="7153"/>
                  </a:lnTo>
                  <a:lnTo>
                    <a:pt x="2938272" y="0"/>
                  </a:lnTo>
                  <a:close/>
                </a:path>
              </a:pathLst>
            </a:custGeom>
            <a:solidFill>
              <a:srgbClr val="9FA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74638" y="1743201"/>
              <a:ext cx="3120390" cy="1456055"/>
            </a:xfrm>
            <a:custGeom>
              <a:avLst/>
              <a:gdLst/>
              <a:ahLst/>
              <a:cxnLst/>
              <a:rect l="l" t="t" r="r" b="b"/>
              <a:pathLst>
                <a:path w="3120390" h="1456055">
                  <a:moveTo>
                    <a:pt x="0" y="273050"/>
                  </a:moveTo>
                  <a:lnTo>
                    <a:pt x="7155" y="237605"/>
                  </a:lnTo>
                  <a:lnTo>
                    <a:pt x="26670" y="208661"/>
                  </a:lnTo>
                  <a:lnTo>
                    <a:pt x="55614" y="189146"/>
                  </a:lnTo>
                  <a:lnTo>
                    <a:pt x="91059" y="181990"/>
                  </a:lnTo>
                  <a:lnTo>
                    <a:pt x="2938271" y="181990"/>
                  </a:lnTo>
                  <a:lnTo>
                    <a:pt x="2938271" y="90932"/>
                  </a:lnTo>
                  <a:lnTo>
                    <a:pt x="2945427" y="55560"/>
                  </a:lnTo>
                  <a:lnTo>
                    <a:pt x="2964941" y="26654"/>
                  </a:lnTo>
                  <a:lnTo>
                    <a:pt x="2993886" y="7153"/>
                  </a:lnTo>
                  <a:lnTo>
                    <a:pt x="3029331" y="0"/>
                  </a:lnTo>
                  <a:lnTo>
                    <a:pt x="3064756" y="7153"/>
                  </a:lnTo>
                  <a:lnTo>
                    <a:pt x="3093656" y="26654"/>
                  </a:lnTo>
                  <a:lnTo>
                    <a:pt x="3113127" y="55560"/>
                  </a:lnTo>
                  <a:lnTo>
                    <a:pt x="3120263" y="90932"/>
                  </a:lnTo>
                  <a:lnTo>
                    <a:pt x="3120263" y="1183005"/>
                  </a:lnTo>
                  <a:lnTo>
                    <a:pt x="3113127" y="1218430"/>
                  </a:lnTo>
                  <a:lnTo>
                    <a:pt x="3093656" y="1247330"/>
                  </a:lnTo>
                  <a:lnTo>
                    <a:pt x="3064756" y="1266801"/>
                  </a:lnTo>
                  <a:lnTo>
                    <a:pt x="3029331" y="1273937"/>
                  </a:lnTo>
                  <a:lnTo>
                    <a:pt x="181990" y="1273937"/>
                  </a:lnTo>
                  <a:lnTo>
                    <a:pt x="181990" y="1364996"/>
                  </a:lnTo>
                  <a:lnTo>
                    <a:pt x="174855" y="1400421"/>
                  </a:lnTo>
                  <a:lnTo>
                    <a:pt x="155384" y="1429321"/>
                  </a:lnTo>
                  <a:lnTo>
                    <a:pt x="126484" y="1448792"/>
                  </a:lnTo>
                  <a:lnTo>
                    <a:pt x="91059" y="1455927"/>
                  </a:lnTo>
                  <a:lnTo>
                    <a:pt x="55614" y="1448792"/>
                  </a:lnTo>
                  <a:lnTo>
                    <a:pt x="26669" y="1429321"/>
                  </a:lnTo>
                  <a:lnTo>
                    <a:pt x="7155" y="1400421"/>
                  </a:lnTo>
                  <a:lnTo>
                    <a:pt x="0" y="1364996"/>
                  </a:lnTo>
                  <a:lnTo>
                    <a:pt x="0" y="273050"/>
                  </a:lnTo>
                  <a:close/>
                </a:path>
              </a:pathLst>
            </a:custGeom>
            <a:ln w="952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8148" y="1829371"/>
              <a:ext cx="191516" cy="1005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876" y="1965896"/>
              <a:ext cx="191515" cy="1460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56630" y="2016251"/>
              <a:ext cx="0" cy="1001394"/>
            </a:xfrm>
            <a:custGeom>
              <a:avLst/>
              <a:gdLst/>
              <a:ahLst/>
              <a:cxnLst/>
              <a:rect l="l" t="t" r="r" b="b"/>
              <a:pathLst>
                <a:path h="1001394">
                  <a:moveTo>
                    <a:pt x="0" y="0"/>
                  </a:moveTo>
                  <a:lnTo>
                    <a:pt x="0" y="1000887"/>
                  </a:lnTo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89913" y="4196207"/>
            <a:ext cx="5551170" cy="1900555"/>
            <a:chOff x="1589913" y="4196207"/>
            <a:chExt cx="5551170" cy="1900555"/>
          </a:xfrm>
        </p:grpSpPr>
        <p:sp>
          <p:nvSpPr>
            <p:cNvPr id="20" name="object 20"/>
            <p:cNvSpPr/>
            <p:nvPr/>
          </p:nvSpPr>
          <p:spPr>
            <a:xfrm>
              <a:off x="1602613" y="4208907"/>
              <a:ext cx="5525770" cy="1875155"/>
            </a:xfrm>
            <a:custGeom>
              <a:avLst/>
              <a:gdLst/>
              <a:ahLst/>
              <a:cxnLst/>
              <a:rect l="l" t="t" r="r" b="b"/>
              <a:pathLst>
                <a:path w="5525770" h="1875154">
                  <a:moveTo>
                    <a:pt x="5338318" y="0"/>
                  </a:moveTo>
                  <a:lnTo>
                    <a:pt x="187579" y="0"/>
                  </a:lnTo>
                  <a:lnTo>
                    <a:pt x="137700" y="6697"/>
                  </a:lnTo>
                  <a:lnTo>
                    <a:pt x="92888" y="25597"/>
                  </a:lnTo>
                  <a:lnTo>
                    <a:pt x="54927" y="54911"/>
                  </a:lnTo>
                  <a:lnTo>
                    <a:pt x="25602" y="92851"/>
                  </a:lnTo>
                  <a:lnTo>
                    <a:pt x="6698" y="137627"/>
                  </a:lnTo>
                  <a:lnTo>
                    <a:pt x="0" y="187452"/>
                  </a:lnTo>
                  <a:lnTo>
                    <a:pt x="0" y="1687576"/>
                  </a:lnTo>
                  <a:lnTo>
                    <a:pt x="6698" y="1737421"/>
                  </a:lnTo>
                  <a:lnTo>
                    <a:pt x="25602" y="1782212"/>
                  </a:lnTo>
                  <a:lnTo>
                    <a:pt x="54927" y="1820160"/>
                  </a:lnTo>
                  <a:lnTo>
                    <a:pt x="92888" y="1849479"/>
                  </a:lnTo>
                  <a:lnTo>
                    <a:pt x="137700" y="1868381"/>
                  </a:lnTo>
                  <a:lnTo>
                    <a:pt x="187579" y="1875078"/>
                  </a:lnTo>
                  <a:lnTo>
                    <a:pt x="5338318" y="1875078"/>
                  </a:lnTo>
                  <a:lnTo>
                    <a:pt x="5388142" y="1868381"/>
                  </a:lnTo>
                  <a:lnTo>
                    <a:pt x="5432918" y="1849479"/>
                  </a:lnTo>
                  <a:lnTo>
                    <a:pt x="5470858" y="1820160"/>
                  </a:lnTo>
                  <a:lnTo>
                    <a:pt x="5500172" y="1782212"/>
                  </a:lnTo>
                  <a:lnTo>
                    <a:pt x="5519072" y="1737421"/>
                  </a:lnTo>
                  <a:lnTo>
                    <a:pt x="5525770" y="1687576"/>
                  </a:lnTo>
                  <a:lnTo>
                    <a:pt x="5525770" y="187452"/>
                  </a:lnTo>
                  <a:lnTo>
                    <a:pt x="5519072" y="137627"/>
                  </a:lnTo>
                  <a:lnTo>
                    <a:pt x="5500172" y="92851"/>
                  </a:lnTo>
                  <a:lnTo>
                    <a:pt x="5470858" y="54911"/>
                  </a:lnTo>
                  <a:lnTo>
                    <a:pt x="5432918" y="25597"/>
                  </a:lnTo>
                  <a:lnTo>
                    <a:pt x="5388142" y="6697"/>
                  </a:lnTo>
                  <a:lnTo>
                    <a:pt x="5338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2613" y="4208907"/>
              <a:ext cx="5525770" cy="1875155"/>
            </a:xfrm>
            <a:custGeom>
              <a:avLst/>
              <a:gdLst/>
              <a:ahLst/>
              <a:cxnLst/>
              <a:rect l="l" t="t" r="r" b="b"/>
              <a:pathLst>
                <a:path w="5525770" h="1875154">
                  <a:moveTo>
                    <a:pt x="0" y="187452"/>
                  </a:moveTo>
                  <a:lnTo>
                    <a:pt x="6698" y="137627"/>
                  </a:lnTo>
                  <a:lnTo>
                    <a:pt x="25602" y="92851"/>
                  </a:lnTo>
                  <a:lnTo>
                    <a:pt x="54927" y="54911"/>
                  </a:lnTo>
                  <a:lnTo>
                    <a:pt x="92888" y="25597"/>
                  </a:lnTo>
                  <a:lnTo>
                    <a:pt x="137700" y="6697"/>
                  </a:lnTo>
                  <a:lnTo>
                    <a:pt x="187579" y="0"/>
                  </a:lnTo>
                  <a:lnTo>
                    <a:pt x="5338318" y="0"/>
                  </a:lnTo>
                  <a:lnTo>
                    <a:pt x="5388142" y="6697"/>
                  </a:lnTo>
                  <a:lnTo>
                    <a:pt x="5432918" y="25597"/>
                  </a:lnTo>
                  <a:lnTo>
                    <a:pt x="5470858" y="54911"/>
                  </a:lnTo>
                  <a:lnTo>
                    <a:pt x="5500172" y="92851"/>
                  </a:lnTo>
                  <a:lnTo>
                    <a:pt x="5519072" y="137627"/>
                  </a:lnTo>
                  <a:lnTo>
                    <a:pt x="5525770" y="187452"/>
                  </a:lnTo>
                  <a:lnTo>
                    <a:pt x="5525770" y="1687576"/>
                  </a:lnTo>
                  <a:lnTo>
                    <a:pt x="5519072" y="1737421"/>
                  </a:lnTo>
                  <a:lnTo>
                    <a:pt x="5500172" y="1782212"/>
                  </a:lnTo>
                  <a:lnTo>
                    <a:pt x="5470858" y="1820160"/>
                  </a:lnTo>
                  <a:lnTo>
                    <a:pt x="5432918" y="1849479"/>
                  </a:lnTo>
                  <a:lnTo>
                    <a:pt x="5388142" y="1868381"/>
                  </a:lnTo>
                  <a:lnTo>
                    <a:pt x="5338318" y="1875078"/>
                  </a:lnTo>
                  <a:lnTo>
                    <a:pt x="187579" y="1875078"/>
                  </a:lnTo>
                  <a:lnTo>
                    <a:pt x="137700" y="1868381"/>
                  </a:lnTo>
                  <a:lnTo>
                    <a:pt x="92888" y="1849479"/>
                  </a:lnTo>
                  <a:lnTo>
                    <a:pt x="54927" y="1820160"/>
                  </a:lnTo>
                  <a:lnTo>
                    <a:pt x="25602" y="1782212"/>
                  </a:lnTo>
                  <a:lnTo>
                    <a:pt x="6698" y="1737421"/>
                  </a:lnTo>
                  <a:lnTo>
                    <a:pt x="0" y="1687576"/>
                  </a:lnTo>
                  <a:lnTo>
                    <a:pt x="0" y="18745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89833" y="4244466"/>
            <a:ext cx="3313429" cy="1495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Limitations</a:t>
            </a:r>
            <a:endParaRPr sz="28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5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spc="-10" dirty="0">
                <a:latin typeface="Calibri"/>
                <a:cs typeface="Calibri"/>
              </a:rPr>
              <a:t>Administrative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Contractual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Complexity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dirty="0">
                <a:latin typeface="Calibri"/>
                <a:cs typeface="Calibri"/>
              </a:rPr>
              <a:t>Conflicts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Interest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or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Objectives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spc="-10" dirty="0">
                <a:latin typeface="Calibri"/>
                <a:cs typeface="Calibri"/>
              </a:rPr>
              <a:t>Regulatory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Delays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5730" algn="l"/>
              </a:tabLst>
            </a:pPr>
            <a:r>
              <a:rPr sz="1400" b="1" dirty="0">
                <a:latin typeface="Calibri"/>
                <a:cs typeface="Calibri"/>
              </a:rPr>
              <a:t>Increased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Managerial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Burden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77492" y="4383659"/>
            <a:ext cx="1130935" cy="1525905"/>
            <a:chOff x="1777492" y="4383659"/>
            <a:chExt cx="1130935" cy="1525905"/>
          </a:xfrm>
        </p:grpSpPr>
        <p:sp>
          <p:nvSpPr>
            <p:cNvPr id="24" name="object 24"/>
            <p:cNvSpPr/>
            <p:nvPr/>
          </p:nvSpPr>
          <p:spPr>
            <a:xfrm>
              <a:off x="1790191" y="4577263"/>
              <a:ext cx="1105535" cy="1143000"/>
            </a:xfrm>
            <a:custGeom>
              <a:avLst/>
              <a:gdLst/>
              <a:ahLst/>
              <a:cxnLst/>
              <a:rect l="l" t="t" r="r" b="b"/>
              <a:pathLst>
                <a:path w="1105535" h="1143000">
                  <a:moveTo>
                    <a:pt x="149548" y="787465"/>
                  </a:moveTo>
                  <a:lnTo>
                    <a:pt x="2120" y="787465"/>
                  </a:lnTo>
                  <a:lnTo>
                    <a:pt x="2120" y="1052145"/>
                  </a:lnTo>
                  <a:lnTo>
                    <a:pt x="0" y="1052934"/>
                  </a:lnTo>
                  <a:lnTo>
                    <a:pt x="0" y="1142619"/>
                  </a:lnTo>
                  <a:lnTo>
                    <a:pt x="204833" y="1142619"/>
                  </a:lnTo>
                  <a:lnTo>
                    <a:pt x="200745" y="1091552"/>
                  </a:lnTo>
                  <a:lnTo>
                    <a:pt x="171889" y="1060452"/>
                  </a:lnTo>
                  <a:lnTo>
                    <a:pt x="149548" y="1052145"/>
                  </a:lnTo>
                  <a:lnTo>
                    <a:pt x="149548" y="787465"/>
                  </a:lnTo>
                  <a:close/>
                </a:path>
                <a:path w="1105535" h="1143000">
                  <a:moveTo>
                    <a:pt x="957898" y="602167"/>
                  </a:moveTo>
                  <a:lnTo>
                    <a:pt x="747414" y="602167"/>
                  </a:lnTo>
                  <a:lnTo>
                    <a:pt x="894842" y="725699"/>
                  </a:lnTo>
                  <a:lnTo>
                    <a:pt x="0" y="725699"/>
                  </a:lnTo>
                  <a:lnTo>
                    <a:pt x="0" y="787465"/>
                  </a:lnTo>
                  <a:lnTo>
                    <a:pt x="960401" y="787465"/>
                  </a:lnTo>
                  <a:lnTo>
                    <a:pt x="960401" y="1052145"/>
                  </a:lnTo>
                  <a:lnTo>
                    <a:pt x="938069" y="1060452"/>
                  </a:lnTo>
                  <a:lnTo>
                    <a:pt x="920602" y="1074022"/>
                  </a:lnTo>
                  <a:lnTo>
                    <a:pt x="909213" y="1091552"/>
                  </a:lnTo>
                  <a:lnTo>
                    <a:pt x="905116" y="1111736"/>
                  </a:lnTo>
                  <a:lnTo>
                    <a:pt x="905116" y="1142619"/>
                  </a:lnTo>
                  <a:lnTo>
                    <a:pt x="1105153" y="1142619"/>
                  </a:lnTo>
                  <a:lnTo>
                    <a:pt x="1105153" y="725554"/>
                  </a:lnTo>
                  <a:lnTo>
                    <a:pt x="957898" y="602167"/>
                  </a:lnTo>
                  <a:close/>
                </a:path>
                <a:path w="1105535" h="1143000">
                  <a:moveTo>
                    <a:pt x="216044" y="602167"/>
                  </a:moveTo>
                  <a:lnTo>
                    <a:pt x="6589" y="602167"/>
                  </a:lnTo>
                  <a:lnTo>
                    <a:pt x="154017" y="725699"/>
                  </a:lnTo>
                  <a:lnTo>
                    <a:pt x="363472" y="725699"/>
                  </a:lnTo>
                  <a:lnTo>
                    <a:pt x="216044" y="602167"/>
                  </a:lnTo>
                  <a:close/>
                </a:path>
                <a:path w="1105535" h="1143000">
                  <a:moveTo>
                    <a:pt x="591094" y="602167"/>
                  </a:moveTo>
                  <a:lnTo>
                    <a:pt x="372410" y="602167"/>
                  </a:lnTo>
                  <a:lnTo>
                    <a:pt x="519838" y="725699"/>
                  </a:lnTo>
                  <a:lnTo>
                    <a:pt x="738522" y="725699"/>
                  </a:lnTo>
                  <a:lnTo>
                    <a:pt x="591094" y="602167"/>
                  </a:lnTo>
                  <a:close/>
                </a:path>
                <a:path w="1105535" h="1143000">
                  <a:moveTo>
                    <a:pt x="957898" y="200688"/>
                  </a:moveTo>
                  <a:lnTo>
                    <a:pt x="747521" y="200688"/>
                  </a:lnTo>
                  <a:lnTo>
                    <a:pt x="894949" y="324220"/>
                  </a:lnTo>
                  <a:lnTo>
                    <a:pt x="0" y="324220"/>
                  </a:lnTo>
                  <a:lnTo>
                    <a:pt x="0" y="385986"/>
                  </a:lnTo>
                  <a:lnTo>
                    <a:pt x="960401" y="385986"/>
                  </a:lnTo>
                  <a:lnTo>
                    <a:pt x="960401" y="540401"/>
                  </a:lnTo>
                  <a:lnTo>
                    <a:pt x="0" y="540401"/>
                  </a:lnTo>
                  <a:lnTo>
                    <a:pt x="0" y="602167"/>
                  </a:lnTo>
                  <a:lnTo>
                    <a:pt x="1105153" y="602167"/>
                  </a:lnTo>
                  <a:lnTo>
                    <a:pt x="1105153" y="324075"/>
                  </a:lnTo>
                  <a:lnTo>
                    <a:pt x="957898" y="200688"/>
                  </a:lnTo>
                  <a:close/>
                </a:path>
                <a:path w="1105535" h="1143000">
                  <a:moveTo>
                    <a:pt x="149548" y="385986"/>
                  </a:moveTo>
                  <a:lnTo>
                    <a:pt x="2120" y="385986"/>
                  </a:lnTo>
                  <a:lnTo>
                    <a:pt x="2120" y="540401"/>
                  </a:lnTo>
                  <a:lnTo>
                    <a:pt x="149548" y="540401"/>
                  </a:lnTo>
                  <a:lnTo>
                    <a:pt x="149548" y="385986"/>
                  </a:lnTo>
                  <a:close/>
                </a:path>
                <a:path w="1105535" h="1143000">
                  <a:moveTo>
                    <a:pt x="216044" y="200688"/>
                  </a:moveTo>
                  <a:lnTo>
                    <a:pt x="6589" y="200688"/>
                  </a:lnTo>
                  <a:lnTo>
                    <a:pt x="154017" y="324220"/>
                  </a:lnTo>
                  <a:lnTo>
                    <a:pt x="363472" y="324220"/>
                  </a:lnTo>
                  <a:lnTo>
                    <a:pt x="216044" y="200688"/>
                  </a:lnTo>
                  <a:close/>
                </a:path>
                <a:path w="1105535" h="1143000">
                  <a:moveTo>
                    <a:pt x="591171" y="200688"/>
                  </a:moveTo>
                  <a:lnTo>
                    <a:pt x="372410" y="200688"/>
                  </a:lnTo>
                  <a:lnTo>
                    <a:pt x="519837" y="324220"/>
                  </a:lnTo>
                  <a:lnTo>
                    <a:pt x="738599" y="324220"/>
                  </a:lnTo>
                  <a:lnTo>
                    <a:pt x="591171" y="200688"/>
                  </a:lnTo>
                  <a:close/>
                </a:path>
                <a:path w="1105535" h="1143000">
                  <a:moveTo>
                    <a:pt x="1034115" y="0"/>
                  </a:moveTo>
                  <a:lnTo>
                    <a:pt x="1005429" y="4854"/>
                  </a:lnTo>
                  <a:lnTo>
                    <a:pt x="981997" y="18089"/>
                  </a:lnTo>
                  <a:lnTo>
                    <a:pt x="966196" y="37707"/>
                  </a:lnTo>
                  <a:lnTo>
                    <a:pt x="960401" y="61714"/>
                  </a:lnTo>
                  <a:lnTo>
                    <a:pt x="960401" y="138922"/>
                  </a:lnTo>
                  <a:lnTo>
                    <a:pt x="0" y="138922"/>
                  </a:lnTo>
                  <a:lnTo>
                    <a:pt x="0" y="200688"/>
                  </a:lnTo>
                  <a:lnTo>
                    <a:pt x="1105153" y="200688"/>
                  </a:lnTo>
                  <a:lnTo>
                    <a:pt x="1105153" y="50625"/>
                  </a:lnTo>
                  <a:lnTo>
                    <a:pt x="1102036" y="37707"/>
                  </a:lnTo>
                  <a:lnTo>
                    <a:pt x="1086239" y="18089"/>
                  </a:lnTo>
                  <a:lnTo>
                    <a:pt x="1062808" y="4854"/>
                  </a:lnTo>
                  <a:lnTo>
                    <a:pt x="1034115" y="0"/>
                  </a:lnTo>
                  <a:close/>
                </a:path>
                <a:path w="1105535" h="1143000">
                  <a:moveTo>
                    <a:pt x="75834" y="0"/>
                  </a:moveTo>
                  <a:lnTo>
                    <a:pt x="47147" y="4854"/>
                  </a:lnTo>
                  <a:lnTo>
                    <a:pt x="23716" y="18089"/>
                  </a:lnTo>
                  <a:lnTo>
                    <a:pt x="7915" y="37707"/>
                  </a:lnTo>
                  <a:lnTo>
                    <a:pt x="2120" y="61714"/>
                  </a:lnTo>
                  <a:lnTo>
                    <a:pt x="2120" y="138922"/>
                  </a:lnTo>
                  <a:lnTo>
                    <a:pt x="149548" y="138922"/>
                  </a:lnTo>
                  <a:lnTo>
                    <a:pt x="149548" y="61714"/>
                  </a:lnTo>
                  <a:lnTo>
                    <a:pt x="143755" y="37707"/>
                  </a:lnTo>
                  <a:lnTo>
                    <a:pt x="127958" y="18089"/>
                  </a:lnTo>
                  <a:lnTo>
                    <a:pt x="104527" y="4854"/>
                  </a:lnTo>
                  <a:lnTo>
                    <a:pt x="7583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0191" y="4577263"/>
              <a:ext cx="1105535" cy="1143000"/>
            </a:xfrm>
            <a:custGeom>
              <a:avLst/>
              <a:gdLst/>
              <a:ahLst/>
              <a:cxnLst/>
              <a:rect l="l" t="t" r="r" b="b"/>
              <a:pathLst>
                <a:path w="1105535" h="1143000">
                  <a:moveTo>
                    <a:pt x="1105153" y="50625"/>
                  </a:moveTo>
                  <a:lnTo>
                    <a:pt x="1102036" y="37707"/>
                  </a:lnTo>
                  <a:lnTo>
                    <a:pt x="1086239" y="18089"/>
                  </a:lnTo>
                  <a:lnTo>
                    <a:pt x="1062808" y="4854"/>
                  </a:lnTo>
                  <a:lnTo>
                    <a:pt x="1034115" y="0"/>
                  </a:lnTo>
                  <a:lnTo>
                    <a:pt x="1005429" y="4854"/>
                  </a:lnTo>
                  <a:lnTo>
                    <a:pt x="981997" y="18089"/>
                  </a:lnTo>
                  <a:lnTo>
                    <a:pt x="966196" y="37707"/>
                  </a:lnTo>
                  <a:lnTo>
                    <a:pt x="960401" y="61714"/>
                  </a:lnTo>
                  <a:lnTo>
                    <a:pt x="960401" y="138922"/>
                  </a:lnTo>
                  <a:lnTo>
                    <a:pt x="149548" y="138922"/>
                  </a:lnTo>
                  <a:lnTo>
                    <a:pt x="149548" y="61714"/>
                  </a:lnTo>
                  <a:lnTo>
                    <a:pt x="127958" y="18089"/>
                  </a:lnTo>
                  <a:lnTo>
                    <a:pt x="75834" y="0"/>
                  </a:lnTo>
                  <a:lnTo>
                    <a:pt x="47147" y="4854"/>
                  </a:lnTo>
                  <a:lnTo>
                    <a:pt x="23716" y="18089"/>
                  </a:lnTo>
                  <a:lnTo>
                    <a:pt x="7915" y="37707"/>
                  </a:lnTo>
                  <a:lnTo>
                    <a:pt x="2120" y="61714"/>
                  </a:lnTo>
                  <a:lnTo>
                    <a:pt x="2120" y="138922"/>
                  </a:lnTo>
                  <a:lnTo>
                    <a:pt x="0" y="138922"/>
                  </a:lnTo>
                </a:path>
                <a:path w="1105535" h="1143000">
                  <a:moveTo>
                    <a:pt x="0" y="385986"/>
                  </a:moveTo>
                  <a:lnTo>
                    <a:pt x="2120" y="385986"/>
                  </a:lnTo>
                  <a:lnTo>
                    <a:pt x="2120" y="540401"/>
                  </a:lnTo>
                  <a:lnTo>
                    <a:pt x="0" y="540401"/>
                  </a:lnTo>
                </a:path>
                <a:path w="1105535" h="1143000">
                  <a:moveTo>
                    <a:pt x="0" y="787465"/>
                  </a:moveTo>
                  <a:lnTo>
                    <a:pt x="2120" y="787465"/>
                  </a:lnTo>
                  <a:lnTo>
                    <a:pt x="2120" y="1052145"/>
                  </a:lnTo>
                  <a:lnTo>
                    <a:pt x="0" y="1052934"/>
                  </a:lnTo>
                </a:path>
                <a:path w="1105535" h="1143000">
                  <a:moveTo>
                    <a:pt x="0" y="1142619"/>
                  </a:moveTo>
                  <a:lnTo>
                    <a:pt x="204833" y="1142619"/>
                  </a:lnTo>
                  <a:lnTo>
                    <a:pt x="204833" y="1111736"/>
                  </a:lnTo>
                  <a:lnTo>
                    <a:pt x="200745" y="1091552"/>
                  </a:lnTo>
                  <a:lnTo>
                    <a:pt x="189359" y="1074022"/>
                  </a:lnTo>
                  <a:lnTo>
                    <a:pt x="171889" y="1060452"/>
                  </a:lnTo>
                  <a:lnTo>
                    <a:pt x="149548" y="1052145"/>
                  </a:lnTo>
                  <a:lnTo>
                    <a:pt x="149548" y="787465"/>
                  </a:lnTo>
                  <a:lnTo>
                    <a:pt x="960401" y="787465"/>
                  </a:lnTo>
                  <a:lnTo>
                    <a:pt x="960401" y="1052145"/>
                  </a:lnTo>
                  <a:lnTo>
                    <a:pt x="938069" y="1060452"/>
                  </a:lnTo>
                  <a:lnTo>
                    <a:pt x="920602" y="1074022"/>
                  </a:lnTo>
                  <a:lnTo>
                    <a:pt x="909213" y="1091552"/>
                  </a:lnTo>
                  <a:lnTo>
                    <a:pt x="905116" y="1111736"/>
                  </a:lnTo>
                  <a:lnTo>
                    <a:pt x="905116" y="1142619"/>
                  </a:lnTo>
                  <a:lnTo>
                    <a:pt x="1105153" y="1142619"/>
                  </a:lnTo>
                </a:path>
                <a:path w="1105535" h="1143000">
                  <a:moveTo>
                    <a:pt x="1105153" y="324075"/>
                  </a:moveTo>
                  <a:lnTo>
                    <a:pt x="957898" y="200688"/>
                  </a:lnTo>
                  <a:lnTo>
                    <a:pt x="1105153" y="200688"/>
                  </a:lnTo>
                </a:path>
                <a:path w="1105535" h="1143000">
                  <a:moveTo>
                    <a:pt x="738599" y="324220"/>
                  </a:moveTo>
                  <a:lnTo>
                    <a:pt x="591171" y="200688"/>
                  </a:lnTo>
                  <a:lnTo>
                    <a:pt x="747521" y="200688"/>
                  </a:lnTo>
                  <a:lnTo>
                    <a:pt x="894949" y="324220"/>
                  </a:lnTo>
                  <a:lnTo>
                    <a:pt x="738599" y="324220"/>
                  </a:lnTo>
                </a:path>
                <a:path w="1105535" h="1143000">
                  <a:moveTo>
                    <a:pt x="363472" y="324220"/>
                  </a:moveTo>
                  <a:lnTo>
                    <a:pt x="216044" y="200688"/>
                  </a:lnTo>
                  <a:lnTo>
                    <a:pt x="372410" y="200688"/>
                  </a:lnTo>
                  <a:lnTo>
                    <a:pt x="519837" y="324220"/>
                  </a:lnTo>
                  <a:lnTo>
                    <a:pt x="363472" y="324220"/>
                  </a:lnTo>
                </a:path>
                <a:path w="1105535" h="1143000">
                  <a:moveTo>
                    <a:pt x="0" y="200688"/>
                  </a:moveTo>
                  <a:lnTo>
                    <a:pt x="6589" y="200688"/>
                  </a:lnTo>
                  <a:lnTo>
                    <a:pt x="154017" y="324220"/>
                  </a:lnTo>
                  <a:lnTo>
                    <a:pt x="0" y="324220"/>
                  </a:lnTo>
                </a:path>
                <a:path w="1105535" h="1143000">
                  <a:moveTo>
                    <a:pt x="747414" y="602167"/>
                  </a:moveTo>
                  <a:lnTo>
                    <a:pt x="894842" y="725699"/>
                  </a:lnTo>
                  <a:lnTo>
                    <a:pt x="738522" y="725699"/>
                  </a:lnTo>
                  <a:lnTo>
                    <a:pt x="591094" y="602167"/>
                  </a:lnTo>
                  <a:lnTo>
                    <a:pt x="747414" y="602167"/>
                  </a:lnTo>
                </a:path>
                <a:path w="1105535" h="1143000">
                  <a:moveTo>
                    <a:pt x="372410" y="602167"/>
                  </a:moveTo>
                  <a:lnTo>
                    <a:pt x="519838" y="725699"/>
                  </a:lnTo>
                  <a:lnTo>
                    <a:pt x="363472" y="725699"/>
                  </a:lnTo>
                  <a:lnTo>
                    <a:pt x="216044" y="602167"/>
                  </a:lnTo>
                  <a:lnTo>
                    <a:pt x="372410" y="602167"/>
                  </a:lnTo>
                </a:path>
                <a:path w="1105535" h="1143000">
                  <a:moveTo>
                    <a:pt x="0" y="602167"/>
                  </a:moveTo>
                  <a:lnTo>
                    <a:pt x="6589" y="602167"/>
                  </a:lnTo>
                  <a:lnTo>
                    <a:pt x="154017" y="725699"/>
                  </a:lnTo>
                  <a:lnTo>
                    <a:pt x="0" y="725699"/>
                  </a:lnTo>
                </a:path>
                <a:path w="1105535" h="1143000">
                  <a:moveTo>
                    <a:pt x="1105153" y="725554"/>
                  </a:moveTo>
                  <a:lnTo>
                    <a:pt x="957898" y="602167"/>
                  </a:lnTo>
                  <a:lnTo>
                    <a:pt x="1105153" y="602167"/>
                  </a:lnTo>
                </a:path>
                <a:path w="1105535" h="1143000">
                  <a:moveTo>
                    <a:pt x="960401" y="540401"/>
                  </a:moveTo>
                  <a:lnTo>
                    <a:pt x="149548" y="540401"/>
                  </a:lnTo>
                  <a:lnTo>
                    <a:pt x="149548" y="385986"/>
                  </a:lnTo>
                  <a:lnTo>
                    <a:pt x="960401" y="385986"/>
                  </a:lnTo>
                  <a:lnTo>
                    <a:pt x="960401" y="540401"/>
                  </a:lnTo>
                </a:path>
              </a:pathLst>
            </a:custGeom>
            <a:ln w="19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0192" y="4396359"/>
              <a:ext cx="1105535" cy="1500505"/>
            </a:xfrm>
            <a:custGeom>
              <a:avLst/>
              <a:gdLst/>
              <a:ahLst/>
              <a:cxnLst/>
              <a:rect l="l" t="t" r="r" b="b"/>
              <a:pathLst>
                <a:path w="1105535" h="1500504">
                  <a:moveTo>
                    <a:pt x="0" y="110490"/>
                  </a:moveTo>
                  <a:lnTo>
                    <a:pt x="8673" y="67508"/>
                  </a:lnTo>
                  <a:lnTo>
                    <a:pt x="32337" y="32385"/>
                  </a:lnTo>
                  <a:lnTo>
                    <a:pt x="67454" y="8691"/>
                  </a:lnTo>
                  <a:lnTo>
                    <a:pt x="110489" y="0"/>
                  </a:lnTo>
                  <a:lnTo>
                    <a:pt x="994663" y="0"/>
                  </a:lnTo>
                  <a:lnTo>
                    <a:pt x="1037645" y="8691"/>
                  </a:lnTo>
                  <a:lnTo>
                    <a:pt x="1072769" y="32385"/>
                  </a:lnTo>
                  <a:lnTo>
                    <a:pt x="1096462" y="67508"/>
                  </a:lnTo>
                  <a:lnTo>
                    <a:pt x="1105153" y="110490"/>
                  </a:lnTo>
                  <a:lnTo>
                    <a:pt x="1105153" y="1389608"/>
                  </a:lnTo>
                  <a:lnTo>
                    <a:pt x="1096462" y="1432626"/>
                  </a:lnTo>
                  <a:lnTo>
                    <a:pt x="1072769" y="1467754"/>
                  </a:lnTo>
                  <a:lnTo>
                    <a:pt x="1037645" y="1491439"/>
                  </a:lnTo>
                  <a:lnTo>
                    <a:pt x="994663" y="1500124"/>
                  </a:lnTo>
                  <a:lnTo>
                    <a:pt x="110489" y="1500124"/>
                  </a:lnTo>
                  <a:lnTo>
                    <a:pt x="67454" y="1491439"/>
                  </a:lnTo>
                  <a:lnTo>
                    <a:pt x="32337" y="1467754"/>
                  </a:lnTo>
                  <a:lnTo>
                    <a:pt x="8673" y="1432626"/>
                  </a:lnTo>
                  <a:lnTo>
                    <a:pt x="0" y="1389608"/>
                  </a:lnTo>
                  <a:lnTo>
                    <a:pt x="0" y="1104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370201" y="162814"/>
            <a:ext cx="4403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Co-</a:t>
            </a:r>
            <a:r>
              <a:rPr sz="3600" dirty="0"/>
              <a:t>Sponsorship</a:t>
            </a:r>
            <a:r>
              <a:rPr sz="3600" spc="-135" dirty="0"/>
              <a:t> </a:t>
            </a:r>
            <a:r>
              <a:rPr sz="3600" spc="-10" dirty="0"/>
              <a:t>Models</a:t>
            </a:r>
            <a:endParaRPr sz="3600"/>
          </a:p>
        </p:txBody>
      </p:sp>
      <p:sp>
        <p:nvSpPr>
          <p:cNvPr id="28" name="object 28"/>
          <p:cNvSpPr txBox="1"/>
          <p:nvPr/>
        </p:nvSpPr>
        <p:spPr>
          <a:xfrm>
            <a:off x="445109" y="720293"/>
            <a:ext cx="812101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32824"/>
                </a:solidFill>
                <a:latin typeface="Calibri"/>
                <a:cs typeface="Calibri"/>
              </a:rPr>
              <a:t>High</a:t>
            </a:r>
            <a:r>
              <a:rPr sz="2400" spc="-35" dirty="0">
                <a:solidFill>
                  <a:srgbClr val="93282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932824"/>
                </a:solidFill>
                <a:latin typeface="Calibri"/>
                <a:cs typeface="Calibri"/>
              </a:rPr>
              <a:t>Potentiality,</a:t>
            </a:r>
            <a:r>
              <a:rPr sz="2400" spc="-50" dirty="0">
                <a:solidFill>
                  <a:srgbClr val="93282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32824"/>
                </a:solidFill>
                <a:latin typeface="Calibri"/>
                <a:cs typeface="Calibri"/>
              </a:rPr>
              <a:t>Limited</a:t>
            </a:r>
            <a:r>
              <a:rPr sz="2400" spc="-40" dirty="0">
                <a:solidFill>
                  <a:srgbClr val="93282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32824"/>
                </a:solidFill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1800" dirty="0">
                <a:latin typeface="Calibri"/>
                <a:cs typeface="Calibri"/>
              </a:rPr>
              <a:t>Collaborative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Framework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Expertise,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Risks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Clinical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36385" y="1959101"/>
            <a:ext cx="25685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Cost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reduction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increased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sustainability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Greater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study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effectiveness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reliability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8746" y="255203"/>
            <a:ext cx="934886" cy="9518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159" y="1766328"/>
            <a:ext cx="8211820" cy="1181735"/>
            <a:chOff x="518159" y="1766328"/>
            <a:chExt cx="8211820" cy="1181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465" y="2328641"/>
              <a:ext cx="355130" cy="6188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2251" y="2572638"/>
              <a:ext cx="283210" cy="328295"/>
            </a:xfrm>
            <a:custGeom>
              <a:avLst/>
              <a:gdLst/>
              <a:ahLst/>
              <a:cxnLst/>
              <a:rect l="l" t="t" r="r" b="b"/>
              <a:pathLst>
                <a:path w="283209" h="328294">
                  <a:moveTo>
                    <a:pt x="0" y="0"/>
                  </a:moveTo>
                  <a:lnTo>
                    <a:pt x="0" y="70738"/>
                  </a:lnTo>
                  <a:lnTo>
                    <a:pt x="5200" y="114519"/>
                  </a:lnTo>
                  <a:lnTo>
                    <a:pt x="20224" y="155776"/>
                  </a:lnTo>
                  <a:lnTo>
                    <a:pt x="44202" y="193603"/>
                  </a:lnTo>
                  <a:lnTo>
                    <a:pt x="76265" y="227093"/>
                  </a:lnTo>
                  <a:lnTo>
                    <a:pt x="115545" y="255340"/>
                  </a:lnTo>
                  <a:lnTo>
                    <a:pt x="161172" y="277438"/>
                  </a:lnTo>
                  <a:lnTo>
                    <a:pt x="212280" y="292481"/>
                  </a:lnTo>
                  <a:lnTo>
                    <a:pt x="212280" y="327787"/>
                  </a:lnTo>
                  <a:lnTo>
                    <a:pt x="283032" y="264287"/>
                  </a:lnTo>
                  <a:lnTo>
                    <a:pt x="212280" y="186309"/>
                  </a:lnTo>
                  <a:lnTo>
                    <a:pt x="212280" y="221741"/>
                  </a:lnTo>
                  <a:lnTo>
                    <a:pt x="161172" y="206699"/>
                  </a:lnTo>
                  <a:lnTo>
                    <a:pt x="115545" y="184601"/>
                  </a:lnTo>
                  <a:lnTo>
                    <a:pt x="76265" y="156354"/>
                  </a:lnTo>
                  <a:lnTo>
                    <a:pt x="44202" y="122864"/>
                  </a:lnTo>
                  <a:lnTo>
                    <a:pt x="20224" y="85037"/>
                  </a:lnTo>
                  <a:lnTo>
                    <a:pt x="5200" y="43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298" y="2343657"/>
              <a:ext cx="283210" cy="264795"/>
            </a:xfrm>
            <a:custGeom>
              <a:avLst/>
              <a:gdLst/>
              <a:ahLst/>
              <a:cxnLst/>
              <a:rect l="l" t="t" r="r" b="b"/>
              <a:pathLst>
                <a:path w="283209" h="264794">
                  <a:moveTo>
                    <a:pt x="282985" y="0"/>
                  </a:moveTo>
                  <a:lnTo>
                    <a:pt x="239246" y="2793"/>
                  </a:lnTo>
                  <a:lnTo>
                    <a:pt x="189688" y="12802"/>
                  </a:lnTo>
                  <a:lnTo>
                    <a:pt x="144412" y="29298"/>
                  </a:lnTo>
                  <a:lnTo>
                    <a:pt x="104085" y="51543"/>
                  </a:lnTo>
                  <a:lnTo>
                    <a:pt x="69373" y="78798"/>
                  </a:lnTo>
                  <a:lnTo>
                    <a:pt x="40942" y="110327"/>
                  </a:lnTo>
                  <a:lnTo>
                    <a:pt x="19459" y="145391"/>
                  </a:lnTo>
                  <a:lnTo>
                    <a:pt x="5589" y="183252"/>
                  </a:lnTo>
                  <a:lnTo>
                    <a:pt x="0" y="223172"/>
                  </a:lnTo>
                  <a:lnTo>
                    <a:pt x="3356" y="264413"/>
                  </a:lnTo>
                  <a:lnTo>
                    <a:pt x="15837" y="224077"/>
                  </a:lnTo>
                  <a:lnTo>
                    <a:pt x="36529" y="187110"/>
                  </a:lnTo>
                  <a:lnTo>
                    <a:pt x="64537" y="154132"/>
                  </a:lnTo>
                  <a:lnTo>
                    <a:pt x="98965" y="125761"/>
                  </a:lnTo>
                  <a:lnTo>
                    <a:pt x="138919" y="102617"/>
                  </a:lnTo>
                  <a:lnTo>
                    <a:pt x="183504" y="85320"/>
                  </a:lnTo>
                  <a:lnTo>
                    <a:pt x="231824" y="74487"/>
                  </a:lnTo>
                  <a:lnTo>
                    <a:pt x="282985" y="70738"/>
                  </a:lnTo>
                  <a:lnTo>
                    <a:pt x="282985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251" y="2343657"/>
              <a:ext cx="283210" cy="556895"/>
            </a:xfrm>
            <a:custGeom>
              <a:avLst/>
              <a:gdLst/>
              <a:ahLst/>
              <a:cxnLst/>
              <a:rect l="l" t="t" r="r" b="b"/>
              <a:pathLst>
                <a:path w="283209" h="556894">
                  <a:moveTo>
                    <a:pt x="0" y="228980"/>
                  </a:moveTo>
                  <a:lnTo>
                    <a:pt x="5200" y="272761"/>
                  </a:lnTo>
                  <a:lnTo>
                    <a:pt x="20224" y="314018"/>
                  </a:lnTo>
                  <a:lnTo>
                    <a:pt x="44202" y="351845"/>
                  </a:lnTo>
                  <a:lnTo>
                    <a:pt x="76265" y="385335"/>
                  </a:lnTo>
                  <a:lnTo>
                    <a:pt x="115545" y="413582"/>
                  </a:lnTo>
                  <a:lnTo>
                    <a:pt x="161172" y="435680"/>
                  </a:lnTo>
                  <a:lnTo>
                    <a:pt x="212280" y="450722"/>
                  </a:lnTo>
                  <a:lnTo>
                    <a:pt x="212280" y="415289"/>
                  </a:lnTo>
                  <a:lnTo>
                    <a:pt x="283032" y="493267"/>
                  </a:lnTo>
                  <a:lnTo>
                    <a:pt x="212280" y="556767"/>
                  </a:lnTo>
                  <a:lnTo>
                    <a:pt x="212280" y="521462"/>
                  </a:lnTo>
                  <a:lnTo>
                    <a:pt x="161172" y="506419"/>
                  </a:lnTo>
                  <a:lnTo>
                    <a:pt x="115545" y="484321"/>
                  </a:lnTo>
                  <a:lnTo>
                    <a:pt x="76265" y="456074"/>
                  </a:lnTo>
                  <a:lnTo>
                    <a:pt x="44202" y="422584"/>
                  </a:lnTo>
                  <a:lnTo>
                    <a:pt x="20224" y="384757"/>
                  </a:lnTo>
                  <a:lnTo>
                    <a:pt x="5200" y="343500"/>
                  </a:lnTo>
                  <a:lnTo>
                    <a:pt x="0" y="299719"/>
                  </a:lnTo>
                  <a:lnTo>
                    <a:pt x="0" y="228980"/>
                  </a:lnTo>
                  <a:lnTo>
                    <a:pt x="4560" y="187813"/>
                  </a:lnTo>
                  <a:lnTo>
                    <a:pt x="17707" y="149070"/>
                  </a:lnTo>
                  <a:lnTo>
                    <a:pt x="38642" y="113396"/>
                  </a:lnTo>
                  <a:lnTo>
                    <a:pt x="66566" y="81439"/>
                  </a:lnTo>
                  <a:lnTo>
                    <a:pt x="100679" y="53843"/>
                  </a:lnTo>
                  <a:lnTo>
                    <a:pt x="140181" y="31256"/>
                  </a:lnTo>
                  <a:lnTo>
                    <a:pt x="184274" y="14322"/>
                  </a:lnTo>
                  <a:lnTo>
                    <a:pt x="232157" y="3688"/>
                  </a:lnTo>
                  <a:lnTo>
                    <a:pt x="283032" y="0"/>
                  </a:lnTo>
                  <a:lnTo>
                    <a:pt x="283032" y="70738"/>
                  </a:lnTo>
                  <a:lnTo>
                    <a:pt x="231871" y="74487"/>
                  </a:lnTo>
                  <a:lnTo>
                    <a:pt x="183551" y="85320"/>
                  </a:lnTo>
                  <a:lnTo>
                    <a:pt x="138966" y="102617"/>
                  </a:lnTo>
                  <a:lnTo>
                    <a:pt x="99012" y="125761"/>
                  </a:lnTo>
                  <a:lnTo>
                    <a:pt x="64584" y="154132"/>
                  </a:lnTo>
                  <a:lnTo>
                    <a:pt x="36576" y="187110"/>
                  </a:lnTo>
                  <a:lnTo>
                    <a:pt x="15884" y="224077"/>
                  </a:lnTo>
                  <a:lnTo>
                    <a:pt x="3403" y="264413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" y="1766328"/>
              <a:ext cx="8211311" cy="893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6051" y="1790953"/>
              <a:ext cx="8121015" cy="802640"/>
            </a:xfrm>
            <a:custGeom>
              <a:avLst/>
              <a:gdLst/>
              <a:ahLst/>
              <a:cxnLst/>
              <a:rect l="l" t="t" r="r" b="b"/>
              <a:pathLst>
                <a:path w="8121015" h="802639">
                  <a:moveTo>
                    <a:pt x="7987017" y="0"/>
                  </a:moveTo>
                  <a:lnTo>
                    <a:pt x="133731" y="0"/>
                  </a:lnTo>
                  <a:lnTo>
                    <a:pt x="91459" y="6812"/>
                  </a:lnTo>
                  <a:lnTo>
                    <a:pt x="54748" y="25786"/>
                  </a:lnTo>
                  <a:lnTo>
                    <a:pt x="25800" y="54726"/>
                  </a:lnTo>
                  <a:lnTo>
                    <a:pt x="6817" y="91440"/>
                  </a:lnTo>
                  <a:lnTo>
                    <a:pt x="0" y="133731"/>
                  </a:lnTo>
                  <a:lnTo>
                    <a:pt x="0" y="668528"/>
                  </a:lnTo>
                  <a:lnTo>
                    <a:pt x="6817" y="710819"/>
                  </a:lnTo>
                  <a:lnTo>
                    <a:pt x="25800" y="747532"/>
                  </a:lnTo>
                  <a:lnTo>
                    <a:pt x="54748" y="776472"/>
                  </a:lnTo>
                  <a:lnTo>
                    <a:pt x="91459" y="795446"/>
                  </a:lnTo>
                  <a:lnTo>
                    <a:pt x="133731" y="802259"/>
                  </a:lnTo>
                  <a:lnTo>
                    <a:pt x="7987017" y="802259"/>
                  </a:lnTo>
                  <a:lnTo>
                    <a:pt x="8029308" y="795446"/>
                  </a:lnTo>
                  <a:lnTo>
                    <a:pt x="8066021" y="776472"/>
                  </a:lnTo>
                  <a:lnTo>
                    <a:pt x="8094962" y="747532"/>
                  </a:lnTo>
                  <a:lnTo>
                    <a:pt x="8113936" y="710819"/>
                  </a:lnTo>
                  <a:lnTo>
                    <a:pt x="8120748" y="668528"/>
                  </a:lnTo>
                  <a:lnTo>
                    <a:pt x="8120748" y="133731"/>
                  </a:lnTo>
                  <a:lnTo>
                    <a:pt x="8113936" y="91440"/>
                  </a:lnTo>
                  <a:lnTo>
                    <a:pt x="8094962" y="54726"/>
                  </a:lnTo>
                  <a:lnTo>
                    <a:pt x="8066021" y="25786"/>
                  </a:lnTo>
                  <a:lnTo>
                    <a:pt x="8029308" y="6812"/>
                  </a:lnTo>
                  <a:lnTo>
                    <a:pt x="7987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051" y="1790953"/>
              <a:ext cx="8121015" cy="802640"/>
            </a:xfrm>
            <a:custGeom>
              <a:avLst/>
              <a:gdLst/>
              <a:ahLst/>
              <a:cxnLst/>
              <a:rect l="l" t="t" r="r" b="b"/>
              <a:pathLst>
                <a:path w="8121015" h="802639">
                  <a:moveTo>
                    <a:pt x="0" y="133731"/>
                  </a:moveTo>
                  <a:lnTo>
                    <a:pt x="6817" y="91440"/>
                  </a:lnTo>
                  <a:lnTo>
                    <a:pt x="25800" y="54726"/>
                  </a:lnTo>
                  <a:lnTo>
                    <a:pt x="54748" y="25786"/>
                  </a:lnTo>
                  <a:lnTo>
                    <a:pt x="91459" y="6812"/>
                  </a:lnTo>
                  <a:lnTo>
                    <a:pt x="133731" y="0"/>
                  </a:lnTo>
                  <a:lnTo>
                    <a:pt x="7987017" y="0"/>
                  </a:lnTo>
                  <a:lnTo>
                    <a:pt x="8029308" y="6812"/>
                  </a:lnTo>
                  <a:lnTo>
                    <a:pt x="8066021" y="25786"/>
                  </a:lnTo>
                  <a:lnTo>
                    <a:pt x="8094962" y="54726"/>
                  </a:lnTo>
                  <a:lnTo>
                    <a:pt x="8113936" y="91440"/>
                  </a:lnTo>
                  <a:lnTo>
                    <a:pt x="8120748" y="133731"/>
                  </a:lnTo>
                  <a:lnTo>
                    <a:pt x="8120748" y="668528"/>
                  </a:lnTo>
                  <a:lnTo>
                    <a:pt x="8113936" y="710819"/>
                  </a:lnTo>
                  <a:lnTo>
                    <a:pt x="8094962" y="747532"/>
                  </a:lnTo>
                  <a:lnTo>
                    <a:pt x="8066021" y="776472"/>
                  </a:lnTo>
                  <a:lnTo>
                    <a:pt x="8029308" y="795446"/>
                  </a:lnTo>
                  <a:lnTo>
                    <a:pt x="7987017" y="802259"/>
                  </a:lnTo>
                  <a:lnTo>
                    <a:pt x="133731" y="802259"/>
                  </a:lnTo>
                  <a:lnTo>
                    <a:pt x="91459" y="795446"/>
                  </a:lnTo>
                  <a:lnTo>
                    <a:pt x="54748" y="776472"/>
                  </a:lnTo>
                  <a:lnTo>
                    <a:pt x="25800" y="747532"/>
                  </a:lnTo>
                  <a:lnTo>
                    <a:pt x="6817" y="710819"/>
                  </a:lnTo>
                  <a:lnTo>
                    <a:pt x="0" y="668528"/>
                  </a:lnTo>
                  <a:lnTo>
                    <a:pt x="0" y="13373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50288" y="233299"/>
            <a:ext cx="60471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Encouraging</a:t>
            </a:r>
            <a:r>
              <a:rPr sz="3200" spc="-135" dirty="0"/>
              <a:t> </a:t>
            </a:r>
            <a:r>
              <a:rPr sz="3200" spc="-20" dirty="0"/>
              <a:t>Co-</a:t>
            </a:r>
            <a:r>
              <a:rPr sz="3200" dirty="0"/>
              <a:t>Sponsorship</a:t>
            </a:r>
            <a:r>
              <a:rPr sz="3200" spc="-114" dirty="0"/>
              <a:t> </a:t>
            </a:r>
            <a:r>
              <a:rPr sz="3200" spc="-10" dirty="0"/>
              <a:t>Models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455777" y="949578"/>
            <a:ext cx="8310880" cy="2025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Although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co-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sponsorship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models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offer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numerous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advantages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their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remains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extremely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limited.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pilot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programme</a:t>
            </a: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would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certainly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their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among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Sponsors.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800">
              <a:latin typeface="Calibri"/>
              <a:cs typeface="Calibri"/>
            </a:endParaRPr>
          </a:p>
          <a:p>
            <a:pPr marL="2019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Only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141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out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9200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(1.5%)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Clinical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Trials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registered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Clinical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Trials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20193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System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(CTIS)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conducted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co-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sponsorship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636905">
              <a:lnSpc>
                <a:spcPct val="100000"/>
              </a:lnSpc>
              <a:spcBef>
                <a:spcPts val="2130"/>
              </a:spcBef>
            </a:pPr>
            <a:r>
              <a:rPr sz="1800" b="1" spc="-25" dirty="0">
                <a:latin typeface="Calibri"/>
                <a:cs typeface="Calibri"/>
              </a:rPr>
              <a:t>PAEDIATRIC</a:t>
            </a:r>
            <a:r>
              <a:rPr sz="1800" spc="-25" dirty="0">
                <a:latin typeface="Calibri"/>
                <a:cs typeface="Calibri"/>
              </a:rPr>
              <a:t>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1121</a:t>
            </a:r>
            <a:r>
              <a:rPr sz="1800" spc="-10" dirty="0">
                <a:latin typeface="Calibri"/>
                <a:cs typeface="Calibri"/>
              </a:rPr>
              <a:t> (0.5%)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1227" y="2649092"/>
            <a:ext cx="7498080" cy="2279015"/>
            <a:chOff x="651227" y="2649092"/>
            <a:chExt cx="7498080" cy="227901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7121" y="2649092"/>
              <a:ext cx="2482088" cy="22155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2512" y="3484244"/>
              <a:ext cx="1076325" cy="2857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227" y="3161605"/>
              <a:ext cx="2533028" cy="176605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498719" y="5002148"/>
            <a:ext cx="284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Calibri"/>
                <a:cs typeface="Calibri"/>
              </a:rPr>
              <a:t>TOTAL</a:t>
            </a:r>
            <a:r>
              <a:rPr sz="1800" spc="-35" dirty="0">
                <a:latin typeface="Calibri"/>
                <a:cs typeface="Calibri"/>
              </a:rPr>
              <a:t>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141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9200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(1.5%)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1601" y="238506"/>
            <a:ext cx="4864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Categories</a:t>
            </a:r>
            <a:r>
              <a:rPr sz="3200" spc="-80" dirty="0"/>
              <a:t> </a:t>
            </a:r>
            <a:r>
              <a:rPr sz="3200" dirty="0"/>
              <a:t>of</a:t>
            </a:r>
            <a:r>
              <a:rPr sz="3200" spc="-70" dirty="0"/>
              <a:t> </a:t>
            </a:r>
            <a:r>
              <a:rPr sz="3200" spc="-20" dirty="0"/>
              <a:t>Co-</a:t>
            </a:r>
            <a:r>
              <a:rPr sz="3200" spc="-10" dirty="0"/>
              <a:t>Sponsorship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6088" y="1140549"/>
            <a:ext cx="3495693" cy="24943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3172" y="3916064"/>
            <a:ext cx="3450405" cy="6705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2295" y="993140"/>
            <a:ext cx="293370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141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co-sponsorship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studies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analyzed: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55%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sponsored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B89BC8"/>
                </a:solidFill>
                <a:latin typeface="Calibri"/>
                <a:cs typeface="Calibri"/>
              </a:rPr>
              <a:t>by </a:t>
            </a:r>
            <a:r>
              <a:rPr sz="1800" b="1" dirty="0">
                <a:solidFill>
                  <a:srgbClr val="B89BC8"/>
                </a:solidFill>
                <a:latin typeface="Calibri"/>
                <a:cs typeface="Calibri"/>
              </a:rPr>
              <a:t>hospitals,</a:t>
            </a:r>
            <a:r>
              <a:rPr sz="1800" b="1" spc="-15" dirty="0">
                <a:solidFill>
                  <a:srgbClr val="B89BC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89BC8"/>
                </a:solidFill>
                <a:latin typeface="Calibri"/>
                <a:cs typeface="Calibri"/>
              </a:rPr>
              <a:t>clinics,</a:t>
            </a:r>
            <a:r>
              <a:rPr sz="1800" b="1" spc="-15" dirty="0">
                <a:solidFill>
                  <a:srgbClr val="B89BC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89BC8"/>
                </a:solidFill>
                <a:latin typeface="Calibri"/>
                <a:cs typeface="Calibri"/>
              </a:rPr>
              <a:t>or</a:t>
            </a:r>
            <a:r>
              <a:rPr sz="1800" b="1" spc="-45" dirty="0">
                <a:solidFill>
                  <a:srgbClr val="B89BC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B89BC8"/>
                </a:solidFill>
                <a:latin typeface="Calibri"/>
                <a:cs typeface="Calibri"/>
              </a:rPr>
              <a:t>other</a:t>
            </a:r>
            <a:r>
              <a:rPr sz="1800" b="1" spc="-40" dirty="0">
                <a:solidFill>
                  <a:srgbClr val="B89BC8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B89BC8"/>
                </a:solidFill>
                <a:latin typeface="Calibri"/>
                <a:cs typeface="Calibri"/>
              </a:rPr>
              <a:t>non- </a:t>
            </a:r>
            <a:r>
              <a:rPr sz="1800" b="1" dirty="0">
                <a:solidFill>
                  <a:srgbClr val="B89BC8"/>
                </a:solidFill>
                <a:latin typeface="Calibri"/>
                <a:cs typeface="Calibri"/>
              </a:rPr>
              <a:t>profit</a:t>
            </a:r>
            <a:r>
              <a:rPr sz="1800" b="1" spc="-45" dirty="0">
                <a:solidFill>
                  <a:srgbClr val="B89BC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B89BC8"/>
                </a:solidFill>
                <a:latin typeface="Calibri"/>
                <a:cs typeface="Calibri"/>
              </a:rPr>
              <a:t>sponsors</a:t>
            </a:r>
            <a:r>
              <a:rPr sz="1800" spc="-1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38%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9D2A9"/>
                </a:solidFill>
                <a:latin typeface="Calibri"/>
                <a:cs typeface="Calibri"/>
              </a:rPr>
              <a:t>pharmaceutical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A9D2A9"/>
                </a:solidFill>
                <a:latin typeface="Calibri"/>
                <a:cs typeface="Calibri"/>
              </a:rPr>
              <a:t>companies</a:t>
            </a:r>
            <a:r>
              <a:rPr sz="1800" spc="-1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 marR="2057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7%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39EB5"/>
                </a:solidFill>
                <a:latin typeface="Calibri"/>
                <a:cs typeface="Calibri"/>
              </a:rPr>
              <a:t>pharmaceutical </a:t>
            </a:r>
            <a:r>
              <a:rPr sz="1800" b="1" dirty="0">
                <a:solidFill>
                  <a:srgbClr val="839EB5"/>
                </a:solidFill>
                <a:latin typeface="Calibri"/>
                <a:cs typeface="Calibri"/>
              </a:rPr>
              <a:t>companies</a:t>
            </a:r>
            <a:r>
              <a:rPr sz="1800" b="1" spc="-40" dirty="0">
                <a:solidFill>
                  <a:srgbClr val="839EB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39EB5"/>
                </a:solidFill>
                <a:latin typeface="Calibri"/>
                <a:cs typeface="Calibri"/>
              </a:rPr>
              <a:t>and</a:t>
            </a:r>
            <a:r>
              <a:rPr sz="1800" b="1" spc="15" dirty="0">
                <a:solidFill>
                  <a:srgbClr val="839EB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39EB5"/>
                </a:solidFill>
                <a:latin typeface="Calibri"/>
                <a:cs typeface="Calibri"/>
              </a:rPr>
              <a:t>non-profit sponsors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7895" y="5464555"/>
            <a:ext cx="7192645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One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seven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priority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actions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identified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Paediatric</a:t>
            </a:r>
            <a:r>
              <a:rPr sz="1800" b="1" spc="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Clinical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Trials </a:t>
            </a:r>
            <a:r>
              <a:rPr sz="1800" b="1" dirty="0">
                <a:latin typeface="Calibri"/>
                <a:cs typeface="Calibri"/>
              </a:rPr>
              <a:t>Working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Group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established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Global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Clinical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Trials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Forum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November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2023,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establish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research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consortia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collaborations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address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priority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research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questions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latin typeface="Calibri"/>
                <a:cs typeface="Calibri"/>
              </a:rPr>
              <a:t>Berkley</a:t>
            </a:r>
            <a:r>
              <a:rPr sz="1600" i="1" spc="-4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et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al.,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802" rIns="0" bIns="0" rtlCol="0">
            <a:spAutoFit/>
          </a:bodyPr>
          <a:lstStyle/>
          <a:p>
            <a:pPr marL="2675255" marR="5080" indent="-243268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Private-</a:t>
            </a:r>
            <a:r>
              <a:rPr dirty="0"/>
              <a:t>Public</a:t>
            </a:r>
            <a:r>
              <a:rPr spc="-55" dirty="0"/>
              <a:t> </a:t>
            </a:r>
            <a:r>
              <a:rPr spc="-10" dirty="0"/>
              <a:t>Collaboration</a:t>
            </a:r>
            <a:r>
              <a:rPr spc="-75" dirty="0"/>
              <a:t> </a:t>
            </a:r>
            <a:r>
              <a:rPr dirty="0"/>
              <a:t>for</a:t>
            </a:r>
            <a:r>
              <a:rPr spc="-90" dirty="0"/>
              <a:t> </a:t>
            </a:r>
            <a:r>
              <a:rPr spc="-20" dirty="0"/>
              <a:t>Off-</a:t>
            </a:r>
            <a:r>
              <a:rPr spc="-10" dirty="0"/>
              <a:t>Patent</a:t>
            </a:r>
            <a:r>
              <a:rPr spc="-70" dirty="0"/>
              <a:t> </a:t>
            </a:r>
            <a:r>
              <a:rPr spc="-10" dirty="0"/>
              <a:t>Paediatric </a:t>
            </a:r>
            <a:r>
              <a:rPr dirty="0"/>
              <a:t>Drug</a:t>
            </a:r>
            <a:r>
              <a:rPr spc="-55" dirty="0"/>
              <a:t> </a:t>
            </a:r>
            <a:r>
              <a:rPr spc="-10" dirty="0"/>
              <a:t>Development</a:t>
            </a: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010" y="878907"/>
            <a:ext cx="871187" cy="9862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1809" y="1365414"/>
            <a:ext cx="5341746" cy="49996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6808" y="1745742"/>
            <a:ext cx="27139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From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2007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2013,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20</a:t>
            </a:r>
            <a:endParaRPr sz="2000">
              <a:latin typeface="Calibri"/>
              <a:cs typeface="Calibri"/>
            </a:endParaRPr>
          </a:p>
          <a:p>
            <a:pPr marL="33655" marR="5080" indent="-2159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projects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launched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study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off-</a:t>
            </a:r>
            <a:r>
              <a:rPr sz="2000" dirty="0">
                <a:latin typeface="Calibri"/>
                <a:cs typeface="Calibri"/>
              </a:rPr>
              <a:t>patent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active substances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paediatrics.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61720" y="3217026"/>
            <a:ext cx="595630" cy="587375"/>
            <a:chOff x="1561720" y="3217026"/>
            <a:chExt cx="595630" cy="5873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1720" y="3217026"/>
              <a:ext cx="595145" cy="587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9278" y="3233038"/>
              <a:ext cx="544322" cy="5208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89278" y="3233038"/>
              <a:ext cx="544830" cy="521334"/>
            </a:xfrm>
            <a:custGeom>
              <a:avLst/>
              <a:gdLst/>
              <a:ahLst/>
              <a:cxnLst/>
              <a:rect l="l" t="t" r="r" b="b"/>
              <a:pathLst>
                <a:path w="544830" h="521335">
                  <a:moveTo>
                    <a:pt x="0" y="260476"/>
                  </a:moveTo>
                  <a:lnTo>
                    <a:pt x="136144" y="260476"/>
                  </a:lnTo>
                  <a:lnTo>
                    <a:pt x="136144" y="0"/>
                  </a:lnTo>
                  <a:lnTo>
                    <a:pt x="408304" y="0"/>
                  </a:lnTo>
                  <a:lnTo>
                    <a:pt x="408304" y="260476"/>
                  </a:lnTo>
                  <a:lnTo>
                    <a:pt x="544322" y="260476"/>
                  </a:lnTo>
                  <a:lnTo>
                    <a:pt x="272160" y="520827"/>
                  </a:lnTo>
                  <a:lnTo>
                    <a:pt x="0" y="260476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2450" y="3918330"/>
            <a:ext cx="30829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64769" indent="-127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246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partners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29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European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European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countries </a:t>
            </a:r>
            <a:r>
              <a:rPr sz="2000" dirty="0">
                <a:latin typeface="Calibri"/>
                <a:cs typeface="Calibri"/>
              </a:rPr>
              <a:t>(129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universities/public</a:t>
            </a:r>
            <a:endParaRPr sz="20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research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organisations,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51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companies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40 </a:t>
            </a:r>
            <a:r>
              <a:rPr sz="2000" dirty="0">
                <a:latin typeface="Calibri"/>
                <a:cs typeface="Calibri"/>
              </a:rPr>
              <a:t>SMEs,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associations).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4721" y="6545071"/>
            <a:ext cx="2741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Ruggieri</a:t>
            </a:r>
            <a:r>
              <a:rPr sz="16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et</a:t>
            </a:r>
            <a:r>
              <a:rPr sz="1600" i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al.,</a:t>
            </a:r>
            <a:r>
              <a:rPr sz="1600" i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Eur</a:t>
            </a:r>
            <a:r>
              <a:rPr sz="16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J</a:t>
            </a:r>
            <a:r>
              <a:rPr sz="16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Pediatr</a:t>
            </a:r>
            <a:r>
              <a:rPr sz="1600" i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6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2015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134" rIns="0" bIns="0" rtlCol="0">
            <a:spAutoFit/>
          </a:bodyPr>
          <a:lstStyle/>
          <a:p>
            <a:pPr marL="1075055" marR="5080" indent="-832485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Private-</a:t>
            </a:r>
            <a:r>
              <a:rPr dirty="0"/>
              <a:t>Public</a:t>
            </a:r>
            <a:r>
              <a:rPr spc="-60" dirty="0"/>
              <a:t> </a:t>
            </a:r>
            <a:r>
              <a:rPr dirty="0"/>
              <a:t>Collaboration</a:t>
            </a:r>
            <a:r>
              <a:rPr spc="-7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spc="-20" dirty="0"/>
              <a:t>Off-</a:t>
            </a:r>
            <a:r>
              <a:rPr spc="-10" dirty="0"/>
              <a:t>Patent</a:t>
            </a:r>
            <a:r>
              <a:rPr spc="-70" dirty="0"/>
              <a:t> </a:t>
            </a:r>
            <a:r>
              <a:rPr spc="-10" dirty="0"/>
              <a:t>Paediatric </a:t>
            </a:r>
            <a:r>
              <a:rPr dirty="0"/>
              <a:t>Drug</a:t>
            </a:r>
            <a:r>
              <a:rPr spc="-50" dirty="0"/>
              <a:t> </a:t>
            </a:r>
            <a:r>
              <a:rPr spc="-10" dirty="0"/>
              <a:t>Development</a:t>
            </a:r>
            <a:r>
              <a:rPr spc="-2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Main</a:t>
            </a:r>
            <a:r>
              <a:rPr spc="-55" dirty="0"/>
              <a:t> </a:t>
            </a:r>
            <a:r>
              <a:rPr spc="-10" dirty="0"/>
              <a:t>Achievements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3805" y="6170167"/>
            <a:ext cx="2581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Ruggieri,</a:t>
            </a:r>
            <a:r>
              <a:rPr sz="12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Torretta</a:t>
            </a:r>
            <a:r>
              <a:rPr sz="1200" i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et</a:t>
            </a:r>
            <a:r>
              <a:rPr sz="1200" i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2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Front.</a:t>
            </a:r>
            <a:r>
              <a:rPr sz="12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Med.</a:t>
            </a:r>
            <a:r>
              <a:rPr sz="1200" i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190" y="1468089"/>
            <a:ext cx="8065770" cy="44151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b="1" i="1" dirty="0">
                <a:latin typeface="Calibri"/>
                <a:cs typeface="Calibri"/>
              </a:rPr>
              <a:t>18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agreed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PIPs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compliance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granted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b="1" i="1" dirty="0">
                <a:latin typeface="Calibri"/>
                <a:cs typeface="Calibri"/>
              </a:rPr>
              <a:t>3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new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PUMAs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third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PUMAs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EU)</a:t>
            </a:r>
            <a:endParaRPr sz="2000">
              <a:latin typeface="Calibri"/>
              <a:cs typeface="Calibri"/>
            </a:endParaRPr>
          </a:p>
          <a:p>
            <a:pPr marL="756285" marR="481330" lvl="1" indent="-28702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Dopamine,</a:t>
            </a:r>
            <a:r>
              <a:rPr sz="20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Neoatricon</a:t>
            </a:r>
            <a:r>
              <a:rPr sz="2000" dirty="0">
                <a:latin typeface="Calibri"/>
                <a:cs typeface="Calibri"/>
              </a:rPr>
              <a:t>®: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new</a:t>
            </a:r>
            <a:r>
              <a:rPr sz="20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IV</a:t>
            </a:r>
            <a:r>
              <a:rPr sz="20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solution</a:t>
            </a:r>
            <a:r>
              <a:rPr sz="20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for</a:t>
            </a:r>
            <a:r>
              <a:rPr sz="20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Calibri"/>
                <a:cs typeface="Calibri"/>
              </a:rPr>
              <a:t>hypotension</a:t>
            </a:r>
            <a:r>
              <a:rPr sz="2000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20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87C"/>
                </a:solidFill>
                <a:latin typeface="Calibri"/>
                <a:cs typeface="Calibri"/>
              </a:rPr>
              <a:t>0-18</a:t>
            </a:r>
            <a:r>
              <a:rPr sz="2000" spc="-50" dirty="0">
                <a:solidFill>
                  <a:srgbClr val="1F487C"/>
                </a:solidFill>
                <a:latin typeface="Calibri"/>
                <a:cs typeface="Calibri"/>
              </a:rPr>
              <a:t> y </a:t>
            </a:r>
            <a:r>
              <a:rPr sz="2000" spc="-10" dirty="0">
                <a:solidFill>
                  <a:srgbClr val="1F487C"/>
                </a:solidFill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Enalapril,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Aqumeldi®: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orodispersible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tablets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failure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0-</a:t>
            </a:r>
            <a:r>
              <a:rPr sz="2000" spc="-25" dirty="0">
                <a:latin typeface="Calibri"/>
                <a:cs typeface="Calibri"/>
              </a:rPr>
              <a:t>18y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4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spc="-10" dirty="0">
                <a:latin typeface="Calibri"/>
                <a:cs typeface="Calibri"/>
              </a:rPr>
              <a:t>Hydrocortisone,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Alkindi®: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granules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adrenal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insufficiency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0-</a:t>
            </a:r>
            <a:r>
              <a:rPr sz="2000" spc="-25" dirty="0">
                <a:latin typeface="Calibri"/>
                <a:cs typeface="Calibri"/>
              </a:rPr>
              <a:t>6y </a:t>
            </a:r>
            <a:r>
              <a:rPr sz="2000" spc="-10" dirty="0"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PIPs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new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age-appropriate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i="1" spc="-10" dirty="0">
                <a:latin typeface="Calibri"/>
                <a:cs typeface="Calibri"/>
              </a:rPr>
              <a:t>formulations</a:t>
            </a:r>
            <a:endParaRPr sz="2000">
              <a:latin typeface="Calibri"/>
              <a:cs typeface="Calibri"/>
            </a:endParaRPr>
          </a:p>
          <a:p>
            <a:pPr marL="355600" marR="525145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i="1" dirty="0">
                <a:latin typeface="Calibri"/>
                <a:cs typeface="Calibri"/>
              </a:rPr>
              <a:t>New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therapeutic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conditions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proposed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substances,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extension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indications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broader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paediatric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populations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substances (</a:t>
            </a:r>
            <a:r>
              <a:rPr sz="2000" b="1" i="1" spc="-10" dirty="0">
                <a:latin typeface="Calibri"/>
                <a:cs typeface="Calibri"/>
              </a:rPr>
              <a:t>repurposing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495" rIns="0" bIns="0" rtlCol="0">
            <a:spAutoFit/>
          </a:bodyPr>
          <a:lstStyle/>
          <a:p>
            <a:pPr marL="1315720" marR="5080" indent="-107315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Private-</a:t>
            </a:r>
            <a:r>
              <a:rPr dirty="0"/>
              <a:t>Public</a:t>
            </a:r>
            <a:r>
              <a:rPr spc="-60" dirty="0"/>
              <a:t> </a:t>
            </a:r>
            <a:r>
              <a:rPr dirty="0"/>
              <a:t>Collaboration</a:t>
            </a:r>
            <a:r>
              <a:rPr spc="-7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spc="-20" dirty="0"/>
              <a:t>Off-</a:t>
            </a:r>
            <a:r>
              <a:rPr spc="-10" dirty="0"/>
              <a:t>Patent</a:t>
            </a:r>
            <a:r>
              <a:rPr spc="-70" dirty="0"/>
              <a:t> </a:t>
            </a:r>
            <a:r>
              <a:rPr spc="-10" dirty="0"/>
              <a:t>Paediatric </a:t>
            </a:r>
            <a:r>
              <a:rPr dirty="0"/>
              <a:t>Drug</a:t>
            </a:r>
            <a:r>
              <a:rPr spc="-50" dirty="0"/>
              <a:t> </a:t>
            </a:r>
            <a:r>
              <a:rPr spc="-10" dirty="0"/>
              <a:t>Development</a:t>
            </a:r>
            <a:r>
              <a:rPr spc="-2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Main</a:t>
            </a:r>
            <a:r>
              <a:rPr spc="-55" dirty="0"/>
              <a:t> </a:t>
            </a:r>
            <a:r>
              <a:rPr spc="-10" dirty="0"/>
              <a:t>Challenges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956" y="5567160"/>
            <a:ext cx="7299975" cy="11689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95471" y="5278577"/>
            <a:ext cx="25806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Ruggieri,</a:t>
            </a:r>
            <a:r>
              <a:rPr sz="12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Torretta</a:t>
            </a:r>
            <a:r>
              <a:rPr sz="1200" i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et</a:t>
            </a:r>
            <a:r>
              <a:rPr sz="12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2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Front.</a:t>
            </a:r>
            <a:r>
              <a:rPr sz="1200" i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Med.</a:t>
            </a:r>
            <a:r>
              <a:rPr sz="1200" i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i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972" y="2100960"/>
            <a:ext cx="7309231" cy="31338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09590" y="1455546"/>
            <a:ext cx="333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360" algn="l"/>
                <a:tab pos="1297305" algn="l"/>
                <a:tab pos="2501265" algn="l"/>
              </a:tabLst>
            </a:pPr>
            <a:r>
              <a:rPr sz="1800" spc="-25" dirty="0">
                <a:solidFill>
                  <a:srgbClr val="282828"/>
                </a:solidFill>
                <a:latin typeface="Calibri"/>
                <a:cs typeface="Calibri"/>
              </a:rPr>
              <a:t>The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	</a:t>
            </a:r>
            <a:r>
              <a:rPr sz="1800" spc="-20" dirty="0">
                <a:solidFill>
                  <a:srgbClr val="282828"/>
                </a:solidFill>
                <a:latin typeface="Calibri"/>
                <a:cs typeface="Calibri"/>
              </a:rPr>
              <a:t>most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282828"/>
                </a:solidFill>
                <a:latin typeface="Calibri"/>
                <a:cs typeface="Calibri"/>
              </a:rPr>
              <a:t>frequently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282828"/>
                </a:solidFill>
                <a:latin typeface="Calibri"/>
                <a:cs typeface="Calibri"/>
              </a:rPr>
              <a:t>reported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9590" y="1729562"/>
            <a:ext cx="33362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challenges</a:t>
            </a:r>
            <a:r>
              <a:rPr sz="1800" spc="-1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were</a:t>
            </a:r>
            <a:r>
              <a:rPr sz="1800" spc="1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82828"/>
                </a:solidFill>
                <a:latin typeface="Calibri"/>
                <a:cs typeface="Calibri"/>
              </a:rPr>
              <a:t>budgeting</a:t>
            </a:r>
            <a:r>
              <a:rPr sz="1800" b="1" i="1" spc="-5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82828"/>
                </a:solidFill>
                <a:latin typeface="Calibri"/>
                <a:cs typeface="Calibri"/>
              </a:rPr>
              <a:t>the </a:t>
            </a:r>
            <a:r>
              <a:rPr sz="1800" b="1" i="1" dirty="0">
                <a:solidFill>
                  <a:srgbClr val="282828"/>
                </a:solidFill>
                <a:latin typeface="Calibri"/>
                <a:cs typeface="Calibri"/>
              </a:rPr>
              <a:t>long</a:t>
            </a:r>
            <a:r>
              <a:rPr sz="1800" b="1" i="1" spc="340" dirty="0">
                <a:solidFill>
                  <a:srgbClr val="282828"/>
                </a:solidFill>
                <a:latin typeface="Calibri"/>
                <a:cs typeface="Calibri"/>
              </a:rPr>
              <a:t>  </a:t>
            </a:r>
            <a:r>
              <a:rPr sz="1800" b="1" i="1" dirty="0">
                <a:solidFill>
                  <a:srgbClr val="282828"/>
                </a:solidFill>
                <a:latin typeface="Calibri"/>
                <a:cs typeface="Calibri"/>
              </a:rPr>
              <a:t>regulatory/ethics</a:t>
            </a:r>
            <a:r>
              <a:rPr sz="1800" b="1" i="1" spc="350" dirty="0">
                <a:solidFill>
                  <a:srgbClr val="282828"/>
                </a:solidFill>
                <a:latin typeface="Calibri"/>
                <a:cs typeface="Calibri"/>
              </a:rPr>
              <a:t>  </a:t>
            </a:r>
            <a:r>
              <a:rPr sz="1800" b="1" i="1" spc="-10" dirty="0">
                <a:solidFill>
                  <a:srgbClr val="282828"/>
                </a:solidFill>
                <a:latin typeface="Calibri"/>
                <a:cs typeface="Calibri"/>
              </a:rPr>
              <a:t>approval </a:t>
            </a:r>
            <a:r>
              <a:rPr sz="1800" b="1" i="1" dirty="0">
                <a:solidFill>
                  <a:srgbClr val="282828"/>
                </a:solidFill>
                <a:latin typeface="Calibri"/>
                <a:cs typeface="Calibri"/>
              </a:rPr>
              <a:t>process</a:t>
            </a:r>
            <a:r>
              <a:rPr sz="1800" b="1" i="1" spc="350" dirty="0">
                <a:solidFill>
                  <a:srgbClr val="282828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for</a:t>
            </a:r>
            <a:r>
              <a:rPr sz="1800" spc="355" dirty="0">
                <a:solidFill>
                  <a:srgbClr val="282828"/>
                </a:solidFill>
                <a:latin typeface="Calibri"/>
                <a:cs typeface="Calibri"/>
              </a:rPr>
              <a:t>  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paediatric</a:t>
            </a:r>
            <a:r>
              <a:rPr sz="1800" spc="355" dirty="0">
                <a:solidFill>
                  <a:srgbClr val="282828"/>
                </a:solidFill>
                <a:latin typeface="Calibri"/>
                <a:cs typeface="Calibri"/>
              </a:rPr>
              <a:t>   </a:t>
            </a:r>
            <a:r>
              <a:rPr sz="1800" spc="-10" dirty="0">
                <a:solidFill>
                  <a:srgbClr val="282828"/>
                </a:solidFill>
                <a:latin typeface="Calibri"/>
                <a:cs typeface="Calibri"/>
              </a:rPr>
              <a:t>trials.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Recruitment</a:t>
            </a:r>
            <a:r>
              <a:rPr sz="1800" spc="75" dirty="0">
                <a:solidFill>
                  <a:srgbClr val="282828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challenges</a:t>
            </a:r>
            <a:r>
              <a:rPr sz="1800" spc="80" dirty="0">
                <a:solidFill>
                  <a:srgbClr val="282828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were</a:t>
            </a:r>
            <a:r>
              <a:rPr sz="1800" spc="80" dirty="0">
                <a:solidFill>
                  <a:srgbClr val="282828"/>
                </a:solidFill>
                <a:latin typeface="Calibri"/>
                <a:cs typeface="Calibri"/>
              </a:rPr>
              <a:t>  </a:t>
            </a:r>
            <a:r>
              <a:rPr sz="1800" spc="-25" dirty="0">
                <a:solidFill>
                  <a:srgbClr val="282828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next</a:t>
            </a:r>
            <a:r>
              <a:rPr sz="1800" spc="-4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82828"/>
                </a:solidFill>
                <a:latin typeface="Calibri"/>
                <a:cs typeface="Calibri"/>
              </a:rPr>
              <a:t>most</a:t>
            </a:r>
            <a:r>
              <a:rPr sz="1800" spc="-4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82828"/>
                </a:solidFill>
                <a:latin typeface="Calibri"/>
                <a:cs typeface="Calibri"/>
              </a:rPr>
              <a:t>common.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682" y="5582856"/>
            <a:ext cx="7228205" cy="109664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210820" marR="171450" algn="just">
              <a:lnSpc>
                <a:spcPct val="100000"/>
              </a:lnSpc>
              <a:spcBef>
                <a:spcPts val="1275"/>
              </a:spcBef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maximise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outcomes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overcome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challenges,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strengthen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collaboration</a:t>
            </a:r>
            <a:r>
              <a:rPr sz="1800" b="1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academia,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industry,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regulators,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patients,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ensure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sustainable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incentives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1471116"/>
            <a:ext cx="43910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survey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was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addressed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project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coordinators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8384" y="2088348"/>
            <a:ext cx="5111115" cy="3549650"/>
            <a:chOff x="3588384" y="2088348"/>
            <a:chExt cx="5111115" cy="354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9414" y="2088348"/>
              <a:ext cx="351871" cy="1345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02809" y="2095245"/>
              <a:ext cx="294005" cy="76200"/>
            </a:xfrm>
            <a:custGeom>
              <a:avLst/>
              <a:gdLst/>
              <a:ahLst/>
              <a:cxnLst/>
              <a:rect l="l" t="t" r="r" b="b"/>
              <a:pathLst>
                <a:path w="294004" h="76200">
                  <a:moveTo>
                    <a:pt x="217550" y="0"/>
                  </a:moveTo>
                  <a:lnTo>
                    <a:pt x="217550" y="76200"/>
                  </a:lnTo>
                  <a:lnTo>
                    <a:pt x="268350" y="50800"/>
                  </a:lnTo>
                  <a:lnTo>
                    <a:pt x="230250" y="50800"/>
                  </a:lnTo>
                  <a:lnTo>
                    <a:pt x="230250" y="25400"/>
                  </a:lnTo>
                  <a:lnTo>
                    <a:pt x="268350" y="25400"/>
                  </a:lnTo>
                  <a:lnTo>
                    <a:pt x="217550" y="0"/>
                  </a:lnTo>
                  <a:close/>
                </a:path>
                <a:path w="294004" h="76200">
                  <a:moveTo>
                    <a:pt x="21755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17550" y="50800"/>
                  </a:lnTo>
                  <a:lnTo>
                    <a:pt x="217550" y="25400"/>
                  </a:lnTo>
                  <a:close/>
                </a:path>
                <a:path w="294004" h="76200">
                  <a:moveTo>
                    <a:pt x="268350" y="25400"/>
                  </a:moveTo>
                  <a:lnTo>
                    <a:pt x="230250" y="25400"/>
                  </a:lnTo>
                  <a:lnTo>
                    <a:pt x="230250" y="50800"/>
                  </a:lnTo>
                  <a:lnTo>
                    <a:pt x="268350" y="50800"/>
                  </a:lnTo>
                  <a:lnTo>
                    <a:pt x="293750" y="38100"/>
                  </a:lnTo>
                  <a:lnTo>
                    <a:pt x="268350" y="2540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1084" y="2724657"/>
              <a:ext cx="5085715" cy="2900680"/>
            </a:xfrm>
            <a:custGeom>
              <a:avLst/>
              <a:gdLst/>
              <a:ahLst/>
              <a:cxnLst/>
              <a:rect l="l" t="t" r="r" b="b"/>
              <a:pathLst>
                <a:path w="5085715" h="2900679">
                  <a:moveTo>
                    <a:pt x="0" y="2900641"/>
                  </a:moveTo>
                  <a:lnTo>
                    <a:pt x="5085715" y="2900641"/>
                  </a:lnTo>
                </a:path>
                <a:path w="5085715" h="2900679">
                  <a:moveTo>
                    <a:pt x="0" y="1933828"/>
                  </a:moveTo>
                  <a:lnTo>
                    <a:pt x="5085715" y="1933828"/>
                  </a:lnTo>
                </a:path>
                <a:path w="5085715" h="2900679">
                  <a:moveTo>
                    <a:pt x="0" y="966850"/>
                  </a:moveTo>
                  <a:lnTo>
                    <a:pt x="5085715" y="966850"/>
                  </a:lnTo>
                </a:path>
                <a:path w="5085715" h="2900679">
                  <a:moveTo>
                    <a:pt x="0" y="0"/>
                  </a:moveTo>
                  <a:lnTo>
                    <a:pt x="5085715" y="0"/>
                  </a:lnTo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9383" y="1670050"/>
            <a:ext cx="272796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promote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uptake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co- </a:t>
            </a:r>
            <a:r>
              <a:rPr sz="1800" spc="-10" dirty="0">
                <a:latin typeface="Calibri"/>
                <a:cs typeface="Calibri"/>
              </a:rPr>
              <a:t>sponsorship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introducing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regulatory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funding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enablers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collaborative leadership.</a:t>
            </a:r>
            <a:endParaRPr sz="1800">
              <a:latin typeface="Calibri"/>
              <a:cs typeface="Calibri"/>
            </a:endParaRPr>
          </a:p>
          <a:p>
            <a:pPr marL="12700" marR="29209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faster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trial </a:t>
            </a:r>
            <a:r>
              <a:rPr sz="1800" spc="-10" dirty="0">
                <a:latin typeface="Calibri"/>
                <a:cs typeface="Calibri"/>
              </a:rPr>
              <a:t>implementation,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especially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unmet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medical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diseases,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while </a:t>
            </a:r>
            <a:r>
              <a:rPr sz="1800" spc="-10" dirty="0">
                <a:latin typeface="Calibri"/>
                <a:cs typeface="Calibri"/>
              </a:rPr>
              <a:t>strengthening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shared, cross-</a:t>
            </a:r>
            <a:r>
              <a:rPr sz="1800" dirty="0">
                <a:latin typeface="Calibri"/>
                <a:cs typeface="Calibri"/>
              </a:rPr>
              <a:t>country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dirty="0">
                <a:latin typeface="Calibri"/>
                <a:cs typeface="Calibri"/>
              </a:rPr>
              <a:t>culture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EU.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7004" y="168986"/>
            <a:ext cx="5438775" cy="10972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dirty="0"/>
              <a:t>Key</a:t>
            </a:r>
            <a:r>
              <a:rPr sz="3700" spc="-85" dirty="0"/>
              <a:t> </a:t>
            </a:r>
            <a:r>
              <a:rPr sz="3700" spc="-10" dirty="0"/>
              <a:t>Features</a:t>
            </a:r>
            <a:r>
              <a:rPr sz="3700" spc="-90" dirty="0"/>
              <a:t> </a:t>
            </a:r>
            <a:r>
              <a:rPr sz="3700" dirty="0"/>
              <a:t>of</a:t>
            </a:r>
            <a:r>
              <a:rPr sz="3700" spc="-85" dirty="0"/>
              <a:t> </a:t>
            </a:r>
            <a:r>
              <a:rPr sz="3700" dirty="0"/>
              <a:t>a</a:t>
            </a:r>
            <a:r>
              <a:rPr sz="3700" spc="-90" dirty="0"/>
              <a:t> </a:t>
            </a:r>
            <a:r>
              <a:rPr sz="3700" dirty="0"/>
              <a:t>Pilot</a:t>
            </a:r>
            <a:r>
              <a:rPr sz="3700" spc="-75" dirty="0"/>
              <a:t> </a:t>
            </a:r>
            <a:r>
              <a:rPr sz="3700" spc="-10" dirty="0"/>
              <a:t>Study </a:t>
            </a:r>
            <a:r>
              <a:rPr sz="3700" dirty="0"/>
              <a:t>for</a:t>
            </a:r>
            <a:r>
              <a:rPr sz="3700" spc="-170" dirty="0"/>
              <a:t> </a:t>
            </a:r>
            <a:r>
              <a:rPr sz="3700" spc="-30" dirty="0"/>
              <a:t>Co-</a:t>
            </a:r>
            <a:r>
              <a:rPr sz="3700" dirty="0"/>
              <a:t>Sponsorship</a:t>
            </a:r>
            <a:r>
              <a:rPr sz="3700" spc="-95" dirty="0"/>
              <a:t> </a:t>
            </a:r>
            <a:r>
              <a:rPr sz="3700" spc="-10" dirty="0"/>
              <a:t>Models</a:t>
            </a:r>
            <a:endParaRPr sz="3700"/>
          </a:p>
        </p:txBody>
      </p:sp>
      <p:sp>
        <p:nvSpPr>
          <p:cNvPr id="8" name="object 8"/>
          <p:cNvSpPr/>
          <p:nvPr/>
        </p:nvSpPr>
        <p:spPr>
          <a:xfrm>
            <a:off x="6757081" y="457809"/>
            <a:ext cx="1836420" cy="636905"/>
          </a:xfrm>
          <a:custGeom>
            <a:avLst/>
            <a:gdLst/>
            <a:ahLst/>
            <a:cxnLst/>
            <a:rect l="l" t="t" r="r" b="b"/>
            <a:pathLst>
              <a:path w="1836420" h="636905">
                <a:moveTo>
                  <a:pt x="759809" y="100911"/>
                </a:moveTo>
                <a:lnTo>
                  <a:pt x="538616" y="100911"/>
                </a:lnTo>
                <a:lnTo>
                  <a:pt x="573119" y="101381"/>
                </a:lnTo>
                <a:lnTo>
                  <a:pt x="607458" y="102778"/>
                </a:lnTo>
                <a:lnTo>
                  <a:pt x="675284" y="108339"/>
                </a:lnTo>
                <a:lnTo>
                  <a:pt x="736091" y="116841"/>
                </a:lnTo>
                <a:lnTo>
                  <a:pt x="793539" y="129097"/>
                </a:lnTo>
                <a:lnTo>
                  <a:pt x="847370" y="144596"/>
                </a:lnTo>
                <a:lnTo>
                  <a:pt x="897325" y="162829"/>
                </a:lnTo>
                <a:lnTo>
                  <a:pt x="943145" y="183284"/>
                </a:lnTo>
                <a:lnTo>
                  <a:pt x="984574" y="205452"/>
                </a:lnTo>
                <a:lnTo>
                  <a:pt x="1021351" y="228822"/>
                </a:lnTo>
                <a:lnTo>
                  <a:pt x="1067065" y="271645"/>
                </a:lnTo>
                <a:lnTo>
                  <a:pt x="1089456" y="316511"/>
                </a:lnTo>
                <a:lnTo>
                  <a:pt x="1096812" y="362968"/>
                </a:lnTo>
                <a:lnTo>
                  <a:pt x="1097305" y="401450"/>
                </a:lnTo>
                <a:lnTo>
                  <a:pt x="1097422" y="410565"/>
                </a:lnTo>
                <a:lnTo>
                  <a:pt x="823101" y="410565"/>
                </a:lnTo>
                <a:lnTo>
                  <a:pt x="1329540" y="636540"/>
                </a:lnTo>
                <a:lnTo>
                  <a:pt x="1389221" y="609910"/>
                </a:lnTo>
                <a:lnTo>
                  <a:pt x="1329540" y="609910"/>
                </a:lnTo>
                <a:lnTo>
                  <a:pt x="924881" y="429390"/>
                </a:lnTo>
                <a:lnTo>
                  <a:pt x="1139625" y="429390"/>
                </a:lnTo>
                <a:lnTo>
                  <a:pt x="1139625" y="401450"/>
                </a:lnTo>
                <a:lnTo>
                  <a:pt x="1138479" y="355020"/>
                </a:lnTo>
                <a:lnTo>
                  <a:pt x="1129521" y="308572"/>
                </a:lnTo>
                <a:lnTo>
                  <a:pt x="1104944" y="262867"/>
                </a:lnTo>
                <a:lnTo>
                  <a:pt x="1056942" y="218664"/>
                </a:lnTo>
                <a:lnTo>
                  <a:pt x="1001509" y="184632"/>
                </a:lnTo>
                <a:lnTo>
                  <a:pt x="964423" y="165773"/>
                </a:lnTo>
                <a:lnTo>
                  <a:pt x="921034" y="146885"/>
                </a:lnTo>
                <a:lnTo>
                  <a:pt x="871453" y="128948"/>
                </a:lnTo>
                <a:lnTo>
                  <a:pt x="815667" y="112876"/>
                </a:lnTo>
                <a:lnTo>
                  <a:pt x="759809" y="100911"/>
                </a:lnTo>
                <a:close/>
              </a:path>
              <a:path w="1836420" h="636905">
                <a:moveTo>
                  <a:pt x="1068144" y="18778"/>
                </a:moveTo>
                <a:lnTo>
                  <a:pt x="812286" y="18778"/>
                </a:lnTo>
                <a:lnTo>
                  <a:pt x="838562" y="18959"/>
                </a:lnTo>
                <a:lnTo>
                  <a:pt x="866676" y="19527"/>
                </a:lnTo>
                <a:lnTo>
                  <a:pt x="865931" y="19527"/>
                </a:lnTo>
                <a:lnTo>
                  <a:pt x="891007" y="20371"/>
                </a:lnTo>
                <a:lnTo>
                  <a:pt x="917144" y="21602"/>
                </a:lnTo>
                <a:lnTo>
                  <a:pt x="971437" y="25654"/>
                </a:lnTo>
                <a:lnTo>
                  <a:pt x="1024649" y="31891"/>
                </a:lnTo>
                <a:lnTo>
                  <a:pt x="1076568" y="40246"/>
                </a:lnTo>
                <a:lnTo>
                  <a:pt x="1126983" y="50656"/>
                </a:lnTo>
                <a:lnTo>
                  <a:pt x="1175684" y="63055"/>
                </a:lnTo>
                <a:lnTo>
                  <a:pt x="1222458" y="77378"/>
                </a:lnTo>
                <a:lnTo>
                  <a:pt x="1267095" y="93561"/>
                </a:lnTo>
                <a:lnTo>
                  <a:pt x="1309384" y="111539"/>
                </a:lnTo>
                <a:lnTo>
                  <a:pt x="1349113" y="131247"/>
                </a:lnTo>
                <a:lnTo>
                  <a:pt x="1386072" y="152620"/>
                </a:lnTo>
                <a:lnTo>
                  <a:pt x="1420048" y="175593"/>
                </a:lnTo>
                <a:lnTo>
                  <a:pt x="1463234" y="213256"/>
                </a:lnTo>
                <a:lnTo>
                  <a:pt x="1492445" y="251557"/>
                </a:lnTo>
                <a:lnTo>
                  <a:pt x="1510176" y="290437"/>
                </a:lnTo>
                <a:lnTo>
                  <a:pt x="1518919" y="329837"/>
                </a:lnTo>
                <a:lnTo>
                  <a:pt x="1521169" y="369701"/>
                </a:lnTo>
                <a:lnTo>
                  <a:pt x="1519419" y="409969"/>
                </a:lnTo>
                <a:lnTo>
                  <a:pt x="1518012" y="429390"/>
                </a:lnTo>
                <a:lnTo>
                  <a:pt x="1733987" y="429391"/>
                </a:lnTo>
                <a:lnTo>
                  <a:pt x="1329540" y="609910"/>
                </a:lnTo>
                <a:lnTo>
                  <a:pt x="1389221" y="609910"/>
                </a:lnTo>
                <a:lnTo>
                  <a:pt x="1835978" y="410565"/>
                </a:lnTo>
                <a:lnTo>
                  <a:pt x="1561657" y="410565"/>
                </a:lnTo>
                <a:lnTo>
                  <a:pt x="1563276" y="369701"/>
                </a:lnTo>
                <a:lnTo>
                  <a:pt x="1560563" y="325361"/>
                </a:lnTo>
                <a:lnTo>
                  <a:pt x="1550843" y="284310"/>
                </a:lnTo>
                <a:lnTo>
                  <a:pt x="1531802" y="244116"/>
                </a:lnTo>
                <a:lnTo>
                  <a:pt x="1501039" y="204648"/>
                </a:lnTo>
                <a:lnTo>
                  <a:pt x="1456149" y="165773"/>
                </a:lnTo>
                <a:lnTo>
                  <a:pt x="1422217" y="142736"/>
                </a:lnTo>
                <a:lnTo>
                  <a:pt x="1384965" y="120950"/>
                </a:lnTo>
                <a:lnTo>
                  <a:pt x="1344526" y="100546"/>
                </a:lnTo>
                <a:lnTo>
                  <a:pt x="1301034" y="81656"/>
                </a:lnTo>
                <a:lnTo>
                  <a:pt x="1254622" y="64413"/>
                </a:lnTo>
                <a:lnTo>
                  <a:pt x="1205422" y="48949"/>
                </a:lnTo>
                <a:lnTo>
                  <a:pt x="1153569" y="35395"/>
                </a:lnTo>
                <a:lnTo>
                  <a:pt x="1099194" y="23884"/>
                </a:lnTo>
                <a:lnTo>
                  <a:pt x="1068144" y="18778"/>
                </a:lnTo>
                <a:close/>
              </a:path>
              <a:path w="1836420" h="636905">
                <a:moveTo>
                  <a:pt x="812392" y="0"/>
                </a:moveTo>
                <a:lnTo>
                  <a:pt x="756504" y="734"/>
                </a:lnTo>
                <a:lnTo>
                  <a:pt x="758953" y="734"/>
                </a:lnTo>
                <a:lnTo>
                  <a:pt x="708450" y="2652"/>
                </a:lnTo>
                <a:lnTo>
                  <a:pt x="657112" y="5887"/>
                </a:lnTo>
                <a:lnTo>
                  <a:pt x="606347" y="10372"/>
                </a:lnTo>
                <a:lnTo>
                  <a:pt x="556267" y="16091"/>
                </a:lnTo>
                <a:lnTo>
                  <a:pt x="506988" y="23028"/>
                </a:lnTo>
                <a:lnTo>
                  <a:pt x="458621" y="31168"/>
                </a:lnTo>
                <a:lnTo>
                  <a:pt x="411281" y="40494"/>
                </a:lnTo>
                <a:lnTo>
                  <a:pt x="365081" y="50989"/>
                </a:lnTo>
                <a:lnTo>
                  <a:pt x="320133" y="62639"/>
                </a:lnTo>
                <a:lnTo>
                  <a:pt x="276552" y="75426"/>
                </a:lnTo>
                <a:lnTo>
                  <a:pt x="223059" y="94990"/>
                </a:lnTo>
                <a:lnTo>
                  <a:pt x="173912" y="116489"/>
                </a:lnTo>
                <a:lnTo>
                  <a:pt x="129348" y="139775"/>
                </a:lnTo>
                <a:lnTo>
                  <a:pt x="89601" y="164702"/>
                </a:lnTo>
                <a:lnTo>
                  <a:pt x="54908" y="191120"/>
                </a:lnTo>
                <a:lnTo>
                  <a:pt x="25504" y="218883"/>
                </a:lnTo>
                <a:lnTo>
                  <a:pt x="0" y="250337"/>
                </a:lnTo>
                <a:lnTo>
                  <a:pt x="3219" y="252949"/>
                </a:lnTo>
                <a:lnTo>
                  <a:pt x="10391" y="253875"/>
                </a:lnTo>
                <a:lnTo>
                  <a:pt x="16211" y="253875"/>
                </a:lnTo>
                <a:lnTo>
                  <a:pt x="19860" y="252793"/>
                </a:lnTo>
                <a:lnTo>
                  <a:pt x="21354" y="251114"/>
                </a:lnTo>
                <a:lnTo>
                  <a:pt x="50877" y="225600"/>
                </a:lnTo>
                <a:lnTo>
                  <a:pt x="86479" y="201841"/>
                </a:lnTo>
                <a:lnTo>
                  <a:pt x="127765" y="180045"/>
                </a:lnTo>
                <a:lnTo>
                  <a:pt x="174338" y="160420"/>
                </a:lnTo>
                <a:lnTo>
                  <a:pt x="225802" y="143174"/>
                </a:lnTo>
                <a:lnTo>
                  <a:pt x="273401" y="130466"/>
                </a:lnTo>
                <a:lnTo>
                  <a:pt x="311430" y="122458"/>
                </a:lnTo>
                <a:lnTo>
                  <a:pt x="219573" y="122458"/>
                </a:lnTo>
                <a:lnTo>
                  <a:pt x="259057" y="105783"/>
                </a:lnTo>
                <a:lnTo>
                  <a:pt x="301030" y="90691"/>
                </a:lnTo>
                <a:lnTo>
                  <a:pt x="346556" y="77378"/>
                </a:lnTo>
                <a:lnTo>
                  <a:pt x="394177" y="65236"/>
                </a:lnTo>
                <a:lnTo>
                  <a:pt x="442966" y="54513"/>
                </a:lnTo>
                <a:lnTo>
                  <a:pt x="493038" y="45154"/>
                </a:lnTo>
                <a:lnTo>
                  <a:pt x="544248" y="37180"/>
                </a:lnTo>
                <a:lnTo>
                  <a:pt x="596450" y="30609"/>
                </a:lnTo>
                <a:lnTo>
                  <a:pt x="649501" y="25463"/>
                </a:lnTo>
                <a:lnTo>
                  <a:pt x="703254" y="21763"/>
                </a:lnTo>
                <a:lnTo>
                  <a:pt x="757564" y="19527"/>
                </a:lnTo>
                <a:lnTo>
                  <a:pt x="812286" y="18778"/>
                </a:lnTo>
                <a:lnTo>
                  <a:pt x="1068144" y="18778"/>
                </a:lnTo>
                <a:lnTo>
                  <a:pt x="1042432" y="14549"/>
                </a:lnTo>
                <a:lnTo>
                  <a:pt x="983416" y="7521"/>
                </a:lnTo>
                <a:lnTo>
                  <a:pt x="922278" y="2933"/>
                </a:lnTo>
                <a:lnTo>
                  <a:pt x="867441" y="734"/>
                </a:lnTo>
                <a:lnTo>
                  <a:pt x="839933" y="183"/>
                </a:lnTo>
                <a:lnTo>
                  <a:pt x="812392" y="0"/>
                </a:lnTo>
                <a:close/>
              </a:path>
              <a:path w="1836420" h="636905">
                <a:moveTo>
                  <a:pt x="538757" y="82086"/>
                </a:moveTo>
                <a:lnTo>
                  <a:pt x="482718" y="83221"/>
                </a:lnTo>
                <a:lnTo>
                  <a:pt x="427391" y="86650"/>
                </a:lnTo>
                <a:lnTo>
                  <a:pt x="373122" y="92331"/>
                </a:lnTo>
                <a:lnTo>
                  <a:pt x="320257" y="100219"/>
                </a:lnTo>
                <a:lnTo>
                  <a:pt x="269142" y="110271"/>
                </a:lnTo>
                <a:lnTo>
                  <a:pt x="220059" y="122458"/>
                </a:lnTo>
                <a:lnTo>
                  <a:pt x="311430" y="122458"/>
                </a:lnTo>
                <a:lnTo>
                  <a:pt x="323322" y="119954"/>
                </a:lnTo>
                <a:lnTo>
                  <a:pt x="375186" y="111692"/>
                </a:lnTo>
                <a:lnTo>
                  <a:pt x="428126" y="105783"/>
                </a:lnTo>
                <a:lnTo>
                  <a:pt x="427792" y="105783"/>
                </a:lnTo>
                <a:lnTo>
                  <a:pt x="483215" y="102118"/>
                </a:lnTo>
                <a:lnTo>
                  <a:pt x="538616" y="100911"/>
                </a:lnTo>
                <a:lnTo>
                  <a:pt x="759809" y="100911"/>
                </a:lnTo>
                <a:lnTo>
                  <a:pt x="753694" y="99601"/>
                </a:lnTo>
                <a:lnTo>
                  <a:pt x="685554" y="90055"/>
                </a:lnTo>
                <a:lnTo>
                  <a:pt x="650031" y="86650"/>
                </a:lnTo>
                <a:lnTo>
                  <a:pt x="650328" y="86650"/>
                </a:lnTo>
                <a:lnTo>
                  <a:pt x="612696" y="84091"/>
                </a:lnTo>
                <a:lnTo>
                  <a:pt x="575814" y="82591"/>
                </a:lnTo>
                <a:lnTo>
                  <a:pt x="538757" y="82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38140" y="2026412"/>
            <a:ext cx="346837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spc="-45" dirty="0">
                <a:latin typeface="Calibri"/>
                <a:cs typeface="Calibri"/>
              </a:rPr>
              <a:t>Test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simplified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standardized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co-</a:t>
            </a:r>
            <a:r>
              <a:rPr sz="1400" spc="-10" dirty="0">
                <a:latin typeface="Calibri"/>
                <a:cs typeface="Calibri"/>
              </a:rPr>
              <a:t>sponsorship agreements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limited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context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88384" y="1791207"/>
            <a:ext cx="1348105" cy="946150"/>
            <a:chOff x="3588384" y="1791207"/>
            <a:chExt cx="1348105" cy="946150"/>
          </a:xfrm>
        </p:grpSpPr>
        <p:sp>
          <p:nvSpPr>
            <p:cNvPr id="11" name="object 11"/>
            <p:cNvSpPr/>
            <p:nvPr/>
          </p:nvSpPr>
          <p:spPr>
            <a:xfrm>
              <a:off x="3601084" y="1803907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168780" y="0"/>
                  </a:moveTo>
                  <a:lnTo>
                    <a:pt x="153415" y="0"/>
                  </a:lnTo>
                  <a:lnTo>
                    <a:pt x="104932" y="7823"/>
                  </a:lnTo>
                  <a:lnTo>
                    <a:pt x="62819" y="29606"/>
                  </a:lnTo>
                  <a:lnTo>
                    <a:pt x="29606" y="62819"/>
                  </a:lnTo>
                  <a:lnTo>
                    <a:pt x="7823" y="104932"/>
                  </a:lnTo>
                  <a:lnTo>
                    <a:pt x="0" y="153415"/>
                  </a:lnTo>
                  <a:lnTo>
                    <a:pt x="0" y="920750"/>
                  </a:lnTo>
                  <a:lnTo>
                    <a:pt x="1322324" y="920750"/>
                  </a:lnTo>
                  <a:lnTo>
                    <a:pt x="1322324" y="153415"/>
                  </a:lnTo>
                  <a:lnTo>
                    <a:pt x="1314487" y="104932"/>
                  </a:lnTo>
                  <a:lnTo>
                    <a:pt x="1292673" y="62819"/>
                  </a:lnTo>
                  <a:lnTo>
                    <a:pt x="1259422" y="29606"/>
                  </a:lnTo>
                  <a:lnTo>
                    <a:pt x="1217277" y="7823"/>
                  </a:lnTo>
                  <a:lnTo>
                    <a:pt x="1168780" y="0"/>
                  </a:lnTo>
                  <a:close/>
                </a:path>
              </a:pathLst>
            </a:custGeom>
            <a:solidFill>
              <a:srgbClr val="467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1084" y="1803907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53415" y="0"/>
                  </a:moveTo>
                  <a:lnTo>
                    <a:pt x="1168780" y="0"/>
                  </a:lnTo>
                  <a:lnTo>
                    <a:pt x="1217277" y="7823"/>
                  </a:lnTo>
                  <a:lnTo>
                    <a:pt x="1259422" y="29606"/>
                  </a:lnTo>
                  <a:lnTo>
                    <a:pt x="1292673" y="62819"/>
                  </a:lnTo>
                  <a:lnTo>
                    <a:pt x="1314487" y="104932"/>
                  </a:lnTo>
                  <a:lnTo>
                    <a:pt x="1322324" y="153415"/>
                  </a:lnTo>
                  <a:lnTo>
                    <a:pt x="1322324" y="920750"/>
                  </a:lnTo>
                  <a:lnTo>
                    <a:pt x="0" y="920750"/>
                  </a:lnTo>
                  <a:lnTo>
                    <a:pt x="0" y="153415"/>
                  </a:lnTo>
                  <a:lnTo>
                    <a:pt x="7823" y="104932"/>
                  </a:lnTo>
                  <a:lnTo>
                    <a:pt x="29606" y="62819"/>
                  </a:lnTo>
                  <a:lnTo>
                    <a:pt x="62819" y="29606"/>
                  </a:lnTo>
                  <a:lnTo>
                    <a:pt x="104932" y="7823"/>
                  </a:lnTo>
                  <a:lnTo>
                    <a:pt x="153415" y="0"/>
                  </a:lnTo>
                  <a:close/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81171" y="1951101"/>
            <a:ext cx="963930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1270" algn="ctr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Pilot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Standardized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Agreements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8140" y="2797505"/>
            <a:ext cx="3610610" cy="825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50"/>
              </a:spcBef>
            </a:pPr>
            <a:r>
              <a:rPr sz="1400" dirty="0">
                <a:latin typeface="Calibri"/>
                <a:cs typeface="Calibri"/>
              </a:rPr>
              <a:t>Allow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early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identification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resolution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conflicting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priorities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through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joint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planning exercises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predefined escalation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pathways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neutral,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learning-focused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environment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88384" y="2758058"/>
            <a:ext cx="1348105" cy="946150"/>
            <a:chOff x="3588384" y="2758058"/>
            <a:chExt cx="1348105" cy="946150"/>
          </a:xfrm>
        </p:grpSpPr>
        <p:sp>
          <p:nvSpPr>
            <p:cNvPr id="16" name="object 16"/>
            <p:cNvSpPr/>
            <p:nvPr/>
          </p:nvSpPr>
          <p:spPr>
            <a:xfrm>
              <a:off x="3601084" y="2770758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168780" y="0"/>
                  </a:moveTo>
                  <a:lnTo>
                    <a:pt x="153415" y="0"/>
                  </a:lnTo>
                  <a:lnTo>
                    <a:pt x="104932" y="7824"/>
                  </a:lnTo>
                  <a:lnTo>
                    <a:pt x="62819" y="29614"/>
                  </a:lnTo>
                  <a:lnTo>
                    <a:pt x="29606" y="62846"/>
                  </a:lnTo>
                  <a:lnTo>
                    <a:pt x="7823" y="104997"/>
                  </a:lnTo>
                  <a:lnTo>
                    <a:pt x="0" y="153542"/>
                  </a:lnTo>
                  <a:lnTo>
                    <a:pt x="0" y="920749"/>
                  </a:lnTo>
                  <a:lnTo>
                    <a:pt x="1322324" y="920749"/>
                  </a:lnTo>
                  <a:lnTo>
                    <a:pt x="1322324" y="153542"/>
                  </a:lnTo>
                  <a:lnTo>
                    <a:pt x="1314487" y="104997"/>
                  </a:lnTo>
                  <a:lnTo>
                    <a:pt x="1292673" y="62846"/>
                  </a:lnTo>
                  <a:lnTo>
                    <a:pt x="1259422" y="29614"/>
                  </a:lnTo>
                  <a:lnTo>
                    <a:pt x="1217277" y="7824"/>
                  </a:lnTo>
                  <a:lnTo>
                    <a:pt x="1168780" y="0"/>
                  </a:lnTo>
                  <a:close/>
                </a:path>
              </a:pathLst>
            </a:custGeom>
            <a:solidFill>
              <a:srgbClr val="618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1084" y="2770758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53415" y="0"/>
                  </a:moveTo>
                  <a:lnTo>
                    <a:pt x="1168780" y="0"/>
                  </a:lnTo>
                  <a:lnTo>
                    <a:pt x="1217277" y="7824"/>
                  </a:lnTo>
                  <a:lnTo>
                    <a:pt x="1259422" y="29614"/>
                  </a:lnTo>
                  <a:lnTo>
                    <a:pt x="1292673" y="62846"/>
                  </a:lnTo>
                  <a:lnTo>
                    <a:pt x="1314487" y="104997"/>
                  </a:lnTo>
                  <a:lnTo>
                    <a:pt x="1322324" y="153542"/>
                  </a:lnTo>
                  <a:lnTo>
                    <a:pt x="1322324" y="920749"/>
                  </a:lnTo>
                  <a:lnTo>
                    <a:pt x="0" y="920749"/>
                  </a:lnTo>
                  <a:lnTo>
                    <a:pt x="0" y="153542"/>
                  </a:lnTo>
                  <a:lnTo>
                    <a:pt x="7823" y="104997"/>
                  </a:lnTo>
                  <a:lnTo>
                    <a:pt x="29606" y="62846"/>
                  </a:lnTo>
                  <a:lnTo>
                    <a:pt x="62819" y="29614"/>
                  </a:lnTo>
                  <a:lnTo>
                    <a:pt x="104932" y="7824"/>
                  </a:lnTo>
                  <a:lnTo>
                    <a:pt x="153415" y="0"/>
                  </a:lnTo>
                  <a:close/>
                </a:path>
              </a:pathLst>
            </a:custGeom>
            <a:ln w="25400">
              <a:solidFill>
                <a:srgbClr val="6187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82695" y="2820416"/>
            <a:ext cx="960119" cy="8248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5080" indent="635" algn="ctr">
              <a:lnSpc>
                <a:spcPct val="91500"/>
              </a:lnSpc>
              <a:spcBef>
                <a:spcPts val="2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Foster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Joint Planning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Conflict Resolution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8140" y="3765041"/>
            <a:ext cx="3599179" cy="8248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45"/>
              </a:spcBef>
            </a:pPr>
            <a:r>
              <a:rPr sz="1400" dirty="0">
                <a:latin typeface="Calibri"/>
                <a:cs typeface="Calibri"/>
              </a:rPr>
              <a:t>Enable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early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dialogue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regulators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clarify expectations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co-develop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guidance,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align</a:t>
            </a:r>
            <a:r>
              <a:rPr sz="1400" spc="-25" dirty="0">
                <a:latin typeface="Calibri"/>
                <a:cs typeface="Calibri"/>
              </a:rPr>
              <a:t> on </a:t>
            </a:r>
            <a:r>
              <a:rPr sz="1400" spc="-10" dirty="0">
                <a:latin typeface="Calibri"/>
                <a:cs typeface="Calibri"/>
              </a:rPr>
              <a:t>co-sponsorship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models,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streamline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future approvals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88384" y="3724909"/>
            <a:ext cx="1348105" cy="946785"/>
            <a:chOff x="3588384" y="3724909"/>
            <a:chExt cx="1348105" cy="946785"/>
          </a:xfrm>
        </p:grpSpPr>
        <p:sp>
          <p:nvSpPr>
            <p:cNvPr id="21" name="object 21"/>
            <p:cNvSpPr/>
            <p:nvPr/>
          </p:nvSpPr>
          <p:spPr>
            <a:xfrm>
              <a:off x="3601084" y="3737609"/>
              <a:ext cx="1322705" cy="921385"/>
            </a:xfrm>
            <a:custGeom>
              <a:avLst/>
              <a:gdLst/>
              <a:ahLst/>
              <a:cxnLst/>
              <a:rect l="l" t="t" r="r" b="b"/>
              <a:pathLst>
                <a:path w="1322704" h="921385">
                  <a:moveTo>
                    <a:pt x="1168780" y="0"/>
                  </a:moveTo>
                  <a:lnTo>
                    <a:pt x="153415" y="0"/>
                  </a:lnTo>
                  <a:lnTo>
                    <a:pt x="104932" y="7824"/>
                  </a:lnTo>
                  <a:lnTo>
                    <a:pt x="62819" y="29614"/>
                  </a:lnTo>
                  <a:lnTo>
                    <a:pt x="29606" y="62846"/>
                  </a:lnTo>
                  <a:lnTo>
                    <a:pt x="7823" y="104997"/>
                  </a:lnTo>
                  <a:lnTo>
                    <a:pt x="0" y="153542"/>
                  </a:lnTo>
                  <a:lnTo>
                    <a:pt x="0" y="920876"/>
                  </a:lnTo>
                  <a:lnTo>
                    <a:pt x="1322324" y="920876"/>
                  </a:lnTo>
                  <a:lnTo>
                    <a:pt x="1322324" y="153542"/>
                  </a:lnTo>
                  <a:lnTo>
                    <a:pt x="1314487" y="104997"/>
                  </a:lnTo>
                  <a:lnTo>
                    <a:pt x="1292673" y="62846"/>
                  </a:lnTo>
                  <a:lnTo>
                    <a:pt x="1259422" y="29614"/>
                  </a:lnTo>
                  <a:lnTo>
                    <a:pt x="1217277" y="7824"/>
                  </a:lnTo>
                  <a:lnTo>
                    <a:pt x="1168780" y="0"/>
                  </a:lnTo>
                  <a:close/>
                </a:path>
              </a:pathLst>
            </a:custGeom>
            <a:solidFill>
              <a:srgbClr val="819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01084" y="3737609"/>
              <a:ext cx="1322705" cy="921385"/>
            </a:xfrm>
            <a:custGeom>
              <a:avLst/>
              <a:gdLst/>
              <a:ahLst/>
              <a:cxnLst/>
              <a:rect l="l" t="t" r="r" b="b"/>
              <a:pathLst>
                <a:path w="1322704" h="921385">
                  <a:moveTo>
                    <a:pt x="153415" y="0"/>
                  </a:moveTo>
                  <a:lnTo>
                    <a:pt x="1168780" y="0"/>
                  </a:lnTo>
                  <a:lnTo>
                    <a:pt x="1217277" y="7824"/>
                  </a:lnTo>
                  <a:lnTo>
                    <a:pt x="1259422" y="29614"/>
                  </a:lnTo>
                  <a:lnTo>
                    <a:pt x="1292673" y="62846"/>
                  </a:lnTo>
                  <a:lnTo>
                    <a:pt x="1314487" y="104997"/>
                  </a:lnTo>
                  <a:lnTo>
                    <a:pt x="1322324" y="153542"/>
                  </a:lnTo>
                  <a:lnTo>
                    <a:pt x="1322324" y="920876"/>
                  </a:lnTo>
                  <a:lnTo>
                    <a:pt x="0" y="920876"/>
                  </a:lnTo>
                  <a:lnTo>
                    <a:pt x="0" y="153542"/>
                  </a:lnTo>
                  <a:lnTo>
                    <a:pt x="7823" y="104997"/>
                  </a:lnTo>
                  <a:lnTo>
                    <a:pt x="29606" y="62846"/>
                  </a:lnTo>
                  <a:lnTo>
                    <a:pt x="62819" y="29614"/>
                  </a:lnTo>
                  <a:lnTo>
                    <a:pt x="104932" y="7824"/>
                  </a:lnTo>
                  <a:lnTo>
                    <a:pt x="153415" y="0"/>
                  </a:lnTo>
                  <a:close/>
                </a:path>
              </a:pathLst>
            </a:custGeom>
            <a:ln w="25399">
              <a:solidFill>
                <a:srgbClr val="819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86683" y="3982973"/>
            <a:ext cx="115316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27635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Engage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Regulators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38140" y="4732146"/>
            <a:ext cx="3685540" cy="8248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45"/>
              </a:spcBef>
            </a:pPr>
            <a:r>
              <a:rPr sz="1400" spc="-10" dirty="0">
                <a:latin typeface="Calibri"/>
                <a:cs typeface="Calibri"/>
              </a:rPr>
              <a:t>Assess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resource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demands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 structures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smaller-</a:t>
            </a:r>
            <a:r>
              <a:rPr sz="1400" b="1" dirty="0">
                <a:latin typeface="Calibri"/>
                <a:cs typeface="Calibri"/>
              </a:rPr>
              <a:t>scale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setting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enabling</a:t>
            </a:r>
            <a:r>
              <a:rPr sz="1400" spc="-25" dirty="0">
                <a:latin typeface="Calibri"/>
                <a:cs typeface="Calibri"/>
              </a:rPr>
              <a:t> the </a:t>
            </a:r>
            <a:r>
              <a:rPr sz="1400" spc="-10" dirty="0">
                <a:latin typeface="Calibri"/>
                <a:cs typeface="Calibri"/>
              </a:rPr>
              <a:t>development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efficient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oversight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models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are </a:t>
            </a:r>
            <a:r>
              <a:rPr sz="1400" spc="-10" dirty="0">
                <a:latin typeface="Calibri"/>
                <a:cs typeface="Calibri"/>
              </a:rPr>
              <a:t>scalable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cost-effective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88384" y="4691760"/>
            <a:ext cx="1348105" cy="946785"/>
            <a:chOff x="3588384" y="4691760"/>
            <a:chExt cx="1348105" cy="946785"/>
          </a:xfrm>
        </p:grpSpPr>
        <p:sp>
          <p:nvSpPr>
            <p:cNvPr id="26" name="object 26"/>
            <p:cNvSpPr/>
            <p:nvPr/>
          </p:nvSpPr>
          <p:spPr>
            <a:xfrm>
              <a:off x="3601084" y="4704460"/>
              <a:ext cx="1322705" cy="921385"/>
            </a:xfrm>
            <a:custGeom>
              <a:avLst/>
              <a:gdLst/>
              <a:ahLst/>
              <a:cxnLst/>
              <a:rect l="l" t="t" r="r" b="b"/>
              <a:pathLst>
                <a:path w="1322704" h="921385">
                  <a:moveTo>
                    <a:pt x="1168780" y="0"/>
                  </a:moveTo>
                  <a:lnTo>
                    <a:pt x="153415" y="0"/>
                  </a:lnTo>
                  <a:lnTo>
                    <a:pt x="104932" y="7824"/>
                  </a:lnTo>
                  <a:lnTo>
                    <a:pt x="62819" y="29614"/>
                  </a:lnTo>
                  <a:lnTo>
                    <a:pt x="29606" y="62846"/>
                  </a:lnTo>
                  <a:lnTo>
                    <a:pt x="7823" y="104997"/>
                  </a:lnTo>
                  <a:lnTo>
                    <a:pt x="0" y="153543"/>
                  </a:lnTo>
                  <a:lnTo>
                    <a:pt x="0" y="920838"/>
                  </a:lnTo>
                  <a:lnTo>
                    <a:pt x="1322324" y="920838"/>
                  </a:lnTo>
                  <a:lnTo>
                    <a:pt x="1322324" y="153543"/>
                  </a:lnTo>
                  <a:lnTo>
                    <a:pt x="1314487" y="104997"/>
                  </a:lnTo>
                  <a:lnTo>
                    <a:pt x="1292673" y="62846"/>
                  </a:lnTo>
                  <a:lnTo>
                    <a:pt x="1259422" y="29614"/>
                  </a:lnTo>
                  <a:lnTo>
                    <a:pt x="1217277" y="7824"/>
                  </a:lnTo>
                  <a:lnTo>
                    <a:pt x="1168780" y="0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1084" y="4704460"/>
              <a:ext cx="1322705" cy="921385"/>
            </a:xfrm>
            <a:custGeom>
              <a:avLst/>
              <a:gdLst/>
              <a:ahLst/>
              <a:cxnLst/>
              <a:rect l="l" t="t" r="r" b="b"/>
              <a:pathLst>
                <a:path w="1322704" h="921385">
                  <a:moveTo>
                    <a:pt x="153415" y="0"/>
                  </a:moveTo>
                  <a:lnTo>
                    <a:pt x="1168780" y="0"/>
                  </a:lnTo>
                  <a:lnTo>
                    <a:pt x="1217277" y="7824"/>
                  </a:lnTo>
                  <a:lnTo>
                    <a:pt x="1259422" y="29614"/>
                  </a:lnTo>
                  <a:lnTo>
                    <a:pt x="1292673" y="62846"/>
                  </a:lnTo>
                  <a:lnTo>
                    <a:pt x="1314487" y="104997"/>
                  </a:lnTo>
                  <a:lnTo>
                    <a:pt x="1322324" y="153543"/>
                  </a:lnTo>
                  <a:lnTo>
                    <a:pt x="1322324" y="920838"/>
                  </a:lnTo>
                  <a:lnTo>
                    <a:pt x="0" y="920838"/>
                  </a:lnTo>
                  <a:lnTo>
                    <a:pt x="0" y="153543"/>
                  </a:lnTo>
                  <a:lnTo>
                    <a:pt x="7823" y="104997"/>
                  </a:lnTo>
                  <a:lnTo>
                    <a:pt x="29606" y="62846"/>
                  </a:lnTo>
                  <a:lnTo>
                    <a:pt x="62819" y="29614"/>
                  </a:lnTo>
                  <a:lnTo>
                    <a:pt x="104932" y="7824"/>
                  </a:lnTo>
                  <a:lnTo>
                    <a:pt x="153415" y="0"/>
                  </a:lnTo>
                  <a:close/>
                </a:path>
              </a:pathLst>
            </a:custGeom>
            <a:ln w="25400">
              <a:solidFill>
                <a:srgbClr val="A0B4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46119" y="4754626"/>
            <a:ext cx="1035685" cy="824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1270" algn="ctr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Evaluate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oversight models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3508" y="87600"/>
            <a:ext cx="1225500" cy="1189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950" y="122046"/>
            <a:ext cx="4026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Take-</a:t>
            </a:r>
            <a:r>
              <a:rPr sz="3600" dirty="0"/>
              <a:t>Home</a:t>
            </a:r>
            <a:r>
              <a:rPr sz="3600" spc="15" dirty="0"/>
              <a:t> </a:t>
            </a:r>
            <a:r>
              <a:rPr sz="3600" spc="-10" dirty="0"/>
              <a:t>Messages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990" y="940278"/>
            <a:ext cx="324916" cy="2912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990" y="2282863"/>
            <a:ext cx="324916" cy="4062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990" y="3556546"/>
            <a:ext cx="324916" cy="4062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990" y="4830102"/>
            <a:ext cx="324916" cy="40623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5940" y="743862"/>
            <a:ext cx="7945755" cy="506349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695960">
              <a:lnSpc>
                <a:spcPct val="100000"/>
              </a:lnSpc>
              <a:spcBef>
                <a:spcPts val="1210"/>
              </a:spcBef>
            </a:pPr>
            <a:r>
              <a:rPr sz="2100" b="1" spc="-130" dirty="0">
                <a:solidFill>
                  <a:srgbClr val="384652"/>
                </a:solidFill>
                <a:latin typeface="Tahoma"/>
                <a:cs typeface="Tahoma"/>
              </a:rPr>
              <a:t>Sustainable</a:t>
            </a:r>
            <a:r>
              <a:rPr sz="2100" b="1" spc="-110" dirty="0">
                <a:solidFill>
                  <a:srgbClr val="384652"/>
                </a:solidFill>
                <a:latin typeface="Tahoma"/>
                <a:cs typeface="Tahoma"/>
              </a:rPr>
              <a:t> </a:t>
            </a:r>
            <a:r>
              <a:rPr sz="2100" b="1" spc="-130" dirty="0">
                <a:solidFill>
                  <a:srgbClr val="384652"/>
                </a:solidFill>
                <a:latin typeface="Tahoma"/>
                <a:cs typeface="Tahoma"/>
              </a:rPr>
              <a:t>Research</a:t>
            </a:r>
            <a:r>
              <a:rPr sz="2100" b="1" spc="-135" dirty="0">
                <a:solidFill>
                  <a:srgbClr val="384652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384652"/>
                </a:solidFill>
                <a:latin typeface="Tahoma"/>
                <a:cs typeface="Tahoma"/>
              </a:rPr>
              <a:t>Models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b="1" spc="-10" dirty="0">
                <a:latin typeface="Calibri"/>
                <a:cs typeface="Calibri"/>
              </a:rPr>
              <a:t>Collaborative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approaches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support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long-term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research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sustainability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dirty="0">
                <a:latin typeface="Segoe UI Symbol"/>
                <a:cs typeface="Segoe UI Symbol"/>
              </a:rPr>
              <a:t>➤</a:t>
            </a:r>
            <a:r>
              <a:rPr sz="1400" spc="-95" dirty="0">
                <a:latin typeface="Segoe UI Symbol"/>
                <a:cs typeface="Segoe UI Symbol"/>
              </a:rPr>
              <a:t> </a:t>
            </a:r>
            <a:r>
              <a:rPr sz="1400" i="1" dirty="0">
                <a:latin typeface="Calibri"/>
                <a:cs typeface="Calibri"/>
              </a:rPr>
              <a:t>Innovative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trial</a:t>
            </a:r>
            <a:r>
              <a:rPr sz="1400" i="1" spc="-10" dirty="0">
                <a:latin typeface="Calibri"/>
                <a:cs typeface="Calibri"/>
              </a:rPr>
              <a:t> designs—</a:t>
            </a:r>
            <a:r>
              <a:rPr sz="1400" i="1" dirty="0">
                <a:latin typeface="Calibri"/>
                <a:cs typeface="Calibri"/>
              </a:rPr>
              <a:t>such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as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adaptive,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platform,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and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decentralized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models—</a:t>
            </a:r>
            <a:r>
              <a:rPr sz="1400" i="1" dirty="0">
                <a:latin typeface="Calibri"/>
                <a:cs typeface="Calibri"/>
              </a:rPr>
              <a:t>benefit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from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collaborative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400" i="1" spc="-10" dirty="0">
                <a:latin typeface="Calibri"/>
                <a:cs typeface="Calibri"/>
              </a:rPr>
              <a:t>frameworks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that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ensure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long-</a:t>
            </a:r>
            <a:r>
              <a:rPr sz="1400" i="1" dirty="0">
                <a:latin typeface="Calibri"/>
                <a:cs typeface="Calibri"/>
              </a:rPr>
              <a:t>term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sustainability</a:t>
            </a:r>
            <a:r>
              <a:rPr sz="1400" i="1" spc="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across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diverse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populations.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1400">
              <a:latin typeface="Calibri"/>
              <a:cs typeface="Calibri"/>
            </a:endParaRPr>
          </a:p>
          <a:p>
            <a:pPr marL="695960">
              <a:lnSpc>
                <a:spcPts val="2350"/>
              </a:lnSpc>
            </a:pPr>
            <a:r>
              <a:rPr sz="2100" b="1" spc="-90" dirty="0">
                <a:solidFill>
                  <a:srgbClr val="384652"/>
                </a:solidFill>
                <a:latin typeface="Tahoma"/>
                <a:cs typeface="Tahoma"/>
              </a:rPr>
              <a:t>ACT</a:t>
            </a:r>
            <a:r>
              <a:rPr sz="2100" b="1" spc="-175" dirty="0">
                <a:solidFill>
                  <a:srgbClr val="384652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384652"/>
                </a:solidFill>
                <a:latin typeface="Tahoma"/>
                <a:cs typeface="Tahoma"/>
              </a:rPr>
              <a:t>EU</a:t>
            </a:r>
            <a:r>
              <a:rPr sz="2100" b="1" spc="-170" dirty="0">
                <a:solidFill>
                  <a:srgbClr val="384652"/>
                </a:solidFill>
                <a:latin typeface="Tahoma"/>
                <a:cs typeface="Tahoma"/>
              </a:rPr>
              <a:t> </a:t>
            </a:r>
            <a:r>
              <a:rPr sz="2100" b="1" spc="-35" dirty="0">
                <a:solidFill>
                  <a:srgbClr val="384652"/>
                </a:solidFill>
                <a:latin typeface="Tahoma"/>
                <a:cs typeface="Tahoma"/>
              </a:rPr>
              <a:t>Alignment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ts val="1510"/>
              </a:lnSpc>
            </a:pPr>
            <a:r>
              <a:rPr sz="1400" b="1" spc="-10" dirty="0">
                <a:latin typeface="Calibri"/>
                <a:cs typeface="Calibri"/>
              </a:rPr>
              <a:t>Fosters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innovation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cooperation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across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clinical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ecosystem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  <a:spcBef>
                <a:spcPts val="15"/>
              </a:spcBef>
            </a:pPr>
            <a:r>
              <a:rPr sz="1400" dirty="0">
                <a:latin typeface="Segoe UI Symbol"/>
                <a:cs typeface="Segoe UI Symbol"/>
              </a:rPr>
              <a:t>➤</a:t>
            </a:r>
            <a:r>
              <a:rPr sz="1400" spc="-90" dirty="0">
                <a:latin typeface="Segoe UI Symbol"/>
                <a:cs typeface="Segoe UI Symbol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Co-sponsorship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foster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cooperation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among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academic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centers,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community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sites,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industry,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and </a:t>
            </a:r>
            <a:r>
              <a:rPr sz="1400" i="1" spc="-10" dirty="0">
                <a:latin typeface="Calibri"/>
                <a:cs typeface="Calibri"/>
              </a:rPr>
              <a:t>patient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400" i="1" spc="-10" dirty="0">
                <a:latin typeface="Calibri"/>
                <a:cs typeface="Calibri"/>
              </a:rPr>
              <a:t>groups—enhancing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integration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across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the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entire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clinical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ecosystem,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from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adult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to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pediatric</a:t>
            </a:r>
            <a:r>
              <a:rPr sz="1400" i="1" spc="-10" dirty="0">
                <a:latin typeface="Calibri"/>
                <a:cs typeface="Calibri"/>
              </a:rPr>
              <a:t> care.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400">
              <a:latin typeface="Calibri"/>
              <a:cs typeface="Calibri"/>
            </a:endParaRPr>
          </a:p>
          <a:p>
            <a:pPr marL="695960">
              <a:lnSpc>
                <a:spcPts val="2375"/>
              </a:lnSpc>
            </a:pPr>
            <a:r>
              <a:rPr sz="2100" b="1" spc="-140" dirty="0">
                <a:solidFill>
                  <a:srgbClr val="384652"/>
                </a:solidFill>
                <a:latin typeface="Tahoma"/>
                <a:cs typeface="Tahoma"/>
              </a:rPr>
              <a:t>Controlled</a:t>
            </a:r>
            <a:r>
              <a:rPr sz="2100" b="1" spc="-125" dirty="0">
                <a:solidFill>
                  <a:srgbClr val="384652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384652"/>
                </a:solidFill>
                <a:latin typeface="Tahoma"/>
                <a:cs typeface="Tahoma"/>
              </a:rPr>
              <a:t>Piloting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ts val="1535"/>
              </a:lnSpc>
            </a:pPr>
            <a:r>
              <a:rPr sz="1400" b="1" spc="-10" dirty="0">
                <a:latin typeface="Calibri"/>
                <a:cs typeface="Calibri"/>
              </a:rPr>
              <a:t>Generates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practical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insights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 </a:t>
            </a:r>
            <a:r>
              <a:rPr sz="1400" b="1" spc="-10" dirty="0">
                <a:latin typeface="Calibri"/>
                <a:cs typeface="Calibri"/>
              </a:rPr>
              <a:t>supportive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settings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dirty="0">
                <a:latin typeface="Segoe UI Symbol"/>
                <a:cs typeface="Segoe UI Symbol"/>
              </a:rPr>
              <a:t>➤</a:t>
            </a:r>
            <a:r>
              <a:rPr sz="1400" spc="-100" dirty="0">
                <a:latin typeface="Segoe UI Symbol"/>
                <a:cs typeface="Segoe UI Symbol"/>
              </a:rPr>
              <a:t> </a:t>
            </a:r>
            <a:r>
              <a:rPr sz="1400" i="1" dirty="0">
                <a:latin typeface="Calibri"/>
                <a:cs typeface="Calibri"/>
              </a:rPr>
              <a:t>By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leveraging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real-</a:t>
            </a:r>
            <a:r>
              <a:rPr sz="1400" i="1" dirty="0">
                <a:latin typeface="Calibri"/>
                <a:cs typeface="Calibri"/>
              </a:rPr>
              <a:t>world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data,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digital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tools,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and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patient-</a:t>
            </a:r>
            <a:r>
              <a:rPr sz="1400" i="1" dirty="0">
                <a:latin typeface="Calibri"/>
                <a:cs typeface="Calibri"/>
              </a:rPr>
              <a:t>centric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designs,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innovative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studies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generate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75"/>
              </a:lnSpc>
            </a:pPr>
            <a:r>
              <a:rPr sz="1400" i="1" dirty="0">
                <a:latin typeface="Calibri"/>
                <a:cs typeface="Calibri"/>
              </a:rPr>
              <a:t>meaningful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insights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in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settings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that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are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inclusive,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supportive,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and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reflective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of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routine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clinical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practice.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400">
              <a:latin typeface="Calibri"/>
              <a:cs typeface="Calibri"/>
            </a:endParaRPr>
          </a:p>
          <a:p>
            <a:pPr marL="695960">
              <a:lnSpc>
                <a:spcPts val="2400"/>
              </a:lnSpc>
            </a:pPr>
            <a:r>
              <a:rPr sz="2100" b="1" spc="-120" dirty="0">
                <a:solidFill>
                  <a:srgbClr val="384652"/>
                </a:solidFill>
                <a:latin typeface="Tahoma"/>
                <a:cs typeface="Tahoma"/>
              </a:rPr>
              <a:t>Patient-</a:t>
            </a:r>
            <a:r>
              <a:rPr sz="2100" b="1" spc="-130" dirty="0">
                <a:solidFill>
                  <a:srgbClr val="384652"/>
                </a:solidFill>
                <a:latin typeface="Tahoma"/>
                <a:cs typeface="Tahoma"/>
              </a:rPr>
              <a:t>Centered</a:t>
            </a:r>
            <a:r>
              <a:rPr sz="2100" b="1" spc="-85" dirty="0">
                <a:solidFill>
                  <a:srgbClr val="384652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384652"/>
                </a:solidFill>
                <a:latin typeface="Tahoma"/>
                <a:cs typeface="Tahoma"/>
              </a:rPr>
              <a:t>Focus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ts val="1560"/>
              </a:lnSpc>
            </a:pPr>
            <a:r>
              <a:rPr sz="1400" b="1" dirty="0">
                <a:latin typeface="Calibri"/>
                <a:cs typeface="Calibri"/>
              </a:rPr>
              <a:t>Ensures</a:t>
            </a:r>
            <a:r>
              <a:rPr sz="1400" b="1" spc="-10" dirty="0">
                <a:latin typeface="Calibri"/>
                <a:cs typeface="Calibri"/>
              </a:rPr>
              <a:t> innovations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reach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populations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with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greatest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need</a:t>
            </a:r>
            <a:endParaRPr sz="1400">
              <a:latin typeface="Calibri"/>
              <a:cs typeface="Calibri"/>
            </a:endParaRPr>
          </a:p>
          <a:p>
            <a:pPr marL="12700" marR="442595">
              <a:lnSpc>
                <a:spcPts val="1670"/>
              </a:lnSpc>
              <a:spcBef>
                <a:spcPts val="75"/>
              </a:spcBef>
            </a:pPr>
            <a:r>
              <a:rPr sz="1400" dirty="0">
                <a:latin typeface="Segoe UI Symbol"/>
                <a:cs typeface="Segoe UI Symbol"/>
              </a:rPr>
              <a:t>➤</a:t>
            </a:r>
            <a:r>
              <a:rPr sz="1400" spc="-100" dirty="0">
                <a:latin typeface="Segoe UI Symbol"/>
                <a:cs typeface="Segoe UI Symbol"/>
              </a:rPr>
              <a:t> </a:t>
            </a:r>
            <a:r>
              <a:rPr sz="1400" i="1" dirty="0">
                <a:latin typeface="Calibri"/>
                <a:cs typeface="Calibri"/>
              </a:rPr>
              <a:t>Flexible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and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inclusive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trial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designs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accelerate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access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to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new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therapies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for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underserved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and</a:t>
            </a:r>
            <a:r>
              <a:rPr sz="1400" i="1" spc="-10" dirty="0">
                <a:latin typeface="Calibri"/>
                <a:cs typeface="Calibri"/>
              </a:rPr>
              <a:t> vulnerable populations—</a:t>
            </a:r>
            <a:r>
              <a:rPr sz="1400" i="1" dirty="0">
                <a:latin typeface="Calibri"/>
                <a:cs typeface="Calibri"/>
              </a:rPr>
              <a:t>whether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defined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by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age,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geography,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rarity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of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disease,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or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socioeconomic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status.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" y="194153"/>
            <a:ext cx="8851900" cy="6626859"/>
            <a:chOff x="95250" y="194153"/>
            <a:chExt cx="8851900" cy="66268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345" y="1904276"/>
              <a:ext cx="7132955" cy="40121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5155" y="2383536"/>
              <a:ext cx="4056126" cy="12550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3528" y="2932175"/>
              <a:ext cx="4069841" cy="12550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02684" y="2517140"/>
            <a:ext cx="335407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 indent="71120">
              <a:lnSpc>
                <a:spcPct val="80000"/>
              </a:lnSpc>
              <a:spcBef>
                <a:spcPts val="1180"/>
              </a:spcBef>
            </a:pPr>
            <a:r>
              <a:rPr sz="4500" dirty="0">
                <a:solidFill>
                  <a:srgbClr val="FFFFFF"/>
                </a:solidFill>
              </a:rPr>
              <a:t>Thank</a:t>
            </a:r>
            <a:r>
              <a:rPr sz="4500" spc="-100" dirty="0">
                <a:solidFill>
                  <a:srgbClr val="FFFFFF"/>
                </a:solidFill>
              </a:rPr>
              <a:t> </a:t>
            </a:r>
            <a:r>
              <a:rPr sz="4500" dirty="0">
                <a:solidFill>
                  <a:srgbClr val="FFFFFF"/>
                </a:solidFill>
              </a:rPr>
              <a:t>you</a:t>
            </a:r>
            <a:r>
              <a:rPr sz="4500" spc="-90" dirty="0">
                <a:solidFill>
                  <a:srgbClr val="FFFFFF"/>
                </a:solidFill>
              </a:rPr>
              <a:t> </a:t>
            </a:r>
            <a:r>
              <a:rPr sz="4500" spc="-25" dirty="0">
                <a:solidFill>
                  <a:srgbClr val="FFFFFF"/>
                </a:solidFill>
              </a:rPr>
              <a:t>for </a:t>
            </a:r>
            <a:r>
              <a:rPr sz="4500" dirty="0">
                <a:solidFill>
                  <a:srgbClr val="FFFFFF"/>
                </a:solidFill>
              </a:rPr>
              <a:t>your</a:t>
            </a:r>
            <a:r>
              <a:rPr sz="4500" spc="-114" dirty="0">
                <a:solidFill>
                  <a:srgbClr val="FFFFFF"/>
                </a:solidFill>
              </a:rPr>
              <a:t> </a:t>
            </a:r>
            <a:r>
              <a:rPr sz="4500" spc="-25" dirty="0">
                <a:solidFill>
                  <a:srgbClr val="FFFFFF"/>
                </a:solidFill>
              </a:rPr>
              <a:t>attention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814" y="1691861"/>
            <a:ext cx="510331" cy="48137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72286" y="4784928"/>
            <a:ext cx="7695565" cy="1729739"/>
            <a:chOff x="1272286" y="4784928"/>
            <a:chExt cx="7695565" cy="172973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080" y="5239212"/>
              <a:ext cx="1439470" cy="1274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72286" y="4784928"/>
              <a:ext cx="6453505" cy="664845"/>
            </a:xfrm>
            <a:custGeom>
              <a:avLst/>
              <a:gdLst/>
              <a:ahLst/>
              <a:cxnLst/>
              <a:rect l="l" t="t" r="r" b="b"/>
              <a:pathLst>
                <a:path w="6453505" h="664845">
                  <a:moveTo>
                    <a:pt x="6453377" y="0"/>
                  </a:moveTo>
                  <a:lnTo>
                    <a:pt x="0" y="0"/>
                  </a:lnTo>
                  <a:lnTo>
                    <a:pt x="0" y="664514"/>
                  </a:lnTo>
                  <a:lnTo>
                    <a:pt x="6453377" y="664514"/>
                  </a:lnTo>
                  <a:lnTo>
                    <a:pt x="6453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2019" y="50419"/>
            <a:ext cx="62782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8330" marR="5080" indent="-186563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Our</a:t>
            </a:r>
            <a:r>
              <a:rPr sz="3200" spc="-100" dirty="0"/>
              <a:t> </a:t>
            </a:r>
            <a:r>
              <a:rPr sz="3200" dirty="0"/>
              <a:t>Proposal</a:t>
            </a:r>
            <a:r>
              <a:rPr sz="3200" spc="-95" dirty="0"/>
              <a:t> </a:t>
            </a:r>
            <a:r>
              <a:rPr sz="3200" dirty="0"/>
              <a:t>to</a:t>
            </a:r>
            <a:r>
              <a:rPr sz="3200" spc="-95" dirty="0"/>
              <a:t> </a:t>
            </a:r>
            <a:r>
              <a:rPr sz="3200" dirty="0"/>
              <a:t>Overcome</a:t>
            </a:r>
            <a:r>
              <a:rPr sz="3200" spc="-125" dirty="0"/>
              <a:t> </a:t>
            </a:r>
            <a:r>
              <a:rPr sz="3200" spc="-10" dirty="0"/>
              <a:t>Challenges </a:t>
            </a:r>
            <a:r>
              <a:rPr sz="3200" dirty="0"/>
              <a:t>in</a:t>
            </a:r>
            <a:r>
              <a:rPr sz="3200" spc="-85" dirty="0"/>
              <a:t> </a:t>
            </a:r>
            <a:r>
              <a:rPr sz="3200" dirty="0"/>
              <a:t>Clinical</a:t>
            </a:r>
            <a:r>
              <a:rPr sz="3200" spc="-50" dirty="0"/>
              <a:t> </a:t>
            </a:r>
            <a:r>
              <a:rPr sz="3200" spc="-10" dirty="0"/>
              <a:t>Trials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886829" y="3904272"/>
            <a:ext cx="279400" cy="269240"/>
            <a:chOff x="886829" y="3904272"/>
            <a:chExt cx="279400" cy="2692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829" y="3904272"/>
              <a:ext cx="279169" cy="2686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5563" y="3919994"/>
              <a:ext cx="207010" cy="196215"/>
            </a:xfrm>
            <a:custGeom>
              <a:avLst/>
              <a:gdLst/>
              <a:ahLst/>
              <a:cxnLst/>
              <a:rect l="l" t="t" r="r" b="b"/>
              <a:pathLst>
                <a:path w="207009" h="196214">
                  <a:moveTo>
                    <a:pt x="206832" y="0"/>
                  </a:moveTo>
                  <a:lnTo>
                    <a:pt x="0" y="0"/>
                  </a:lnTo>
                  <a:lnTo>
                    <a:pt x="0" y="195948"/>
                  </a:lnTo>
                  <a:lnTo>
                    <a:pt x="206832" y="195948"/>
                  </a:lnTo>
                  <a:lnTo>
                    <a:pt x="2068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5563" y="3919994"/>
              <a:ext cx="207010" cy="196215"/>
            </a:xfrm>
            <a:custGeom>
              <a:avLst/>
              <a:gdLst/>
              <a:ahLst/>
              <a:cxnLst/>
              <a:rect l="l" t="t" r="r" b="b"/>
              <a:pathLst>
                <a:path w="207009" h="196214">
                  <a:moveTo>
                    <a:pt x="0" y="195948"/>
                  </a:moveTo>
                  <a:lnTo>
                    <a:pt x="206832" y="195948"/>
                  </a:lnTo>
                  <a:lnTo>
                    <a:pt x="206832" y="0"/>
                  </a:lnTo>
                  <a:lnTo>
                    <a:pt x="0" y="0"/>
                  </a:lnTo>
                  <a:lnTo>
                    <a:pt x="0" y="195948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72286" y="3842334"/>
            <a:ext cx="6453505" cy="66484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05"/>
              </a:spcBef>
            </a:pP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scenario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co-</a:t>
            </a:r>
            <a:r>
              <a:rPr sz="1800" b="1" dirty="0">
                <a:latin typeface="Calibri"/>
                <a:cs typeface="Calibri"/>
              </a:rPr>
              <a:t>sponsorship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models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6829" y="3003588"/>
            <a:ext cx="279400" cy="269240"/>
            <a:chOff x="886829" y="3003588"/>
            <a:chExt cx="279400" cy="26924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829" y="3003588"/>
              <a:ext cx="279169" cy="2686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5563" y="3018929"/>
              <a:ext cx="207010" cy="196215"/>
            </a:xfrm>
            <a:custGeom>
              <a:avLst/>
              <a:gdLst/>
              <a:ahLst/>
              <a:cxnLst/>
              <a:rect l="l" t="t" r="r" b="b"/>
              <a:pathLst>
                <a:path w="207009" h="196214">
                  <a:moveTo>
                    <a:pt x="206832" y="0"/>
                  </a:moveTo>
                  <a:lnTo>
                    <a:pt x="0" y="0"/>
                  </a:lnTo>
                  <a:lnTo>
                    <a:pt x="0" y="195948"/>
                  </a:lnTo>
                  <a:lnTo>
                    <a:pt x="206832" y="195948"/>
                  </a:lnTo>
                  <a:lnTo>
                    <a:pt x="2068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5563" y="3018929"/>
              <a:ext cx="207010" cy="196215"/>
            </a:xfrm>
            <a:custGeom>
              <a:avLst/>
              <a:gdLst/>
              <a:ahLst/>
              <a:cxnLst/>
              <a:rect l="l" t="t" r="r" b="b"/>
              <a:pathLst>
                <a:path w="207009" h="196214">
                  <a:moveTo>
                    <a:pt x="0" y="195948"/>
                  </a:moveTo>
                  <a:lnTo>
                    <a:pt x="206832" y="195948"/>
                  </a:lnTo>
                  <a:lnTo>
                    <a:pt x="206832" y="0"/>
                  </a:lnTo>
                  <a:lnTo>
                    <a:pt x="0" y="0"/>
                  </a:lnTo>
                  <a:lnTo>
                    <a:pt x="0" y="195948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72286" y="2931109"/>
            <a:ext cx="6453505" cy="66484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15"/>
              </a:spcBef>
            </a:pPr>
            <a:r>
              <a:rPr sz="1800" dirty="0">
                <a:latin typeface="Calibri"/>
                <a:cs typeface="Calibri"/>
              </a:rPr>
              <a:t>Application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innovative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approaches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4449" y="4844581"/>
            <a:ext cx="279400" cy="269240"/>
            <a:chOff x="894449" y="4844581"/>
            <a:chExt cx="279400" cy="26924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449" y="4844581"/>
              <a:ext cx="279169" cy="2686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33196" y="4860302"/>
              <a:ext cx="207010" cy="196215"/>
            </a:xfrm>
            <a:custGeom>
              <a:avLst/>
              <a:gdLst/>
              <a:ahLst/>
              <a:cxnLst/>
              <a:rect l="l" t="t" r="r" b="b"/>
              <a:pathLst>
                <a:path w="207009" h="196214">
                  <a:moveTo>
                    <a:pt x="206832" y="0"/>
                  </a:moveTo>
                  <a:lnTo>
                    <a:pt x="0" y="0"/>
                  </a:lnTo>
                  <a:lnTo>
                    <a:pt x="0" y="195948"/>
                  </a:lnTo>
                  <a:lnTo>
                    <a:pt x="206832" y="195948"/>
                  </a:lnTo>
                  <a:lnTo>
                    <a:pt x="2068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3196" y="4860302"/>
              <a:ext cx="207010" cy="196215"/>
            </a:xfrm>
            <a:custGeom>
              <a:avLst/>
              <a:gdLst/>
              <a:ahLst/>
              <a:cxnLst/>
              <a:rect l="l" t="t" r="r" b="b"/>
              <a:pathLst>
                <a:path w="207009" h="196214">
                  <a:moveTo>
                    <a:pt x="0" y="195948"/>
                  </a:moveTo>
                  <a:lnTo>
                    <a:pt x="206832" y="195948"/>
                  </a:lnTo>
                  <a:lnTo>
                    <a:pt x="206832" y="0"/>
                  </a:lnTo>
                  <a:lnTo>
                    <a:pt x="0" y="0"/>
                  </a:lnTo>
                  <a:lnTo>
                    <a:pt x="0" y="195948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72286" y="4784928"/>
            <a:ext cx="6453505" cy="66484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1410"/>
              </a:spcBef>
            </a:pPr>
            <a:r>
              <a:rPr sz="1800" b="1" spc="-10" dirty="0">
                <a:latin typeface="Calibri"/>
                <a:cs typeface="Calibri"/>
              </a:rPr>
              <a:t>Strategies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07580" y="1164311"/>
            <a:ext cx="6302375" cy="1701164"/>
            <a:chOff x="1307580" y="1164311"/>
            <a:chExt cx="6302375" cy="1701164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7580" y="1164311"/>
              <a:ext cx="6301762" cy="16779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127" y="1207007"/>
              <a:ext cx="6160008" cy="16581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5310" y="1179067"/>
              <a:ext cx="6230620" cy="16068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45310" y="1179067"/>
              <a:ext cx="6230620" cy="1607185"/>
            </a:xfrm>
            <a:custGeom>
              <a:avLst/>
              <a:gdLst/>
              <a:ahLst/>
              <a:cxnLst/>
              <a:rect l="l" t="t" r="r" b="b"/>
              <a:pathLst>
                <a:path w="6230620" h="1607185">
                  <a:moveTo>
                    <a:pt x="0" y="267843"/>
                  </a:moveTo>
                  <a:lnTo>
                    <a:pt x="4314" y="219690"/>
                  </a:lnTo>
                  <a:lnTo>
                    <a:pt x="16752" y="174372"/>
                  </a:lnTo>
                  <a:lnTo>
                    <a:pt x="36557" y="132644"/>
                  </a:lnTo>
                  <a:lnTo>
                    <a:pt x="62972" y="95263"/>
                  </a:lnTo>
                  <a:lnTo>
                    <a:pt x="95241" y="62983"/>
                  </a:lnTo>
                  <a:lnTo>
                    <a:pt x="132606" y="36561"/>
                  </a:lnTo>
                  <a:lnTo>
                    <a:pt x="174312" y="16753"/>
                  </a:lnTo>
                  <a:lnTo>
                    <a:pt x="219600" y="4314"/>
                  </a:lnTo>
                  <a:lnTo>
                    <a:pt x="267716" y="0"/>
                  </a:lnTo>
                  <a:lnTo>
                    <a:pt x="5962777" y="0"/>
                  </a:lnTo>
                  <a:lnTo>
                    <a:pt x="6010929" y="4314"/>
                  </a:lnTo>
                  <a:lnTo>
                    <a:pt x="6056247" y="16753"/>
                  </a:lnTo>
                  <a:lnTo>
                    <a:pt x="6097975" y="36561"/>
                  </a:lnTo>
                  <a:lnTo>
                    <a:pt x="6135356" y="62983"/>
                  </a:lnTo>
                  <a:lnTo>
                    <a:pt x="6167636" y="95263"/>
                  </a:lnTo>
                  <a:lnTo>
                    <a:pt x="6194058" y="132644"/>
                  </a:lnTo>
                  <a:lnTo>
                    <a:pt x="6213866" y="174372"/>
                  </a:lnTo>
                  <a:lnTo>
                    <a:pt x="6226305" y="219690"/>
                  </a:lnTo>
                  <a:lnTo>
                    <a:pt x="6230620" y="267843"/>
                  </a:lnTo>
                  <a:lnTo>
                    <a:pt x="6230620" y="1338961"/>
                  </a:lnTo>
                  <a:lnTo>
                    <a:pt x="6226305" y="1387113"/>
                  </a:lnTo>
                  <a:lnTo>
                    <a:pt x="6213866" y="1432431"/>
                  </a:lnTo>
                  <a:lnTo>
                    <a:pt x="6194058" y="1474159"/>
                  </a:lnTo>
                  <a:lnTo>
                    <a:pt x="6167636" y="1511540"/>
                  </a:lnTo>
                  <a:lnTo>
                    <a:pt x="6135356" y="1543820"/>
                  </a:lnTo>
                  <a:lnTo>
                    <a:pt x="6097975" y="1570242"/>
                  </a:lnTo>
                  <a:lnTo>
                    <a:pt x="6056247" y="1590050"/>
                  </a:lnTo>
                  <a:lnTo>
                    <a:pt x="6010929" y="1602489"/>
                  </a:lnTo>
                  <a:lnTo>
                    <a:pt x="5962777" y="1606804"/>
                  </a:lnTo>
                  <a:lnTo>
                    <a:pt x="267716" y="1606804"/>
                  </a:lnTo>
                  <a:lnTo>
                    <a:pt x="219600" y="1602489"/>
                  </a:lnTo>
                  <a:lnTo>
                    <a:pt x="174312" y="1590050"/>
                  </a:lnTo>
                  <a:lnTo>
                    <a:pt x="132606" y="1570242"/>
                  </a:lnTo>
                  <a:lnTo>
                    <a:pt x="95241" y="1543820"/>
                  </a:lnTo>
                  <a:lnTo>
                    <a:pt x="62972" y="1511540"/>
                  </a:lnTo>
                  <a:lnTo>
                    <a:pt x="36557" y="1474159"/>
                  </a:lnTo>
                  <a:lnTo>
                    <a:pt x="16752" y="1432431"/>
                  </a:lnTo>
                  <a:lnTo>
                    <a:pt x="4314" y="1387113"/>
                  </a:lnTo>
                  <a:lnTo>
                    <a:pt x="0" y="1338961"/>
                  </a:lnTo>
                  <a:lnTo>
                    <a:pt x="0" y="267843"/>
                  </a:lnTo>
                  <a:close/>
                </a:path>
              </a:pathLst>
            </a:custGeom>
            <a:ln w="952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72005" y="1268679"/>
            <a:ext cx="57772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pilot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encourage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innovative </a:t>
            </a:r>
            <a:r>
              <a:rPr sz="1800" i="1" dirty="0">
                <a:latin typeface="Calibri"/>
                <a:cs typeface="Calibri"/>
              </a:rPr>
              <a:t>clinical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trial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designs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co-</a:t>
            </a:r>
            <a:r>
              <a:rPr sz="1800" i="1" dirty="0">
                <a:latin typeface="Calibri"/>
                <a:cs typeface="Calibri"/>
              </a:rPr>
              <a:t>partnership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models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leveraging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approaches</a:t>
            </a:r>
            <a:r>
              <a:rPr sz="18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controlled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environment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mitigate</a:t>
            </a:r>
            <a:r>
              <a:rPr sz="18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18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risks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8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8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broader implementation.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1125" y="5338696"/>
            <a:ext cx="1551316" cy="14323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829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Pilot</a:t>
            </a:r>
            <a:r>
              <a:rPr sz="3300" spc="-55" dirty="0"/>
              <a:t> </a:t>
            </a:r>
            <a:r>
              <a:rPr sz="3300" dirty="0"/>
              <a:t>Programmes</a:t>
            </a:r>
            <a:r>
              <a:rPr sz="3300" spc="-80" dirty="0"/>
              <a:t> </a:t>
            </a:r>
            <a:r>
              <a:rPr sz="3300" dirty="0"/>
              <a:t>within</a:t>
            </a:r>
            <a:r>
              <a:rPr sz="3300" spc="-40" dirty="0"/>
              <a:t> </a:t>
            </a:r>
            <a:r>
              <a:rPr sz="3300" dirty="0"/>
              <a:t>the</a:t>
            </a:r>
            <a:r>
              <a:rPr sz="3300" spc="-50" dirty="0"/>
              <a:t> </a:t>
            </a:r>
            <a:r>
              <a:rPr sz="3300" dirty="0"/>
              <a:t>ACT</a:t>
            </a:r>
            <a:r>
              <a:rPr sz="3300" spc="-40" dirty="0"/>
              <a:t> </a:t>
            </a:r>
            <a:r>
              <a:rPr sz="3300" dirty="0"/>
              <a:t>EU</a:t>
            </a:r>
            <a:r>
              <a:rPr sz="3300" spc="-50" dirty="0"/>
              <a:t> </a:t>
            </a:r>
            <a:r>
              <a:rPr sz="3300" spc="-10" dirty="0"/>
              <a:t>Initiative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5470016" y="1567053"/>
            <a:ext cx="3337560" cy="174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1C2CA7"/>
                </a:solidFill>
                <a:latin typeface="Segoe UI"/>
                <a:cs typeface="Segoe UI"/>
              </a:rPr>
              <a:t>What</a:t>
            </a:r>
            <a:r>
              <a:rPr sz="1800" b="1" i="1" spc="-35" dirty="0">
                <a:solidFill>
                  <a:srgbClr val="1C2CA7"/>
                </a:solidFill>
                <a:latin typeface="Segoe UI"/>
                <a:cs typeface="Segoe UI"/>
              </a:rPr>
              <a:t> </a:t>
            </a:r>
            <a:r>
              <a:rPr sz="1800" b="1" i="1" dirty="0">
                <a:solidFill>
                  <a:srgbClr val="1C2CA7"/>
                </a:solidFill>
                <a:latin typeface="Segoe UI"/>
                <a:cs typeface="Segoe UI"/>
              </a:rPr>
              <a:t>already</a:t>
            </a:r>
            <a:r>
              <a:rPr sz="1800" b="1" i="1" spc="-35" dirty="0">
                <a:solidFill>
                  <a:srgbClr val="1C2CA7"/>
                </a:solidFill>
                <a:latin typeface="Segoe UI"/>
                <a:cs typeface="Segoe UI"/>
              </a:rPr>
              <a:t> </a:t>
            </a:r>
            <a:r>
              <a:rPr sz="1800" b="1" i="1" spc="-20" dirty="0">
                <a:solidFill>
                  <a:srgbClr val="1C2CA7"/>
                </a:solidFill>
                <a:latin typeface="Segoe UI"/>
                <a:cs typeface="Segoe UI"/>
              </a:rPr>
              <a:t>done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Pilot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providing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scientific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advice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Pilot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technical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&amp; regulatory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support </a:t>
            </a:r>
            <a:r>
              <a:rPr sz="1600" b="1" i="1" dirty="0">
                <a:latin typeface="Calibri"/>
                <a:cs typeface="Calibri"/>
              </a:rPr>
              <a:t>for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20" dirty="0">
                <a:latin typeface="Calibri"/>
                <a:cs typeface="Calibri"/>
              </a:rPr>
              <a:t>CTA</a:t>
            </a:r>
            <a:r>
              <a:rPr sz="1600" b="1" i="1" spc="-5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dossier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159294"/>
            <a:ext cx="4893310" cy="2117725"/>
            <a:chOff x="0" y="1159294"/>
            <a:chExt cx="4893310" cy="21177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887" y="1451355"/>
              <a:ext cx="4576953" cy="18253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59294"/>
              <a:ext cx="2454782" cy="424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5543" y="2497836"/>
              <a:ext cx="778001" cy="3421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1739" y="2104643"/>
              <a:ext cx="1230630" cy="3512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43780" y="4271517"/>
            <a:ext cx="3127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7160" algn="l"/>
                <a:tab pos="2309495" algn="l"/>
              </a:tabLst>
            </a:pPr>
            <a:r>
              <a:rPr sz="1800" b="1" spc="-10" dirty="0">
                <a:latin typeface="Calibri"/>
                <a:cs typeface="Calibri"/>
              </a:rPr>
              <a:t>accelerating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clinical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3780" y="3997197"/>
            <a:ext cx="3561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35965" algn="l"/>
                <a:tab pos="2099945" algn="l"/>
                <a:tab pos="2586355" algn="l"/>
                <a:tab pos="3351529" algn="l"/>
              </a:tabLst>
            </a:pPr>
            <a:r>
              <a:rPr sz="1800" spc="-10" dirty="0">
                <a:latin typeface="Calibri"/>
                <a:cs typeface="Calibri"/>
              </a:rPr>
              <a:t>These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programmes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aimed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3780" y="4545838"/>
            <a:ext cx="35610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Europe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especially</a:t>
            </a:r>
            <a:r>
              <a:rPr sz="1800" spc="3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3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385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unmet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medical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where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existing treatments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lacking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insufficient.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83762" y="2209398"/>
            <a:ext cx="325755" cy="325755"/>
            <a:chOff x="4983762" y="2209398"/>
            <a:chExt cx="325755" cy="325755"/>
          </a:xfrm>
        </p:grpSpPr>
        <p:sp>
          <p:nvSpPr>
            <p:cNvPr id="14" name="object 14"/>
            <p:cNvSpPr/>
            <p:nvPr/>
          </p:nvSpPr>
          <p:spPr>
            <a:xfrm>
              <a:off x="4983762" y="2209398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4" h="325755">
                  <a:moveTo>
                    <a:pt x="325464" y="0"/>
                  </a:moveTo>
                  <a:lnTo>
                    <a:pt x="0" y="0"/>
                  </a:lnTo>
                  <a:lnTo>
                    <a:pt x="0" y="325475"/>
                  </a:lnTo>
                  <a:lnTo>
                    <a:pt x="325464" y="325475"/>
                  </a:lnTo>
                  <a:lnTo>
                    <a:pt x="325464" y="289311"/>
                  </a:lnTo>
                  <a:lnTo>
                    <a:pt x="36162" y="289311"/>
                  </a:lnTo>
                  <a:lnTo>
                    <a:pt x="36162" y="36163"/>
                  </a:lnTo>
                  <a:lnTo>
                    <a:pt x="325464" y="36163"/>
                  </a:lnTo>
                  <a:lnTo>
                    <a:pt x="325464" y="0"/>
                  </a:lnTo>
                  <a:close/>
                </a:path>
                <a:path w="325754" h="325755">
                  <a:moveTo>
                    <a:pt x="325464" y="36163"/>
                  </a:moveTo>
                  <a:lnTo>
                    <a:pt x="289301" y="36163"/>
                  </a:lnTo>
                  <a:lnTo>
                    <a:pt x="289301" y="289311"/>
                  </a:lnTo>
                  <a:lnTo>
                    <a:pt x="325464" y="289311"/>
                  </a:lnTo>
                  <a:lnTo>
                    <a:pt x="325464" y="36163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0166" y="2283614"/>
              <a:ext cx="212671" cy="16211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983762" y="2880339"/>
            <a:ext cx="325755" cy="325755"/>
            <a:chOff x="4983762" y="2880339"/>
            <a:chExt cx="325755" cy="325755"/>
          </a:xfrm>
        </p:grpSpPr>
        <p:sp>
          <p:nvSpPr>
            <p:cNvPr id="17" name="object 17"/>
            <p:cNvSpPr/>
            <p:nvPr/>
          </p:nvSpPr>
          <p:spPr>
            <a:xfrm>
              <a:off x="4983762" y="2880339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4" h="325755">
                  <a:moveTo>
                    <a:pt x="325464" y="0"/>
                  </a:moveTo>
                  <a:lnTo>
                    <a:pt x="0" y="0"/>
                  </a:lnTo>
                  <a:lnTo>
                    <a:pt x="0" y="325475"/>
                  </a:lnTo>
                  <a:lnTo>
                    <a:pt x="325464" y="325475"/>
                  </a:lnTo>
                  <a:lnTo>
                    <a:pt x="325464" y="289311"/>
                  </a:lnTo>
                  <a:lnTo>
                    <a:pt x="36162" y="289311"/>
                  </a:lnTo>
                  <a:lnTo>
                    <a:pt x="36162" y="36163"/>
                  </a:lnTo>
                  <a:lnTo>
                    <a:pt x="325464" y="36164"/>
                  </a:lnTo>
                  <a:lnTo>
                    <a:pt x="325464" y="0"/>
                  </a:lnTo>
                  <a:close/>
                </a:path>
                <a:path w="325754" h="325755">
                  <a:moveTo>
                    <a:pt x="325464" y="36164"/>
                  </a:moveTo>
                  <a:lnTo>
                    <a:pt x="289301" y="36164"/>
                  </a:lnTo>
                  <a:lnTo>
                    <a:pt x="289301" y="289311"/>
                  </a:lnTo>
                  <a:lnTo>
                    <a:pt x="325464" y="289311"/>
                  </a:lnTo>
                  <a:lnTo>
                    <a:pt x="325464" y="36164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0166" y="2954555"/>
              <a:ext cx="212671" cy="16211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47750" y="3771392"/>
            <a:ext cx="2207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1C2CA7"/>
                </a:solidFill>
                <a:latin typeface="Segoe UI"/>
                <a:cs typeface="Segoe UI"/>
              </a:rPr>
              <a:t>New</a:t>
            </a:r>
            <a:r>
              <a:rPr sz="1800" b="1" i="1" spc="-45" dirty="0">
                <a:solidFill>
                  <a:srgbClr val="1C2CA7"/>
                </a:solidFill>
                <a:latin typeface="Segoe UI"/>
                <a:cs typeface="Segoe UI"/>
              </a:rPr>
              <a:t> </a:t>
            </a:r>
            <a:r>
              <a:rPr sz="1800" b="1" i="1" dirty="0">
                <a:solidFill>
                  <a:srgbClr val="1C2CA7"/>
                </a:solidFill>
                <a:latin typeface="Segoe UI"/>
                <a:cs typeface="Segoe UI"/>
              </a:rPr>
              <a:t>proposed</a:t>
            </a:r>
            <a:r>
              <a:rPr sz="1800" b="1" i="1" spc="-45" dirty="0">
                <a:solidFill>
                  <a:srgbClr val="1C2CA7"/>
                </a:solidFill>
                <a:latin typeface="Segoe UI"/>
                <a:cs typeface="Segoe UI"/>
              </a:rPr>
              <a:t> </a:t>
            </a:r>
            <a:r>
              <a:rPr sz="1800" b="1" i="1" spc="-10" dirty="0">
                <a:solidFill>
                  <a:srgbClr val="1C2CA7"/>
                </a:solidFill>
                <a:latin typeface="Segoe UI"/>
                <a:cs typeface="Segoe UI"/>
              </a:rPr>
              <a:t>pilots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750" y="4417822"/>
            <a:ext cx="3030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Facilitating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Innovative study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designs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7750" y="5003038"/>
            <a:ext cx="2871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Promoting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Co-</a:t>
            </a:r>
            <a:r>
              <a:rPr sz="1600" b="1" i="1" dirty="0">
                <a:latin typeface="Calibri"/>
                <a:cs typeface="Calibri"/>
              </a:rPr>
              <a:t>sponsorship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models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7146" y="4430055"/>
            <a:ext cx="339090" cy="361950"/>
            <a:chOff x="277146" y="4430055"/>
            <a:chExt cx="339090" cy="36195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146" y="4430055"/>
              <a:ext cx="339044" cy="36150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887" y="4435982"/>
              <a:ext cx="274751" cy="2994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5887" y="4435982"/>
              <a:ext cx="274955" cy="299720"/>
            </a:xfrm>
            <a:custGeom>
              <a:avLst/>
              <a:gdLst/>
              <a:ahLst/>
              <a:cxnLst/>
              <a:rect l="l" t="t" r="r" b="b"/>
              <a:pathLst>
                <a:path w="274955" h="299720">
                  <a:moveTo>
                    <a:pt x="0" y="0"/>
                  </a:moveTo>
                  <a:lnTo>
                    <a:pt x="274751" y="149733"/>
                  </a:lnTo>
                  <a:lnTo>
                    <a:pt x="0" y="2994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80194" y="4932975"/>
            <a:ext cx="339090" cy="361950"/>
            <a:chOff x="280194" y="4932975"/>
            <a:chExt cx="339090" cy="36195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194" y="4932975"/>
              <a:ext cx="339044" cy="3615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455" y="4938775"/>
              <a:ext cx="274751" cy="2993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9455" y="4938775"/>
              <a:ext cx="274955" cy="299720"/>
            </a:xfrm>
            <a:custGeom>
              <a:avLst/>
              <a:gdLst/>
              <a:ahLst/>
              <a:cxnLst/>
              <a:rect l="l" t="t" r="r" b="b"/>
              <a:pathLst>
                <a:path w="274955" h="299720">
                  <a:moveTo>
                    <a:pt x="0" y="0"/>
                  </a:moveTo>
                  <a:lnTo>
                    <a:pt x="274751" y="149606"/>
                  </a:lnTo>
                  <a:lnTo>
                    <a:pt x="0" y="2993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9913" y="1938020"/>
            <a:ext cx="5551170" cy="1965960"/>
            <a:chOff x="1589913" y="1938020"/>
            <a:chExt cx="5551170" cy="1965960"/>
          </a:xfrm>
        </p:grpSpPr>
        <p:sp>
          <p:nvSpPr>
            <p:cNvPr id="3" name="object 3"/>
            <p:cNvSpPr/>
            <p:nvPr/>
          </p:nvSpPr>
          <p:spPr>
            <a:xfrm>
              <a:off x="1602613" y="1950720"/>
              <a:ext cx="5525770" cy="1940560"/>
            </a:xfrm>
            <a:custGeom>
              <a:avLst/>
              <a:gdLst/>
              <a:ahLst/>
              <a:cxnLst/>
              <a:rect l="l" t="t" r="r" b="b"/>
              <a:pathLst>
                <a:path w="5525770" h="1940560">
                  <a:moveTo>
                    <a:pt x="5331714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18"/>
                  </a:lnTo>
                  <a:lnTo>
                    <a:pt x="72678" y="42617"/>
                  </a:lnTo>
                  <a:lnTo>
                    <a:pt x="42627" y="72654"/>
                  </a:lnTo>
                  <a:lnTo>
                    <a:pt x="19721" y="108662"/>
                  </a:lnTo>
                  <a:lnTo>
                    <a:pt x="5124" y="149476"/>
                  </a:lnTo>
                  <a:lnTo>
                    <a:pt x="0" y="193928"/>
                  </a:lnTo>
                  <a:lnTo>
                    <a:pt x="0" y="1745995"/>
                  </a:lnTo>
                  <a:lnTo>
                    <a:pt x="5124" y="1790495"/>
                  </a:lnTo>
                  <a:lnTo>
                    <a:pt x="19721" y="1831342"/>
                  </a:lnTo>
                  <a:lnTo>
                    <a:pt x="42627" y="1867373"/>
                  </a:lnTo>
                  <a:lnTo>
                    <a:pt x="72678" y="1897424"/>
                  </a:lnTo>
                  <a:lnTo>
                    <a:pt x="108709" y="1920330"/>
                  </a:lnTo>
                  <a:lnTo>
                    <a:pt x="149556" y="1934927"/>
                  </a:lnTo>
                  <a:lnTo>
                    <a:pt x="194056" y="1940052"/>
                  </a:lnTo>
                  <a:lnTo>
                    <a:pt x="5331714" y="1940052"/>
                  </a:lnTo>
                  <a:lnTo>
                    <a:pt x="5376213" y="1934927"/>
                  </a:lnTo>
                  <a:lnTo>
                    <a:pt x="5417060" y="1920330"/>
                  </a:lnTo>
                  <a:lnTo>
                    <a:pt x="5453091" y="1897424"/>
                  </a:lnTo>
                  <a:lnTo>
                    <a:pt x="5483142" y="1867373"/>
                  </a:lnTo>
                  <a:lnTo>
                    <a:pt x="5506048" y="1831342"/>
                  </a:lnTo>
                  <a:lnTo>
                    <a:pt x="5520645" y="1790495"/>
                  </a:lnTo>
                  <a:lnTo>
                    <a:pt x="5525770" y="1745995"/>
                  </a:lnTo>
                  <a:lnTo>
                    <a:pt x="5525770" y="193928"/>
                  </a:lnTo>
                  <a:lnTo>
                    <a:pt x="5520645" y="149476"/>
                  </a:lnTo>
                  <a:lnTo>
                    <a:pt x="5506048" y="108662"/>
                  </a:lnTo>
                  <a:lnTo>
                    <a:pt x="5483142" y="72654"/>
                  </a:lnTo>
                  <a:lnTo>
                    <a:pt x="5453091" y="42617"/>
                  </a:lnTo>
                  <a:lnTo>
                    <a:pt x="5417060" y="19718"/>
                  </a:lnTo>
                  <a:lnTo>
                    <a:pt x="5376213" y="5124"/>
                  </a:lnTo>
                  <a:lnTo>
                    <a:pt x="5331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2613" y="1950720"/>
              <a:ext cx="5525770" cy="1940560"/>
            </a:xfrm>
            <a:custGeom>
              <a:avLst/>
              <a:gdLst/>
              <a:ahLst/>
              <a:cxnLst/>
              <a:rect l="l" t="t" r="r" b="b"/>
              <a:pathLst>
                <a:path w="5525770" h="1940560">
                  <a:moveTo>
                    <a:pt x="0" y="193928"/>
                  </a:moveTo>
                  <a:lnTo>
                    <a:pt x="5124" y="149476"/>
                  </a:lnTo>
                  <a:lnTo>
                    <a:pt x="19721" y="108662"/>
                  </a:lnTo>
                  <a:lnTo>
                    <a:pt x="42627" y="72654"/>
                  </a:lnTo>
                  <a:lnTo>
                    <a:pt x="72678" y="42617"/>
                  </a:lnTo>
                  <a:lnTo>
                    <a:pt x="108709" y="19718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5331714" y="0"/>
                  </a:lnTo>
                  <a:lnTo>
                    <a:pt x="5376213" y="5124"/>
                  </a:lnTo>
                  <a:lnTo>
                    <a:pt x="5417060" y="19718"/>
                  </a:lnTo>
                  <a:lnTo>
                    <a:pt x="5453091" y="42617"/>
                  </a:lnTo>
                  <a:lnTo>
                    <a:pt x="5483142" y="72654"/>
                  </a:lnTo>
                  <a:lnTo>
                    <a:pt x="5506048" y="108662"/>
                  </a:lnTo>
                  <a:lnTo>
                    <a:pt x="5520645" y="149476"/>
                  </a:lnTo>
                  <a:lnTo>
                    <a:pt x="5525770" y="193928"/>
                  </a:lnTo>
                  <a:lnTo>
                    <a:pt x="5525770" y="1745995"/>
                  </a:lnTo>
                  <a:lnTo>
                    <a:pt x="5520645" y="1790495"/>
                  </a:lnTo>
                  <a:lnTo>
                    <a:pt x="5506048" y="1831342"/>
                  </a:lnTo>
                  <a:lnTo>
                    <a:pt x="5483142" y="1867373"/>
                  </a:lnTo>
                  <a:lnTo>
                    <a:pt x="5453091" y="1897424"/>
                  </a:lnTo>
                  <a:lnTo>
                    <a:pt x="5417060" y="1920330"/>
                  </a:lnTo>
                  <a:lnTo>
                    <a:pt x="5376213" y="1934927"/>
                  </a:lnTo>
                  <a:lnTo>
                    <a:pt x="5331714" y="1940052"/>
                  </a:lnTo>
                  <a:lnTo>
                    <a:pt x="194056" y="1940052"/>
                  </a:lnTo>
                  <a:lnTo>
                    <a:pt x="149556" y="1934927"/>
                  </a:lnTo>
                  <a:lnTo>
                    <a:pt x="108709" y="1920330"/>
                  </a:lnTo>
                  <a:lnTo>
                    <a:pt x="72678" y="1897424"/>
                  </a:lnTo>
                  <a:lnTo>
                    <a:pt x="42627" y="1867373"/>
                  </a:lnTo>
                  <a:lnTo>
                    <a:pt x="19721" y="1831342"/>
                  </a:lnTo>
                  <a:lnTo>
                    <a:pt x="5124" y="1790495"/>
                  </a:lnTo>
                  <a:lnTo>
                    <a:pt x="0" y="1745995"/>
                  </a:lnTo>
                  <a:lnTo>
                    <a:pt x="0" y="19392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54782" y="1978278"/>
            <a:ext cx="2449195" cy="187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Advantages</a:t>
            </a:r>
            <a:endParaRPr sz="24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985"/>
              </a:spcBef>
              <a:buFont typeface="Calibri"/>
              <a:buChar char="•"/>
              <a:tabLst>
                <a:tab pos="127000" algn="l"/>
              </a:tabLst>
            </a:pPr>
            <a:r>
              <a:rPr sz="1200" b="1" spc="-10" dirty="0">
                <a:latin typeface="Calibri"/>
                <a:cs typeface="Calibri"/>
              </a:rPr>
              <a:t>Efficiency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increase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27000" algn="l"/>
              </a:tabLst>
            </a:pPr>
            <a:r>
              <a:rPr sz="1200" b="1" dirty="0">
                <a:latin typeface="Calibri"/>
                <a:cs typeface="Calibri"/>
              </a:rPr>
              <a:t>Sample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size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decrease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Easier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patient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access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Higher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retention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Ensure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feasibility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b="1" dirty="0">
                <a:latin typeface="Calibri"/>
                <a:cs typeface="Calibri"/>
              </a:rPr>
              <a:t>validity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Calibri"/>
                <a:cs typeface="Calibri"/>
              </a:rPr>
              <a:t>Offer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flexibility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trial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design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127000" algn="l"/>
              </a:tabLst>
            </a:pPr>
            <a:r>
              <a:rPr sz="1200" b="1" spc="-10" dirty="0">
                <a:latin typeface="Calibri"/>
                <a:cs typeface="Calibri"/>
              </a:rPr>
              <a:t>Optimization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resource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use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57679" y="2237358"/>
            <a:ext cx="1130935" cy="1367155"/>
            <a:chOff x="1757679" y="2237358"/>
            <a:chExt cx="1130935" cy="1367155"/>
          </a:xfrm>
        </p:grpSpPr>
        <p:sp>
          <p:nvSpPr>
            <p:cNvPr id="7" name="object 7"/>
            <p:cNvSpPr/>
            <p:nvPr/>
          </p:nvSpPr>
          <p:spPr>
            <a:xfrm>
              <a:off x="1770379" y="2384118"/>
              <a:ext cx="1105535" cy="1090930"/>
            </a:xfrm>
            <a:custGeom>
              <a:avLst/>
              <a:gdLst/>
              <a:ahLst/>
              <a:cxnLst/>
              <a:rect l="l" t="t" r="r" b="b"/>
              <a:pathLst>
                <a:path w="1105535" h="1090929">
                  <a:moveTo>
                    <a:pt x="849830" y="994159"/>
                  </a:moveTo>
                  <a:lnTo>
                    <a:pt x="260119" y="994159"/>
                  </a:lnTo>
                  <a:lnTo>
                    <a:pt x="195032" y="1014431"/>
                  </a:lnTo>
                  <a:lnTo>
                    <a:pt x="167976" y="1063201"/>
                  </a:lnTo>
                  <a:lnTo>
                    <a:pt x="167976" y="1090817"/>
                  </a:lnTo>
                  <a:lnTo>
                    <a:pt x="941973" y="1090817"/>
                  </a:lnTo>
                  <a:lnTo>
                    <a:pt x="941973" y="1063201"/>
                  </a:lnTo>
                  <a:lnTo>
                    <a:pt x="204833" y="1063201"/>
                  </a:lnTo>
                  <a:lnTo>
                    <a:pt x="209237" y="1047103"/>
                  </a:lnTo>
                  <a:lnTo>
                    <a:pt x="221091" y="1033953"/>
                  </a:lnTo>
                  <a:lnTo>
                    <a:pt x="238637" y="1025070"/>
                  </a:lnTo>
                  <a:lnTo>
                    <a:pt x="260119" y="1021775"/>
                  </a:lnTo>
                  <a:lnTo>
                    <a:pt x="921566" y="1021775"/>
                  </a:lnTo>
                  <a:lnTo>
                    <a:pt x="914952" y="1014431"/>
                  </a:lnTo>
                  <a:lnTo>
                    <a:pt x="885695" y="999629"/>
                  </a:lnTo>
                  <a:lnTo>
                    <a:pt x="849830" y="994159"/>
                  </a:lnTo>
                  <a:close/>
                </a:path>
                <a:path w="1105535" h="1090929">
                  <a:moveTo>
                    <a:pt x="921566" y="1021775"/>
                  </a:moveTo>
                  <a:lnTo>
                    <a:pt x="849830" y="1021775"/>
                  </a:lnTo>
                  <a:lnTo>
                    <a:pt x="871323" y="1025070"/>
                  </a:lnTo>
                  <a:lnTo>
                    <a:pt x="888876" y="1033953"/>
                  </a:lnTo>
                  <a:lnTo>
                    <a:pt x="900728" y="1047103"/>
                  </a:lnTo>
                  <a:lnTo>
                    <a:pt x="905116" y="1063201"/>
                  </a:lnTo>
                  <a:lnTo>
                    <a:pt x="941973" y="1063201"/>
                  </a:lnTo>
                  <a:lnTo>
                    <a:pt x="934692" y="1036357"/>
                  </a:lnTo>
                  <a:lnTo>
                    <a:pt x="921566" y="1021775"/>
                  </a:lnTo>
                  <a:close/>
                </a:path>
                <a:path w="1105535" h="1090929">
                  <a:moveTo>
                    <a:pt x="702402" y="925117"/>
                  </a:moveTo>
                  <a:lnTo>
                    <a:pt x="407547" y="925117"/>
                  </a:lnTo>
                  <a:lnTo>
                    <a:pt x="342425" y="945363"/>
                  </a:lnTo>
                  <a:lnTo>
                    <a:pt x="315404" y="994159"/>
                  </a:lnTo>
                  <a:lnTo>
                    <a:pt x="352261" y="994159"/>
                  </a:lnTo>
                  <a:lnTo>
                    <a:pt x="356606" y="978035"/>
                  </a:lnTo>
                  <a:lnTo>
                    <a:pt x="368455" y="964867"/>
                  </a:lnTo>
                  <a:lnTo>
                    <a:pt x="386029" y="955989"/>
                  </a:lnTo>
                  <a:lnTo>
                    <a:pt x="407547" y="952733"/>
                  </a:lnTo>
                  <a:lnTo>
                    <a:pt x="774165" y="952733"/>
                  </a:lnTo>
                  <a:lnTo>
                    <a:pt x="767530" y="945363"/>
                  </a:lnTo>
                  <a:lnTo>
                    <a:pt x="738255" y="930564"/>
                  </a:lnTo>
                  <a:lnTo>
                    <a:pt x="702402" y="925117"/>
                  </a:lnTo>
                  <a:close/>
                </a:path>
                <a:path w="1105535" h="1090929">
                  <a:moveTo>
                    <a:pt x="774165" y="952733"/>
                  </a:moveTo>
                  <a:lnTo>
                    <a:pt x="702402" y="952733"/>
                  </a:lnTo>
                  <a:lnTo>
                    <a:pt x="723927" y="955989"/>
                  </a:lnTo>
                  <a:lnTo>
                    <a:pt x="741500" y="964868"/>
                  </a:lnTo>
                  <a:lnTo>
                    <a:pt x="753345" y="978035"/>
                  </a:lnTo>
                  <a:lnTo>
                    <a:pt x="757688" y="994159"/>
                  </a:lnTo>
                  <a:lnTo>
                    <a:pt x="794545" y="994159"/>
                  </a:lnTo>
                  <a:lnTo>
                    <a:pt x="787276" y="967299"/>
                  </a:lnTo>
                  <a:lnTo>
                    <a:pt x="774165" y="952733"/>
                  </a:lnTo>
                  <a:close/>
                </a:path>
                <a:path w="1105535" h="1090929">
                  <a:moveTo>
                    <a:pt x="0" y="475809"/>
                  </a:moveTo>
                  <a:lnTo>
                    <a:pt x="0" y="529615"/>
                  </a:lnTo>
                  <a:lnTo>
                    <a:pt x="30085" y="558193"/>
                  </a:lnTo>
                  <a:lnTo>
                    <a:pt x="68525" y="585350"/>
                  </a:lnTo>
                  <a:lnTo>
                    <a:pt x="107523" y="607732"/>
                  </a:lnTo>
                  <a:lnTo>
                    <a:pt x="152516" y="628331"/>
                  </a:lnTo>
                  <a:lnTo>
                    <a:pt x="199540" y="644622"/>
                  </a:lnTo>
                  <a:lnTo>
                    <a:pt x="199743" y="644622"/>
                  </a:lnTo>
                  <a:lnTo>
                    <a:pt x="249059" y="657118"/>
                  </a:lnTo>
                  <a:lnTo>
                    <a:pt x="303189" y="666531"/>
                  </a:lnTo>
                  <a:lnTo>
                    <a:pt x="362948" y="672925"/>
                  </a:lnTo>
                  <a:lnTo>
                    <a:pt x="364144" y="672925"/>
                  </a:lnTo>
                  <a:lnTo>
                    <a:pt x="426139" y="676117"/>
                  </a:lnTo>
                  <a:lnTo>
                    <a:pt x="425509" y="676117"/>
                  </a:lnTo>
                  <a:lnTo>
                    <a:pt x="441025" y="689211"/>
                  </a:lnTo>
                  <a:lnTo>
                    <a:pt x="454632" y="701868"/>
                  </a:lnTo>
                  <a:lnTo>
                    <a:pt x="479418" y="746424"/>
                  </a:lnTo>
                  <a:lnTo>
                    <a:pt x="481261" y="925117"/>
                  </a:lnTo>
                  <a:lnTo>
                    <a:pt x="518118" y="925117"/>
                  </a:lnTo>
                  <a:lnTo>
                    <a:pt x="518133" y="757437"/>
                  </a:lnTo>
                  <a:lnTo>
                    <a:pt x="498889" y="703922"/>
                  </a:lnTo>
                  <a:lnTo>
                    <a:pt x="468545" y="670823"/>
                  </a:lnTo>
                  <a:lnTo>
                    <a:pt x="390992" y="646992"/>
                  </a:lnTo>
                  <a:lnTo>
                    <a:pt x="330375" y="642036"/>
                  </a:lnTo>
                  <a:lnTo>
                    <a:pt x="275129" y="633912"/>
                  </a:lnTo>
                  <a:lnTo>
                    <a:pt x="224605" y="622428"/>
                  </a:lnTo>
                  <a:lnTo>
                    <a:pt x="178151" y="607393"/>
                  </a:lnTo>
                  <a:lnTo>
                    <a:pt x="135118" y="588612"/>
                  </a:lnTo>
                  <a:lnTo>
                    <a:pt x="95062" y="566010"/>
                  </a:lnTo>
                  <a:lnTo>
                    <a:pt x="56714" y="539045"/>
                  </a:lnTo>
                  <a:lnTo>
                    <a:pt x="18410" y="502371"/>
                  </a:lnTo>
                  <a:lnTo>
                    <a:pt x="0" y="475809"/>
                  </a:lnTo>
                  <a:close/>
                </a:path>
                <a:path w="1105535" h="1090929">
                  <a:moveTo>
                    <a:pt x="960401" y="27616"/>
                  </a:moveTo>
                  <a:lnTo>
                    <a:pt x="923544" y="27616"/>
                  </a:lnTo>
                  <a:lnTo>
                    <a:pt x="923544" y="103356"/>
                  </a:lnTo>
                  <a:lnTo>
                    <a:pt x="921701" y="187828"/>
                  </a:lnTo>
                  <a:lnTo>
                    <a:pt x="921696" y="353587"/>
                  </a:lnTo>
                  <a:lnTo>
                    <a:pt x="909688" y="418007"/>
                  </a:lnTo>
                  <a:lnTo>
                    <a:pt x="874617" y="477575"/>
                  </a:lnTo>
                  <a:lnTo>
                    <a:pt x="844093" y="508205"/>
                  </a:lnTo>
                  <a:lnTo>
                    <a:pt x="798428" y="546707"/>
                  </a:lnTo>
                  <a:lnTo>
                    <a:pt x="760805" y="574383"/>
                  </a:lnTo>
                  <a:lnTo>
                    <a:pt x="743820" y="586849"/>
                  </a:lnTo>
                  <a:lnTo>
                    <a:pt x="710593" y="612915"/>
                  </a:lnTo>
                  <a:lnTo>
                    <a:pt x="639638" y="673470"/>
                  </a:lnTo>
                  <a:lnTo>
                    <a:pt x="604227" y="716136"/>
                  </a:lnTo>
                  <a:lnTo>
                    <a:pt x="592135" y="757437"/>
                  </a:lnTo>
                  <a:lnTo>
                    <a:pt x="591724" y="766573"/>
                  </a:lnTo>
                  <a:lnTo>
                    <a:pt x="591724" y="925117"/>
                  </a:lnTo>
                  <a:lnTo>
                    <a:pt x="628689" y="925117"/>
                  </a:lnTo>
                  <a:lnTo>
                    <a:pt x="628689" y="766573"/>
                  </a:lnTo>
                  <a:lnTo>
                    <a:pt x="628968" y="759532"/>
                  </a:lnTo>
                  <a:lnTo>
                    <a:pt x="646459" y="713608"/>
                  </a:lnTo>
                  <a:lnTo>
                    <a:pt x="685479" y="676117"/>
                  </a:lnTo>
                  <a:lnTo>
                    <a:pt x="749603" y="672925"/>
                  </a:lnTo>
                  <a:lnTo>
                    <a:pt x="808692" y="666704"/>
                  </a:lnTo>
                  <a:lnTo>
                    <a:pt x="863210" y="657315"/>
                  </a:lnTo>
                  <a:lnTo>
                    <a:pt x="903523" y="647165"/>
                  </a:lnTo>
                  <a:lnTo>
                    <a:pt x="719218" y="647165"/>
                  </a:lnTo>
                  <a:lnTo>
                    <a:pt x="722181" y="644622"/>
                  </a:lnTo>
                  <a:lnTo>
                    <a:pt x="753710" y="618724"/>
                  </a:lnTo>
                  <a:lnTo>
                    <a:pt x="786298" y="594279"/>
                  </a:lnTo>
                  <a:lnTo>
                    <a:pt x="806058" y="580205"/>
                  </a:lnTo>
                  <a:lnTo>
                    <a:pt x="825246" y="565694"/>
                  </a:lnTo>
                  <a:lnTo>
                    <a:pt x="861855" y="535409"/>
                  </a:lnTo>
                  <a:lnTo>
                    <a:pt x="895713" y="503186"/>
                  </a:lnTo>
                  <a:lnTo>
                    <a:pt x="905746" y="491751"/>
                  </a:lnTo>
                  <a:lnTo>
                    <a:pt x="906351" y="491751"/>
                  </a:lnTo>
                  <a:lnTo>
                    <a:pt x="928845" y="459666"/>
                  </a:lnTo>
                  <a:lnTo>
                    <a:pt x="955209" y="389976"/>
                  </a:lnTo>
                  <a:lnTo>
                    <a:pt x="958564" y="187828"/>
                  </a:lnTo>
                  <a:lnTo>
                    <a:pt x="960094" y="118257"/>
                  </a:lnTo>
                  <a:lnTo>
                    <a:pt x="1105153" y="118257"/>
                  </a:lnTo>
                  <a:lnTo>
                    <a:pt x="1105153" y="90640"/>
                  </a:lnTo>
                  <a:lnTo>
                    <a:pt x="960401" y="90640"/>
                  </a:lnTo>
                  <a:lnTo>
                    <a:pt x="960401" y="27616"/>
                  </a:lnTo>
                  <a:close/>
                </a:path>
                <a:path w="1105535" h="1090929">
                  <a:moveTo>
                    <a:pt x="1105153" y="487928"/>
                  </a:moveTo>
                  <a:lnTo>
                    <a:pt x="1058445" y="537519"/>
                  </a:lnTo>
                  <a:lnTo>
                    <a:pt x="1018476" y="566010"/>
                  </a:lnTo>
                  <a:lnTo>
                    <a:pt x="977858" y="588868"/>
                  </a:lnTo>
                  <a:lnTo>
                    <a:pt x="934419" y="607732"/>
                  </a:lnTo>
                  <a:lnTo>
                    <a:pt x="887498" y="622799"/>
                  </a:lnTo>
                  <a:lnTo>
                    <a:pt x="836432" y="634263"/>
                  </a:lnTo>
                  <a:lnTo>
                    <a:pt x="780559" y="642320"/>
                  </a:lnTo>
                  <a:lnTo>
                    <a:pt x="719218" y="647165"/>
                  </a:lnTo>
                  <a:lnTo>
                    <a:pt x="903523" y="647165"/>
                  </a:lnTo>
                  <a:lnTo>
                    <a:pt x="960397" y="628488"/>
                  </a:lnTo>
                  <a:lnTo>
                    <a:pt x="1003997" y="608775"/>
                  </a:lnTo>
                  <a:lnTo>
                    <a:pt x="1044882" y="585350"/>
                  </a:lnTo>
                  <a:lnTo>
                    <a:pt x="1083355" y="558193"/>
                  </a:lnTo>
                  <a:lnTo>
                    <a:pt x="1105153" y="537519"/>
                  </a:lnTo>
                  <a:lnTo>
                    <a:pt x="1105153" y="487928"/>
                  </a:lnTo>
                  <a:close/>
                </a:path>
                <a:path w="1105535" h="1090929">
                  <a:moveTo>
                    <a:pt x="246325" y="490405"/>
                  </a:moveTo>
                  <a:lnTo>
                    <a:pt x="202391" y="490405"/>
                  </a:lnTo>
                  <a:lnTo>
                    <a:pt x="212378" y="501818"/>
                  </a:lnTo>
                  <a:lnTo>
                    <a:pt x="223024" y="512884"/>
                  </a:lnTo>
                  <a:lnTo>
                    <a:pt x="266602" y="550840"/>
                  </a:lnTo>
                  <a:lnTo>
                    <a:pt x="307471" y="582057"/>
                  </a:lnTo>
                  <a:lnTo>
                    <a:pt x="340405" y="606085"/>
                  </a:lnTo>
                  <a:lnTo>
                    <a:pt x="348365" y="612044"/>
                  </a:lnTo>
                  <a:lnTo>
                    <a:pt x="356452" y="618318"/>
                  </a:lnTo>
                  <a:lnTo>
                    <a:pt x="364720" y="624958"/>
                  </a:lnTo>
                  <a:lnTo>
                    <a:pt x="373224" y="632010"/>
                  </a:lnTo>
                  <a:lnTo>
                    <a:pt x="390992" y="646992"/>
                  </a:lnTo>
                  <a:lnTo>
                    <a:pt x="440274" y="646992"/>
                  </a:lnTo>
                  <a:lnTo>
                    <a:pt x="400728" y="613656"/>
                  </a:lnTo>
                  <a:lnTo>
                    <a:pt x="366129" y="586327"/>
                  </a:lnTo>
                  <a:lnTo>
                    <a:pt x="333537" y="562545"/>
                  </a:lnTo>
                  <a:lnTo>
                    <a:pt x="313506" y="547572"/>
                  </a:lnTo>
                  <a:lnTo>
                    <a:pt x="293345" y="531839"/>
                  </a:lnTo>
                  <a:lnTo>
                    <a:pt x="273157" y="515087"/>
                  </a:lnTo>
                  <a:lnTo>
                    <a:pt x="263301" y="506599"/>
                  </a:lnTo>
                  <a:lnTo>
                    <a:pt x="253847" y="497864"/>
                  </a:lnTo>
                  <a:lnTo>
                    <a:pt x="246325" y="490405"/>
                  </a:lnTo>
                  <a:close/>
                </a:path>
                <a:path w="1105535" h="1090929">
                  <a:moveTo>
                    <a:pt x="906351" y="491751"/>
                  </a:moveTo>
                  <a:lnTo>
                    <a:pt x="905746" y="491751"/>
                  </a:lnTo>
                  <a:lnTo>
                    <a:pt x="906206" y="491959"/>
                  </a:lnTo>
                  <a:lnTo>
                    <a:pt x="906351" y="491751"/>
                  </a:lnTo>
                  <a:close/>
                </a:path>
                <a:path w="1105535" h="1090929">
                  <a:moveTo>
                    <a:pt x="960401" y="0"/>
                  </a:moveTo>
                  <a:lnTo>
                    <a:pt x="149548" y="0"/>
                  </a:lnTo>
                  <a:lnTo>
                    <a:pt x="149548" y="90640"/>
                  </a:lnTo>
                  <a:lnTo>
                    <a:pt x="0" y="90640"/>
                  </a:lnTo>
                  <a:lnTo>
                    <a:pt x="0" y="118257"/>
                  </a:lnTo>
                  <a:lnTo>
                    <a:pt x="149548" y="118257"/>
                  </a:lnTo>
                  <a:lnTo>
                    <a:pt x="149548" y="352206"/>
                  </a:lnTo>
                  <a:lnTo>
                    <a:pt x="152928" y="388602"/>
                  </a:lnTo>
                  <a:lnTo>
                    <a:pt x="162920" y="424132"/>
                  </a:lnTo>
                  <a:lnTo>
                    <a:pt x="179333" y="458292"/>
                  </a:lnTo>
                  <a:lnTo>
                    <a:pt x="201856" y="490405"/>
                  </a:lnTo>
                  <a:lnTo>
                    <a:pt x="201977" y="490578"/>
                  </a:lnTo>
                  <a:lnTo>
                    <a:pt x="202391" y="490405"/>
                  </a:lnTo>
                  <a:lnTo>
                    <a:pt x="246325" y="490405"/>
                  </a:lnTo>
                  <a:lnTo>
                    <a:pt x="244799" y="488893"/>
                  </a:lnTo>
                  <a:lnTo>
                    <a:pt x="213166" y="447307"/>
                  </a:lnTo>
                  <a:lnTo>
                    <a:pt x="189451" y="384833"/>
                  </a:lnTo>
                  <a:lnTo>
                    <a:pt x="186405" y="27616"/>
                  </a:lnTo>
                  <a:lnTo>
                    <a:pt x="960401" y="27616"/>
                  </a:lnTo>
                  <a:lnTo>
                    <a:pt x="96040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0379" y="2384118"/>
              <a:ext cx="1105535" cy="1090930"/>
            </a:xfrm>
            <a:custGeom>
              <a:avLst/>
              <a:gdLst/>
              <a:ahLst/>
              <a:cxnLst/>
              <a:rect l="l" t="t" r="r" b="b"/>
              <a:pathLst>
                <a:path w="1105535" h="1090929">
                  <a:moveTo>
                    <a:pt x="0" y="529615"/>
                  </a:moveTo>
                  <a:lnTo>
                    <a:pt x="30085" y="558193"/>
                  </a:lnTo>
                  <a:lnTo>
                    <a:pt x="68525" y="585350"/>
                  </a:lnTo>
                  <a:lnTo>
                    <a:pt x="109181" y="608683"/>
                  </a:lnTo>
                  <a:lnTo>
                    <a:pt x="152516" y="628331"/>
                  </a:lnTo>
                  <a:lnTo>
                    <a:pt x="198988" y="644430"/>
                  </a:lnTo>
                  <a:lnTo>
                    <a:pt x="249059" y="657118"/>
                  </a:lnTo>
                  <a:lnTo>
                    <a:pt x="303189" y="666531"/>
                  </a:lnTo>
                  <a:lnTo>
                    <a:pt x="361838" y="672807"/>
                  </a:lnTo>
                  <a:lnTo>
                    <a:pt x="425468" y="676082"/>
                  </a:lnTo>
                  <a:lnTo>
                    <a:pt x="441025" y="689211"/>
                  </a:lnTo>
                  <a:lnTo>
                    <a:pt x="473974" y="730693"/>
                  </a:lnTo>
                  <a:lnTo>
                    <a:pt x="481307" y="758909"/>
                  </a:lnTo>
                  <a:lnTo>
                    <a:pt x="481261" y="765192"/>
                  </a:lnTo>
                  <a:lnTo>
                    <a:pt x="481261" y="925117"/>
                  </a:lnTo>
                  <a:lnTo>
                    <a:pt x="407547" y="925117"/>
                  </a:lnTo>
                  <a:lnTo>
                    <a:pt x="342425" y="945363"/>
                  </a:lnTo>
                  <a:lnTo>
                    <a:pt x="315404" y="994159"/>
                  </a:lnTo>
                  <a:lnTo>
                    <a:pt x="260119" y="994159"/>
                  </a:lnTo>
                  <a:lnTo>
                    <a:pt x="224294" y="999629"/>
                  </a:lnTo>
                  <a:lnTo>
                    <a:pt x="195032" y="1014431"/>
                  </a:lnTo>
                  <a:lnTo>
                    <a:pt x="175277" y="1036357"/>
                  </a:lnTo>
                  <a:lnTo>
                    <a:pt x="167976" y="1063201"/>
                  </a:lnTo>
                  <a:lnTo>
                    <a:pt x="167976" y="1090817"/>
                  </a:lnTo>
                  <a:lnTo>
                    <a:pt x="941973" y="1090817"/>
                  </a:lnTo>
                  <a:lnTo>
                    <a:pt x="941973" y="1063201"/>
                  </a:lnTo>
                  <a:lnTo>
                    <a:pt x="914941" y="1014418"/>
                  </a:lnTo>
                  <a:lnTo>
                    <a:pt x="849830" y="994159"/>
                  </a:lnTo>
                  <a:lnTo>
                    <a:pt x="794545" y="994159"/>
                  </a:lnTo>
                  <a:lnTo>
                    <a:pt x="787277" y="967299"/>
                  </a:lnTo>
                  <a:lnTo>
                    <a:pt x="767530" y="945363"/>
                  </a:lnTo>
                  <a:lnTo>
                    <a:pt x="738255" y="930564"/>
                  </a:lnTo>
                  <a:lnTo>
                    <a:pt x="702403" y="925117"/>
                  </a:lnTo>
                  <a:lnTo>
                    <a:pt x="628689" y="925117"/>
                  </a:lnTo>
                  <a:lnTo>
                    <a:pt x="628689" y="766573"/>
                  </a:lnTo>
                  <a:lnTo>
                    <a:pt x="638802" y="725819"/>
                  </a:lnTo>
                  <a:lnTo>
                    <a:pt x="667388" y="691651"/>
                  </a:lnTo>
                  <a:lnTo>
                    <a:pt x="749603" y="672925"/>
                  </a:lnTo>
                  <a:lnTo>
                    <a:pt x="808692" y="666704"/>
                  </a:lnTo>
                  <a:lnTo>
                    <a:pt x="863210" y="657315"/>
                  </a:lnTo>
                  <a:lnTo>
                    <a:pt x="913624" y="644622"/>
                  </a:lnTo>
                  <a:lnTo>
                    <a:pt x="960397" y="628487"/>
                  </a:lnTo>
                  <a:lnTo>
                    <a:pt x="1003997" y="608775"/>
                  </a:lnTo>
                  <a:lnTo>
                    <a:pt x="1044887" y="585347"/>
                  </a:lnTo>
                  <a:lnTo>
                    <a:pt x="1083534" y="558066"/>
                  </a:lnTo>
                  <a:lnTo>
                    <a:pt x="1105153" y="537519"/>
                  </a:lnTo>
                </a:path>
                <a:path w="1105535" h="1090929">
                  <a:moveTo>
                    <a:pt x="1105153" y="90611"/>
                  </a:moveTo>
                  <a:lnTo>
                    <a:pt x="960401" y="90640"/>
                  </a:lnTo>
                  <a:lnTo>
                    <a:pt x="960401" y="0"/>
                  </a:lnTo>
                  <a:lnTo>
                    <a:pt x="149548" y="0"/>
                  </a:lnTo>
                  <a:lnTo>
                    <a:pt x="149548" y="90640"/>
                  </a:lnTo>
                  <a:lnTo>
                    <a:pt x="0" y="90640"/>
                  </a:lnTo>
                </a:path>
                <a:path w="1105535" h="1090929">
                  <a:moveTo>
                    <a:pt x="0" y="118211"/>
                  </a:moveTo>
                  <a:lnTo>
                    <a:pt x="149548" y="118211"/>
                  </a:lnTo>
                  <a:lnTo>
                    <a:pt x="149548" y="352206"/>
                  </a:lnTo>
                  <a:lnTo>
                    <a:pt x="152928" y="388602"/>
                  </a:lnTo>
                  <a:lnTo>
                    <a:pt x="162920" y="424132"/>
                  </a:lnTo>
                  <a:lnTo>
                    <a:pt x="179333" y="458292"/>
                  </a:lnTo>
                  <a:lnTo>
                    <a:pt x="201977" y="490578"/>
                  </a:lnTo>
                  <a:lnTo>
                    <a:pt x="202391" y="490405"/>
                  </a:lnTo>
                  <a:lnTo>
                    <a:pt x="212378" y="501818"/>
                  </a:lnTo>
                  <a:lnTo>
                    <a:pt x="246236" y="533913"/>
                  </a:lnTo>
                  <a:lnTo>
                    <a:pt x="287061" y="566809"/>
                  </a:lnTo>
                  <a:lnTo>
                    <a:pt x="327690" y="596822"/>
                  </a:lnTo>
                  <a:lnTo>
                    <a:pt x="340405" y="606085"/>
                  </a:lnTo>
                  <a:lnTo>
                    <a:pt x="348365" y="612044"/>
                  </a:lnTo>
                  <a:lnTo>
                    <a:pt x="356452" y="618318"/>
                  </a:lnTo>
                  <a:lnTo>
                    <a:pt x="364720" y="624958"/>
                  </a:lnTo>
                  <a:lnTo>
                    <a:pt x="373224" y="632010"/>
                  </a:lnTo>
                  <a:lnTo>
                    <a:pt x="390992" y="646992"/>
                  </a:lnTo>
                  <a:lnTo>
                    <a:pt x="330375" y="642036"/>
                  </a:lnTo>
                  <a:lnTo>
                    <a:pt x="275129" y="633912"/>
                  </a:lnTo>
                  <a:lnTo>
                    <a:pt x="224605" y="622428"/>
                  </a:lnTo>
                  <a:lnTo>
                    <a:pt x="178151" y="607393"/>
                  </a:lnTo>
                  <a:lnTo>
                    <a:pt x="135118" y="588612"/>
                  </a:lnTo>
                  <a:lnTo>
                    <a:pt x="94856" y="565894"/>
                  </a:lnTo>
                  <a:lnTo>
                    <a:pt x="56714" y="539045"/>
                  </a:lnTo>
                  <a:lnTo>
                    <a:pt x="18410" y="502371"/>
                  </a:lnTo>
                  <a:lnTo>
                    <a:pt x="0" y="475809"/>
                  </a:lnTo>
                </a:path>
                <a:path w="1105535" h="1090929">
                  <a:moveTo>
                    <a:pt x="849830" y="1021775"/>
                  </a:moveTo>
                  <a:lnTo>
                    <a:pt x="871323" y="1025070"/>
                  </a:lnTo>
                  <a:lnTo>
                    <a:pt x="888876" y="1033953"/>
                  </a:lnTo>
                  <a:lnTo>
                    <a:pt x="900728" y="1047103"/>
                  </a:lnTo>
                  <a:lnTo>
                    <a:pt x="905116" y="1063201"/>
                  </a:lnTo>
                  <a:lnTo>
                    <a:pt x="204833" y="1063201"/>
                  </a:lnTo>
                  <a:lnTo>
                    <a:pt x="209237" y="1047103"/>
                  </a:lnTo>
                  <a:lnTo>
                    <a:pt x="221091" y="1033953"/>
                  </a:lnTo>
                  <a:lnTo>
                    <a:pt x="238637" y="1025070"/>
                  </a:lnTo>
                  <a:lnTo>
                    <a:pt x="260119" y="1021775"/>
                  </a:lnTo>
                  <a:lnTo>
                    <a:pt x="849830" y="1021775"/>
                  </a:lnTo>
                </a:path>
                <a:path w="1105535" h="1090929">
                  <a:moveTo>
                    <a:pt x="702403" y="952733"/>
                  </a:moveTo>
                  <a:lnTo>
                    <a:pt x="723927" y="955989"/>
                  </a:lnTo>
                  <a:lnTo>
                    <a:pt x="741500" y="964868"/>
                  </a:lnTo>
                  <a:lnTo>
                    <a:pt x="753345" y="978035"/>
                  </a:lnTo>
                  <a:lnTo>
                    <a:pt x="757688" y="994159"/>
                  </a:lnTo>
                  <a:lnTo>
                    <a:pt x="352261" y="994159"/>
                  </a:lnTo>
                  <a:lnTo>
                    <a:pt x="356606" y="978035"/>
                  </a:lnTo>
                  <a:lnTo>
                    <a:pt x="368455" y="964867"/>
                  </a:lnTo>
                  <a:lnTo>
                    <a:pt x="386029" y="955989"/>
                  </a:lnTo>
                  <a:lnTo>
                    <a:pt x="407547" y="952733"/>
                  </a:lnTo>
                  <a:lnTo>
                    <a:pt x="499689" y="952733"/>
                  </a:lnTo>
                  <a:lnTo>
                    <a:pt x="610260" y="952733"/>
                  </a:lnTo>
                  <a:lnTo>
                    <a:pt x="702403" y="952733"/>
                  </a:lnTo>
                </a:path>
                <a:path w="1105535" h="1090929">
                  <a:moveTo>
                    <a:pt x="639638" y="673470"/>
                  </a:moveTo>
                  <a:lnTo>
                    <a:pt x="604227" y="716136"/>
                  </a:lnTo>
                  <a:lnTo>
                    <a:pt x="592080" y="757893"/>
                  </a:lnTo>
                  <a:lnTo>
                    <a:pt x="591724" y="766573"/>
                  </a:lnTo>
                  <a:lnTo>
                    <a:pt x="591724" y="925117"/>
                  </a:lnTo>
                  <a:lnTo>
                    <a:pt x="518118" y="925117"/>
                  </a:lnTo>
                  <a:lnTo>
                    <a:pt x="518118" y="765192"/>
                  </a:lnTo>
                  <a:lnTo>
                    <a:pt x="518133" y="757437"/>
                  </a:lnTo>
                  <a:lnTo>
                    <a:pt x="517319" y="749704"/>
                  </a:lnTo>
                  <a:lnTo>
                    <a:pt x="498889" y="703922"/>
                  </a:lnTo>
                  <a:lnTo>
                    <a:pt x="468545" y="670823"/>
                  </a:lnTo>
                  <a:lnTo>
                    <a:pt x="400728" y="613656"/>
                  </a:lnTo>
                  <a:lnTo>
                    <a:pt x="366129" y="586327"/>
                  </a:lnTo>
                  <a:lnTo>
                    <a:pt x="353336" y="577018"/>
                  </a:lnTo>
                  <a:lnTo>
                    <a:pt x="333537" y="562545"/>
                  </a:lnTo>
                  <a:lnTo>
                    <a:pt x="293345" y="531839"/>
                  </a:lnTo>
                  <a:lnTo>
                    <a:pt x="263301" y="506599"/>
                  </a:lnTo>
                  <a:lnTo>
                    <a:pt x="236162" y="479692"/>
                  </a:lnTo>
                  <a:lnTo>
                    <a:pt x="213166" y="447307"/>
                  </a:lnTo>
                  <a:lnTo>
                    <a:pt x="189451" y="384833"/>
                  </a:lnTo>
                  <a:lnTo>
                    <a:pt x="186405" y="27616"/>
                  </a:lnTo>
                  <a:lnTo>
                    <a:pt x="923544" y="27616"/>
                  </a:lnTo>
                  <a:lnTo>
                    <a:pt x="923544" y="103356"/>
                  </a:lnTo>
                  <a:lnTo>
                    <a:pt x="921702" y="187828"/>
                  </a:lnTo>
                  <a:lnTo>
                    <a:pt x="921702" y="353529"/>
                  </a:lnTo>
                  <a:lnTo>
                    <a:pt x="909688" y="418007"/>
                  </a:lnTo>
                  <a:lnTo>
                    <a:pt x="874617" y="477575"/>
                  </a:lnTo>
                  <a:lnTo>
                    <a:pt x="844093" y="508205"/>
                  </a:lnTo>
                  <a:lnTo>
                    <a:pt x="798428" y="546707"/>
                  </a:lnTo>
                  <a:lnTo>
                    <a:pt x="760805" y="574383"/>
                  </a:lnTo>
                  <a:lnTo>
                    <a:pt x="743820" y="586849"/>
                  </a:lnTo>
                  <a:lnTo>
                    <a:pt x="727064" y="599707"/>
                  </a:lnTo>
                  <a:lnTo>
                    <a:pt x="710593" y="612915"/>
                  </a:lnTo>
                  <a:lnTo>
                    <a:pt x="694463" y="626429"/>
                  </a:lnTo>
                  <a:lnTo>
                    <a:pt x="639638" y="673470"/>
                  </a:lnTo>
                </a:path>
                <a:path w="1105535" h="1090929">
                  <a:moveTo>
                    <a:pt x="1105153" y="487928"/>
                  </a:moveTo>
                  <a:lnTo>
                    <a:pt x="1056936" y="538965"/>
                  </a:lnTo>
                  <a:lnTo>
                    <a:pt x="1018476" y="566010"/>
                  </a:lnTo>
                  <a:lnTo>
                    <a:pt x="977858" y="588868"/>
                  </a:lnTo>
                  <a:lnTo>
                    <a:pt x="934419" y="607732"/>
                  </a:lnTo>
                  <a:lnTo>
                    <a:pt x="887498" y="622799"/>
                  </a:lnTo>
                  <a:lnTo>
                    <a:pt x="836432" y="634263"/>
                  </a:lnTo>
                  <a:lnTo>
                    <a:pt x="780559" y="642320"/>
                  </a:lnTo>
                  <a:lnTo>
                    <a:pt x="719218" y="647165"/>
                  </a:lnTo>
                  <a:lnTo>
                    <a:pt x="722275" y="644541"/>
                  </a:lnTo>
                  <a:lnTo>
                    <a:pt x="753710" y="618724"/>
                  </a:lnTo>
                  <a:lnTo>
                    <a:pt x="786298" y="594279"/>
                  </a:lnTo>
                  <a:lnTo>
                    <a:pt x="806058" y="580205"/>
                  </a:lnTo>
                  <a:lnTo>
                    <a:pt x="825246" y="565694"/>
                  </a:lnTo>
                  <a:lnTo>
                    <a:pt x="861855" y="535409"/>
                  </a:lnTo>
                  <a:lnTo>
                    <a:pt x="895713" y="503186"/>
                  </a:lnTo>
                  <a:lnTo>
                    <a:pt x="905746" y="491751"/>
                  </a:lnTo>
                  <a:lnTo>
                    <a:pt x="906206" y="491959"/>
                  </a:lnTo>
                  <a:lnTo>
                    <a:pt x="928845" y="459666"/>
                  </a:lnTo>
                  <a:lnTo>
                    <a:pt x="945242" y="425504"/>
                  </a:lnTo>
                  <a:lnTo>
                    <a:pt x="955209" y="389976"/>
                  </a:lnTo>
                  <a:lnTo>
                    <a:pt x="958558" y="353587"/>
                  </a:lnTo>
                  <a:lnTo>
                    <a:pt x="958558" y="188070"/>
                  </a:lnTo>
                  <a:lnTo>
                    <a:pt x="960094" y="118257"/>
                  </a:lnTo>
                  <a:lnTo>
                    <a:pt x="1105153" y="118257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0379" y="2250058"/>
              <a:ext cx="1105535" cy="1341755"/>
            </a:xfrm>
            <a:custGeom>
              <a:avLst/>
              <a:gdLst/>
              <a:ahLst/>
              <a:cxnLst/>
              <a:rect l="l" t="t" r="r" b="b"/>
              <a:pathLst>
                <a:path w="1105535" h="1341754">
                  <a:moveTo>
                    <a:pt x="0" y="110489"/>
                  </a:moveTo>
                  <a:lnTo>
                    <a:pt x="8673" y="67454"/>
                  </a:lnTo>
                  <a:lnTo>
                    <a:pt x="32337" y="32337"/>
                  </a:lnTo>
                  <a:lnTo>
                    <a:pt x="67454" y="8673"/>
                  </a:lnTo>
                  <a:lnTo>
                    <a:pt x="110489" y="0"/>
                  </a:lnTo>
                  <a:lnTo>
                    <a:pt x="994537" y="0"/>
                  </a:lnTo>
                  <a:lnTo>
                    <a:pt x="1037591" y="8673"/>
                  </a:lnTo>
                  <a:lnTo>
                    <a:pt x="1072753" y="32337"/>
                  </a:lnTo>
                  <a:lnTo>
                    <a:pt x="1096460" y="67454"/>
                  </a:lnTo>
                  <a:lnTo>
                    <a:pt x="1105153" y="110489"/>
                  </a:lnTo>
                  <a:lnTo>
                    <a:pt x="1105153" y="1230883"/>
                  </a:lnTo>
                  <a:lnTo>
                    <a:pt x="1096460" y="1273865"/>
                  </a:lnTo>
                  <a:lnTo>
                    <a:pt x="1072753" y="1308989"/>
                  </a:lnTo>
                  <a:lnTo>
                    <a:pt x="1037591" y="1332682"/>
                  </a:lnTo>
                  <a:lnTo>
                    <a:pt x="994537" y="1341374"/>
                  </a:lnTo>
                  <a:lnTo>
                    <a:pt x="110489" y="1341374"/>
                  </a:lnTo>
                  <a:lnTo>
                    <a:pt x="67454" y="1332682"/>
                  </a:lnTo>
                  <a:lnTo>
                    <a:pt x="32337" y="1308989"/>
                  </a:lnTo>
                  <a:lnTo>
                    <a:pt x="8673" y="1273865"/>
                  </a:lnTo>
                  <a:lnTo>
                    <a:pt x="0" y="1230883"/>
                  </a:lnTo>
                  <a:lnTo>
                    <a:pt x="0" y="11048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89913" y="4045711"/>
            <a:ext cx="5551170" cy="1702435"/>
            <a:chOff x="1589913" y="4045711"/>
            <a:chExt cx="5551170" cy="1702435"/>
          </a:xfrm>
        </p:grpSpPr>
        <p:sp>
          <p:nvSpPr>
            <p:cNvPr id="11" name="object 11"/>
            <p:cNvSpPr/>
            <p:nvPr/>
          </p:nvSpPr>
          <p:spPr>
            <a:xfrm>
              <a:off x="1602613" y="4058411"/>
              <a:ext cx="5525770" cy="1677035"/>
            </a:xfrm>
            <a:custGeom>
              <a:avLst/>
              <a:gdLst/>
              <a:ahLst/>
              <a:cxnLst/>
              <a:rect l="l" t="t" r="r" b="b"/>
              <a:pathLst>
                <a:path w="5525770" h="1677035">
                  <a:moveTo>
                    <a:pt x="5358130" y="0"/>
                  </a:moveTo>
                  <a:lnTo>
                    <a:pt x="167767" y="0"/>
                  </a:lnTo>
                  <a:lnTo>
                    <a:pt x="123148" y="5988"/>
                  </a:lnTo>
                  <a:lnTo>
                    <a:pt x="83067" y="22892"/>
                  </a:lnTo>
                  <a:lnTo>
                    <a:pt x="49117" y="49117"/>
                  </a:lnTo>
                  <a:lnTo>
                    <a:pt x="22892" y="83067"/>
                  </a:lnTo>
                  <a:lnTo>
                    <a:pt x="5988" y="123148"/>
                  </a:lnTo>
                  <a:lnTo>
                    <a:pt x="0" y="167767"/>
                  </a:lnTo>
                  <a:lnTo>
                    <a:pt x="0" y="1509141"/>
                  </a:lnTo>
                  <a:lnTo>
                    <a:pt x="5988" y="1553696"/>
                  </a:lnTo>
                  <a:lnTo>
                    <a:pt x="22892" y="1593739"/>
                  </a:lnTo>
                  <a:lnTo>
                    <a:pt x="49117" y="1627670"/>
                  </a:lnTo>
                  <a:lnTo>
                    <a:pt x="83067" y="1653887"/>
                  </a:lnTo>
                  <a:lnTo>
                    <a:pt x="123148" y="1670790"/>
                  </a:lnTo>
                  <a:lnTo>
                    <a:pt x="167767" y="1676781"/>
                  </a:lnTo>
                  <a:lnTo>
                    <a:pt x="5358130" y="1676781"/>
                  </a:lnTo>
                  <a:lnTo>
                    <a:pt x="5402694" y="1670790"/>
                  </a:lnTo>
                  <a:lnTo>
                    <a:pt x="5442740" y="1653887"/>
                  </a:lnTo>
                  <a:lnTo>
                    <a:pt x="5476668" y="1627670"/>
                  </a:lnTo>
                  <a:lnTo>
                    <a:pt x="5502881" y="1593739"/>
                  </a:lnTo>
                  <a:lnTo>
                    <a:pt x="5519781" y="1553696"/>
                  </a:lnTo>
                  <a:lnTo>
                    <a:pt x="5525770" y="1509141"/>
                  </a:lnTo>
                  <a:lnTo>
                    <a:pt x="5525770" y="167767"/>
                  </a:lnTo>
                  <a:lnTo>
                    <a:pt x="5519781" y="123148"/>
                  </a:lnTo>
                  <a:lnTo>
                    <a:pt x="5502881" y="83067"/>
                  </a:lnTo>
                  <a:lnTo>
                    <a:pt x="5476668" y="49117"/>
                  </a:lnTo>
                  <a:lnTo>
                    <a:pt x="5442740" y="22892"/>
                  </a:lnTo>
                  <a:lnTo>
                    <a:pt x="5402694" y="5988"/>
                  </a:lnTo>
                  <a:lnTo>
                    <a:pt x="5358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2613" y="4058411"/>
              <a:ext cx="5525770" cy="1677035"/>
            </a:xfrm>
            <a:custGeom>
              <a:avLst/>
              <a:gdLst/>
              <a:ahLst/>
              <a:cxnLst/>
              <a:rect l="l" t="t" r="r" b="b"/>
              <a:pathLst>
                <a:path w="5525770" h="1677035">
                  <a:moveTo>
                    <a:pt x="0" y="167767"/>
                  </a:moveTo>
                  <a:lnTo>
                    <a:pt x="5988" y="123148"/>
                  </a:lnTo>
                  <a:lnTo>
                    <a:pt x="22892" y="83067"/>
                  </a:lnTo>
                  <a:lnTo>
                    <a:pt x="49117" y="49117"/>
                  </a:lnTo>
                  <a:lnTo>
                    <a:pt x="83067" y="22892"/>
                  </a:lnTo>
                  <a:lnTo>
                    <a:pt x="123148" y="5988"/>
                  </a:lnTo>
                  <a:lnTo>
                    <a:pt x="167767" y="0"/>
                  </a:lnTo>
                  <a:lnTo>
                    <a:pt x="5358130" y="0"/>
                  </a:lnTo>
                  <a:lnTo>
                    <a:pt x="5402694" y="5988"/>
                  </a:lnTo>
                  <a:lnTo>
                    <a:pt x="5442740" y="22892"/>
                  </a:lnTo>
                  <a:lnTo>
                    <a:pt x="5476668" y="49117"/>
                  </a:lnTo>
                  <a:lnTo>
                    <a:pt x="5502881" y="83067"/>
                  </a:lnTo>
                  <a:lnTo>
                    <a:pt x="5519781" y="123148"/>
                  </a:lnTo>
                  <a:lnTo>
                    <a:pt x="5525770" y="167767"/>
                  </a:lnTo>
                  <a:lnTo>
                    <a:pt x="5525770" y="1509141"/>
                  </a:lnTo>
                  <a:lnTo>
                    <a:pt x="5519781" y="1553696"/>
                  </a:lnTo>
                  <a:lnTo>
                    <a:pt x="5502881" y="1593739"/>
                  </a:lnTo>
                  <a:lnTo>
                    <a:pt x="5476668" y="1627670"/>
                  </a:lnTo>
                  <a:lnTo>
                    <a:pt x="5442740" y="1653887"/>
                  </a:lnTo>
                  <a:lnTo>
                    <a:pt x="5402694" y="1670790"/>
                  </a:lnTo>
                  <a:lnTo>
                    <a:pt x="5358130" y="1676781"/>
                  </a:lnTo>
                  <a:lnTo>
                    <a:pt x="167767" y="1676781"/>
                  </a:lnTo>
                  <a:lnTo>
                    <a:pt x="123148" y="1670790"/>
                  </a:lnTo>
                  <a:lnTo>
                    <a:pt x="83067" y="1653887"/>
                  </a:lnTo>
                  <a:lnTo>
                    <a:pt x="49117" y="1627670"/>
                  </a:lnTo>
                  <a:lnTo>
                    <a:pt x="22892" y="1593739"/>
                  </a:lnTo>
                  <a:lnTo>
                    <a:pt x="5988" y="1553696"/>
                  </a:lnTo>
                  <a:lnTo>
                    <a:pt x="0" y="1509141"/>
                  </a:lnTo>
                  <a:lnTo>
                    <a:pt x="0" y="16776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70380" y="4387855"/>
              <a:ext cx="1105535" cy="1022350"/>
            </a:xfrm>
            <a:custGeom>
              <a:avLst/>
              <a:gdLst/>
              <a:ahLst/>
              <a:cxnLst/>
              <a:rect l="l" t="t" r="r" b="b"/>
              <a:pathLst>
                <a:path w="1105535" h="1022350">
                  <a:moveTo>
                    <a:pt x="149548" y="704182"/>
                  </a:moveTo>
                  <a:lnTo>
                    <a:pt x="2120" y="704182"/>
                  </a:lnTo>
                  <a:lnTo>
                    <a:pt x="2120" y="940870"/>
                  </a:lnTo>
                  <a:lnTo>
                    <a:pt x="0" y="941575"/>
                  </a:lnTo>
                  <a:lnTo>
                    <a:pt x="0" y="1021775"/>
                  </a:lnTo>
                  <a:lnTo>
                    <a:pt x="204833" y="1021775"/>
                  </a:lnTo>
                  <a:lnTo>
                    <a:pt x="200745" y="976109"/>
                  </a:lnTo>
                  <a:lnTo>
                    <a:pt x="171889" y="948298"/>
                  </a:lnTo>
                  <a:lnTo>
                    <a:pt x="149548" y="940870"/>
                  </a:lnTo>
                  <a:lnTo>
                    <a:pt x="149548" y="704182"/>
                  </a:lnTo>
                  <a:close/>
                </a:path>
                <a:path w="1105535" h="1022350">
                  <a:moveTo>
                    <a:pt x="957898" y="538481"/>
                  </a:moveTo>
                  <a:lnTo>
                    <a:pt x="747414" y="538481"/>
                  </a:lnTo>
                  <a:lnTo>
                    <a:pt x="894842" y="648948"/>
                  </a:lnTo>
                  <a:lnTo>
                    <a:pt x="0" y="648948"/>
                  </a:lnTo>
                  <a:lnTo>
                    <a:pt x="0" y="704182"/>
                  </a:lnTo>
                  <a:lnTo>
                    <a:pt x="960401" y="704182"/>
                  </a:lnTo>
                  <a:lnTo>
                    <a:pt x="960401" y="940870"/>
                  </a:lnTo>
                  <a:lnTo>
                    <a:pt x="938069" y="948298"/>
                  </a:lnTo>
                  <a:lnTo>
                    <a:pt x="920602" y="960433"/>
                  </a:lnTo>
                  <a:lnTo>
                    <a:pt x="909213" y="976109"/>
                  </a:lnTo>
                  <a:lnTo>
                    <a:pt x="905116" y="994158"/>
                  </a:lnTo>
                  <a:lnTo>
                    <a:pt x="905116" y="1021775"/>
                  </a:lnTo>
                  <a:lnTo>
                    <a:pt x="1105153" y="1021775"/>
                  </a:lnTo>
                  <a:lnTo>
                    <a:pt x="1105153" y="648819"/>
                  </a:lnTo>
                  <a:lnTo>
                    <a:pt x="957898" y="538481"/>
                  </a:lnTo>
                  <a:close/>
                </a:path>
                <a:path w="1105535" h="1022350">
                  <a:moveTo>
                    <a:pt x="216044" y="538481"/>
                  </a:moveTo>
                  <a:lnTo>
                    <a:pt x="6589" y="538481"/>
                  </a:lnTo>
                  <a:lnTo>
                    <a:pt x="154017" y="648948"/>
                  </a:lnTo>
                  <a:lnTo>
                    <a:pt x="363472" y="648948"/>
                  </a:lnTo>
                  <a:lnTo>
                    <a:pt x="216044" y="538481"/>
                  </a:lnTo>
                  <a:close/>
                </a:path>
                <a:path w="1105535" h="1022350">
                  <a:moveTo>
                    <a:pt x="591094" y="538481"/>
                  </a:moveTo>
                  <a:lnTo>
                    <a:pt x="372410" y="538481"/>
                  </a:lnTo>
                  <a:lnTo>
                    <a:pt x="519838" y="648948"/>
                  </a:lnTo>
                  <a:lnTo>
                    <a:pt x="738522" y="648948"/>
                  </a:lnTo>
                  <a:lnTo>
                    <a:pt x="591094" y="538481"/>
                  </a:lnTo>
                  <a:close/>
                </a:path>
                <a:path w="1105535" h="1022350">
                  <a:moveTo>
                    <a:pt x="957898" y="179463"/>
                  </a:moveTo>
                  <a:lnTo>
                    <a:pt x="747522" y="179463"/>
                  </a:lnTo>
                  <a:lnTo>
                    <a:pt x="894949" y="289930"/>
                  </a:lnTo>
                  <a:lnTo>
                    <a:pt x="0" y="289930"/>
                  </a:lnTo>
                  <a:lnTo>
                    <a:pt x="0" y="345164"/>
                  </a:lnTo>
                  <a:lnTo>
                    <a:pt x="960401" y="345164"/>
                  </a:lnTo>
                  <a:lnTo>
                    <a:pt x="960401" y="483248"/>
                  </a:lnTo>
                  <a:lnTo>
                    <a:pt x="0" y="483248"/>
                  </a:lnTo>
                  <a:lnTo>
                    <a:pt x="0" y="538481"/>
                  </a:lnTo>
                  <a:lnTo>
                    <a:pt x="1105153" y="538481"/>
                  </a:lnTo>
                  <a:lnTo>
                    <a:pt x="1105153" y="289801"/>
                  </a:lnTo>
                  <a:lnTo>
                    <a:pt x="957898" y="179463"/>
                  </a:lnTo>
                  <a:close/>
                </a:path>
                <a:path w="1105535" h="1022350">
                  <a:moveTo>
                    <a:pt x="149548" y="345164"/>
                  </a:moveTo>
                  <a:lnTo>
                    <a:pt x="2120" y="345164"/>
                  </a:lnTo>
                  <a:lnTo>
                    <a:pt x="2120" y="483248"/>
                  </a:lnTo>
                  <a:lnTo>
                    <a:pt x="149548" y="483248"/>
                  </a:lnTo>
                  <a:lnTo>
                    <a:pt x="149548" y="345164"/>
                  </a:lnTo>
                  <a:close/>
                </a:path>
                <a:path w="1105535" h="1022350">
                  <a:moveTo>
                    <a:pt x="216044" y="179463"/>
                  </a:moveTo>
                  <a:lnTo>
                    <a:pt x="6589" y="179463"/>
                  </a:lnTo>
                  <a:lnTo>
                    <a:pt x="154017" y="289930"/>
                  </a:lnTo>
                  <a:lnTo>
                    <a:pt x="363472" y="289930"/>
                  </a:lnTo>
                  <a:lnTo>
                    <a:pt x="216044" y="179463"/>
                  </a:lnTo>
                  <a:close/>
                </a:path>
                <a:path w="1105535" h="1022350">
                  <a:moveTo>
                    <a:pt x="591171" y="179463"/>
                  </a:moveTo>
                  <a:lnTo>
                    <a:pt x="372410" y="179463"/>
                  </a:lnTo>
                  <a:lnTo>
                    <a:pt x="519838" y="289930"/>
                  </a:lnTo>
                  <a:lnTo>
                    <a:pt x="738599" y="289930"/>
                  </a:lnTo>
                  <a:lnTo>
                    <a:pt x="591171" y="179463"/>
                  </a:lnTo>
                  <a:close/>
                </a:path>
                <a:path w="1105535" h="1022350">
                  <a:moveTo>
                    <a:pt x="1034115" y="0"/>
                  </a:moveTo>
                  <a:lnTo>
                    <a:pt x="1005429" y="4341"/>
                  </a:lnTo>
                  <a:lnTo>
                    <a:pt x="981997" y="16175"/>
                  </a:lnTo>
                  <a:lnTo>
                    <a:pt x="966196" y="33719"/>
                  </a:lnTo>
                  <a:lnTo>
                    <a:pt x="960401" y="55187"/>
                  </a:lnTo>
                  <a:lnTo>
                    <a:pt x="960401" y="124229"/>
                  </a:lnTo>
                  <a:lnTo>
                    <a:pt x="0" y="124229"/>
                  </a:lnTo>
                  <a:lnTo>
                    <a:pt x="0" y="179463"/>
                  </a:lnTo>
                  <a:lnTo>
                    <a:pt x="1105153" y="179463"/>
                  </a:lnTo>
                  <a:lnTo>
                    <a:pt x="1105153" y="45271"/>
                  </a:lnTo>
                  <a:lnTo>
                    <a:pt x="1102037" y="33719"/>
                  </a:lnTo>
                  <a:lnTo>
                    <a:pt x="1086239" y="16175"/>
                  </a:lnTo>
                  <a:lnTo>
                    <a:pt x="1062808" y="4341"/>
                  </a:lnTo>
                  <a:lnTo>
                    <a:pt x="1034115" y="0"/>
                  </a:lnTo>
                  <a:close/>
                </a:path>
                <a:path w="1105535" h="1022350">
                  <a:moveTo>
                    <a:pt x="75834" y="0"/>
                  </a:moveTo>
                  <a:lnTo>
                    <a:pt x="47147" y="4341"/>
                  </a:lnTo>
                  <a:lnTo>
                    <a:pt x="23716" y="16175"/>
                  </a:lnTo>
                  <a:lnTo>
                    <a:pt x="7915" y="33719"/>
                  </a:lnTo>
                  <a:lnTo>
                    <a:pt x="2120" y="55187"/>
                  </a:lnTo>
                  <a:lnTo>
                    <a:pt x="2120" y="124229"/>
                  </a:lnTo>
                  <a:lnTo>
                    <a:pt x="149548" y="124229"/>
                  </a:lnTo>
                  <a:lnTo>
                    <a:pt x="149548" y="55187"/>
                  </a:lnTo>
                  <a:lnTo>
                    <a:pt x="143755" y="33719"/>
                  </a:lnTo>
                  <a:lnTo>
                    <a:pt x="127958" y="16175"/>
                  </a:lnTo>
                  <a:lnTo>
                    <a:pt x="104527" y="4341"/>
                  </a:lnTo>
                  <a:lnTo>
                    <a:pt x="7583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0380" y="4387855"/>
              <a:ext cx="1105535" cy="1022350"/>
            </a:xfrm>
            <a:custGeom>
              <a:avLst/>
              <a:gdLst/>
              <a:ahLst/>
              <a:cxnLst/>
              <a:rect l="l" t="t" r="r" b="b"/>
              <a:pathLst>
                <a:path w="1105535" h="1022350">
                  <a:moveTo>
                    <a:pt x="1105153" y="45271"/>
                  </a:moveTo>
                  <a:lnTo>
                    <a:pt x="1102037" y="33719"/>
                  </a:lnTo>
                  <a:lnTo>
                    <a:pt x="1086239" y="16175"/>
                  </a:lnTo>
                  <a:lnTo>
                    <a:pt x="1062808" y="4341"/>
                  </a:lnTo>
                  <a:lnTo>
                    <a:pt x="1034115" y="0"/>
                  </a:lnTo>
                  <a:lnTo>
                    <a:pt x="1005429" y="4341"/>
                  </a:lnTo>
                  <a:lnTo>
                    <a:pt x="981997" y="16175"/>
                  </a:lnTo>
                  <a:lnTo>
                    <a:pt x="966196" y="33719"/>
                  </a:lnTo>
                  <a:lnTo>
                    <a:pt x="960401" y="55187"/>
                  </a:lnTo>
                  <a:lnTo>
                    <a:pt x="960401" y="124229"/>
                  </a:lnTo>
                  <a:lnTo>
                    <a:pt x="149548" y="124229"/>
                  </a:lnTo>
                  <a:lnTo>
                    <a:pt x="149548" y="55187"/>
                  </a:lnTo>
                  <a:lnTo>
                    <a:pt x="127958" y="16175"/>
                  </a:lnTo>
                  <a:lnTo>
                    <a:pt x="75834" y="0"/>
                  </a:lnTo>
                  <a:lnTo>
                    <a:pt x="47147" y="4341"/>
                  </a:lnTo>
                  <a:lnTo>
                    <a:pt x="23716" y="16175"/>
                  </a:lnTo>
                  <a:lnTo>
                    <a:pt x="7915" y="33719"/>
                  </a:lnTo>
                  <a:lnTo>
                    <a:pt x="2120" y="55187"/>
                  </a:lnTo>
                  <a:lnTo>
                    <a:pt x="2120" y="124229"/>
                  </a:lnTo>
                  <a:lnTo>
                    <a:pt x="0" y="124229"/>
                  </a:lnTo>
                </a:path>
                <a:path w="1105535" h="1022350">
                  <a:moveTo>
                    <a:pt x="0" y="345164"/>
                  </a:moveTo>
                  <a:lnTo>
                    <a:pt x="2120" y="345164"/>
                  </a:lnTo>
                  <a:lnTo>
                    <a:pt x="2120" y="483248"/>
                  </a:lnTo>
                  <a:lnTo>
                    <a:pt x="0" y="483248"/>
                  </a:lnTo>
                </a:path>
                <a:path w="1105535" h="1022350">
                  <a:moveTo>
                    <a:pt x="0" y="704182"/>
                  </a:moveTo>
                  <a:lnTo>
                    <a:pt x="2120" y="704182"/>
                  </a:lnTo>
                  <a:lnTo>
                    <a:pt x="2120" y="940870"/>
                  </a:lnTo>
                  <a:lnTo>
                    <a:pt x="0" y="941575"/>
                  </a:lnTo>
                </a:path>
                <a:path w="1105535" h="1022350">
                  <a:moveTo>
                    <a:pt x="0" y="1021775"/>
                  </a:moveTo>
                  <a:lnTo>
                    <a:pt x="204833" y="1021775"/>
                  </a:lnTo>
                  <a:lnTo>
                    <a:pt x="204833" y="994158"/>
                  </a:lnTo>
                  <a:lnTo>
                    <a:pt x="200745" y="976108"/>
                  </a:lnTo>
                  <a:lnTo>
                    <a:pt x="189359" y="960433"/>
                  </a:lnTo>
                  <a:lnTo>
                    <a:pt x="171889" y="948298"/>
                  </a:lnTo>
                  <a:lnTo>
                    <a:pt x="149548" y="940870"/>
                  </a:lnTo>
                  <a:lnTo>
                    <a:pt x="149548" y="704182"/>
                  </a:lnTo>
                  <a:lnTo>
                    <a:pt x="960401" y="704182"/>
                  </a:lnTo>
                  <a:lnTo>
                    <a:pt x="960401" y="940870"/>
                  </a:lnTo>
                  <a:lnTo>
                    <a:pt x="938069" y="948298"/>
                  </a:lnTo>
                  <a:lnTo>
                    <a:pt x="920602" y="960433"/>
                  </a:lnTo>
                  <a:lnTo>
                    <a:pt x="909213" y="976108"/>
                  </a:lnTo>
                  <a:lnTo>
                    <a:pt x="905116" y="994158"/>
                  </a:lnTo>
                  <a:lnTo>
                    <a:pt x="905116" y="1021775"/>
                  </a:lnTo>
                  <a:lnTo>
                    <a:pt x="1105153" y="1021775"/>
                  </a:lnTo>
                </a:path>
                <a:path w="1105535" h="1022350">
                  <a:moveTo>
                    <a:pt x="1105153" y="289801"/>
                  </a:moveTo>
                  <a:lnTo>
                    <a:pt x="957898" y="179463"/>
                  </a:lnTo>
                  <a:lnTo>
                    <a:pt x="1105153" y="179463"/>
                  </a:lnTo>
                </a:path>
                <a:path w="1105535" h="1022350">
                  <a:moveTo>
                    <a:pt x="738599" y="289930"/>
                  </a:moveTo>
                  <a:lnTo>
                    <a:pt x="591171" y="179463"/>
                  </a:lnTo>
                  <a:lnTo>
                    <a:pt x="747522" y="179463"/>
                  </a:lnTo>
                  <a:lnTo>
                    <a:pt x="894949" y="289930"/>
                  </a:lnTo>
                  <a:lnTo>
                    <a:pt x="738599" y="289930"/>
                  </a:lnTo>
                </a:path>
                <a:path w="1105535" h="1022350">
                  <a:moveTo>
                    <a:pt x="363472" y="289930"/>
                  </a:moveTo>
                  <a:lnTo>
                    <a:pt x="216044" y="179463"/>
                  </a:lnTo>
                  <a:lnTo>
                    <a:pt x="372410" y="179463"/>
                  </a:lnTo>
                  <a:lnTo>
                    <a:pt x="519838" y="289930"/>
                  </a:lnTo>
                  <a:lnTo>
                    <a:pt x="363472" y="289930"/>
                  </a:lnTo>
                </a:path>
                <a:path w="1105535" h="1022350">
                  <a:moveTo>
                    <a:pt x="0" y="179463"/>
                  </a:moveTo>
                  <a:lnTo>
                    <a:pt x="6589" y="179463"/>
                  </a:lnTo>
                  <a:lnTo>
                    <a:pt x="154017" y="289930"/>
                  </a:lnTo>
                  <a:lnTo>
                    <a:pt x="0" y="289930"/>
                  </a:lnTo>
                </a:path>
                <a:path w="1105535" h="1022350">
                  <a:moveTo>
                    <a:pt x="747414" y="538481"/>
                  </a:moveTo>
                  <a:lnTo>
                    <a:pt x="894842" y="648948"/>
                  </a:lnTo>
                  <a:lnTo>
                    <a:pt x="738522" y="648948"/>
                  </a:lnTo>
                  <a:lnTo>
                    <a:pt x="591094" y="538481"/>
                  </a:lnTo>
                  <a:lnTo>
                    <a:pt x="747414" y="538481"/>
                  </a:lnTo>
                </a:path>
                <a:path w="1105535" h="1022350">
                  <a:moveTo>
                    <a:pt x="372410" y="538481"/>
                  </a:moveTo>
                  <a:lnTo>
                    <a:pt x="519838" y="648948"/>
                  </a:lnTo>
                  <a:lnTo>
                    <a:pt x="363472" y="648948"/>
                  </a:lnTo>
                  <a:lnTo>
                    <a:pt x="216044" y="538481"/>
                  </a:lnTo>
                  <a:lnTo>
                    <a:pt x="372410" y="538481"/>
                  </a:lnTo>
                </a:path>
                <a:path w="1105535" h="1022350">
                  <a:moveTo>
                    <a:pt x="0" y="538481"/>
                  </a:moveTo>
                  <a:lnTo>
                    <a:pt x="6589" y="538481"/>
                  </a:lnTo>
                  <a:lnTo>
                    <a:pt x="154017" y="648948"/>
                  </a:lnTo>
                  <a:lnTo>
                    <a:pt x="0" y="648948"/>
                  </a:lnTo>
                </a:path>
                <a:path w="1105535" h="1022350">
                  <a:moveTo>
                    <a:pt x="1105153" y="648819"/>
                  </a:moveTo>
                  <a:lnTo>
                    <a:pt x="957898" y="538481"/>
                  </a:lnTo>
                  <a:lnTo>
                    <a:pt x="1105153" y="538481"/>
                  </a:lnTo>
                </a:path>
                <a:path w="1105535" h="1022350">
                  <a:moveTo>
                    <a:pt x="960401" y="483248"/>
                  </a:moveTo>
                  <a:lnTo>
                    <a:pt x="149548" y="483248"/>
                  </a:lnTo>
                  <a:lnTo>
                    <a:pt x="149548" y="345164"/>
                  </a:lnTo>
                  <a:lnTo>
                    <a:pt x="960401" y="345164"/>
                  </a:lnTo>
                  <a:lnTo>
                    <a:pt x="960401" y="483248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0380" y="4226178"/>
              <a:ext cx="1105535" cy="1341755"/>
            </a:xfrm>
            <a:custGeom>
              <a:avLst/>
              <a:gdLst/>
              <a:ahLst/>
              <a:cxnLst/>
              <a:rect l="l" t="t" r="r" b="b"/>
              <a:pathLst>
                <a:path w="1105535" h="1341754">
                  <a:moveTo>
                    <a:pt x="0" y="110490"/>
                  </a:moveTo>
                  <a:lnTo>
                    <a:pt x="8673" y="67454"/>
                  </a:lnTo>
                  <a:lnTo>
                    <a:pt x="32337" y="32337"/>
                  </a:lnTo>
                  <a:lnTo>
                    <a:pt x="67454" y="8673"/>
                  </a:lnTo>
                  <a:lnTo>
                    <a:pt x="110489" y="0"/>
                  </a:lnTo>
                  <a:lnTo>
                    <a:pt x="994537" y="0"/>
                  </a:lnTo>
                  <a:lnTo>
                    <a:pt x="1037591" y="8673"/>
                  </a:lnTo>
                  <a:lnTo>
                    <a:pt x="1072753" y="32337"/>
                  </a:lnTo>
                  <a:lnTo>
                    <a:pt x="1096460" y="67454"/>
                  </a:lnTo>
                  <a:lnTo>
                    <a:pt x="1105153" y="110490"/>
                  </a:lnTo>
                  <a:lnTo>
                    <a:pt x="1105153" y="1230757"/>
                  </a:lnTo>
                  <a:lnTo>
                    <a:pt x="1096460" y="1273811"/>
                  </a:lnTo>
                  <a:lnTo>
                    <a:pt x="1072753" y="1308973"/>
                  </a:lnTo>
                  <a:lnTo>
                    <a:pt x="1037591" y="1332680"/>
                  </a:lnTo>
                  <a:lnTo>
                    <a:pt x="994537" y="1341374"/>
                  </a:lnTo>
                  <a:lnTo>
                    <a:pt x="110489" y="1341374"/>
                  </a:lnTo>
                  <a:lnTo>
                    <a:pt x="67454" y="1332680"/>
                  </a:lnTo>
                  <a:lnTo>
                    <a:pt x="32337" y="1308973"/>
                  </a:lnTo>
                  <a:lnTo>
                    <a:pt x="8673" y="1273811"/>
                  </a:lnTo>
                  <a:lnTo>
                    <a:pt x="0" y="1230757"/>
                  </a:lnTo>
                  <a:lnTo>
                    <a:pt x="0" y="11049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14042" y="4085920"/>
            <a:ext cx="7385684" cy="263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Limitations</a:t>
            </a:r>
            <a:endParaRPr sz="2400">
              <a:latin typeface="Calibri"/>
              <a:cs typeface="Calibri"/>
            </a:endParaRPr>
          </a:p>
          <a:p>
            <a:pPr marL="1467485" indent="-114300">
              <a:lnSpc>
                <a:spcPct val="100000"/>
              </a:lnSpc>
              <a:spcBef>
                <a:spcPts val="990"/>
              </a:spcBef>
              <a:buFont typeface="Calibri"/>
              <a:buChar char="•"/>
              <a:tabLst>
                <a:tab pos="1467485" algn="l"/>
              </a:tabLst>
            </a:pPr>
            <a:r>
              <a:rPr sz="1200" b="1" spc="-10" dirty="0">
                <a:latin typeface="Calibri"/>
                <a:cs typeface="Calibri"/>
              </a:rPr>
              <a:t>Conservatism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Resistance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change</a:t>
            </a:r>
            <a:endParaRPr sz="1200">
              <a:latin typeface="Calibri"/>
              <a:cs typeface="Calibri"/>
            </a:endParaRPr>
          </a:p>
          <a:p>
            <a:pPr marL="1467485" indent="-1143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1467485" algn="l"/>
              </a:tabLst>
            </a:pPr>
            <a:r>
              <a:rPr sz="1200" b="1" spc="-10" dirty="0">
                <a:latin typeface="Calibri"/>
                <a:cs typeface="Calibri"/>
              </a:rPr>
              <a:t>Regulatory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Concerns</a:t>
            </a:r>
            <a:endParaRPr sz="1200">
              <a:latin typeface="Calibri"/>
              <a:cs typeface="Calibri"/>
            </a:endParaRPr>
          </a:p>
          <a:p>
            <a:pPr marL="1467485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467485" algn="l"/>
              </a:tabLst>
            </a:pP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Cost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Specialized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Expertise</a:t>
            </a:r>
            <a:endParaRPr sz="1200">
              <a:latin typeface="Calibri"/>
              <a:cs typeface="Calibri"/>
            </a:endParaRPr>
          </a:p>
          <a:p>
            <a:pPr marL="1467485" indent="-1143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1467485" algn="l"/>
              </a:tabLst>
            </a:pPr>
            <a:r>
              <a:rPr sz="1200" b="1" dirty="0">
                <a:latin typeface="Calibri"/>
                <a:cs typeface="Calibri"/>
              </a:rPr>
              <a:t>Limited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Familiarity</a:t>
            </a:r>
            <a:endParaRPr sz="1200">
              <a:latin typeface="Calibri"/>
              <a:cs typeface="Calibri"/>
            </a:endParaRPr>
          </a:p>
          <a:p>
            <a:pPr marL="1467485" indent="-1143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1467485" algn="l"/>
              </a:tabLst>
            </a:pPr>
            <a:r>
              <a:rPr sz="1200" b="1" dirty="0">
                <a:latin typeface="Calibri"/>
                <a:cs typeface="Calibri"/>
              </a:rPr>
              <a:t>Lack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i="1" dirty="0">
                <a:latin typeface="Calibri"/>
                <a:cs typeface="Calibri"/>
              </a:rPr>
              <a:t>"Furthermore,</a:t>
            </a:r>
            <a:r>
              <a:rPr sz="1600" i="1" spc="11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it</a:t>
            </a:r>
            <a:r>
              <a:rPr sz="1600" i="1" spc="1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is</a:t>
            </a:r>
            <a:r>
              <a:rPr sz="1600" i="1" spc="1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essential</a:t>
            </a:r>
            <a:r>
              <a:rPr sz="1600" i="1" spc="11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to</a:t>
            </a:r>
            <a:r>
              <a:rPr sz="1600" i="1" spc="11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develop</a:t>
            </a:r>
            <a:r>
              <a:rPr sz="1600" i="1" spc="1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capability</a:t>
            </a:r>
            <a:r>
              <a:rPr sz="1600" i="1" spc="10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in</a:t>
            </a:r>
            <a:r>
              <a:rPr sz="1600" i="1" spc="114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more</a:t>
            </a:r>
            <a:r>
              <a:rPr sz="1600" i="1" spc="12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complex</a:t>
            </a:r>
            <a:r>
              <a:rPr sz="1600" i="1" spc="1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and</a:t>
            </a:r>
            <a:r>
              <a:rPr sz="1600" i="1" spc="114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implementation </a:t>
            </a:r>
            <a:r>
              <a:rPr sz="1600" i="1" dirty="0">
                <a:latin typeface="Calibri"/>
                <a:cs typeface="Calibri"/>
              </a:rPr>
              <a:t>science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trial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design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and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methodologies</a:t>
            </a:r>
            <a:r>
              <a:rPr sz="1600" i="1" spc="340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and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their</a:t>
            </a:r>
            <a:r>
              <a:rPr sz="1600" i="1" spc="340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use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for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dirty="0">
                <a:latin typeface="Calibri"/>
                <a:cs typeface="Calibri"/>
              </a:rPr>
              <a:t>paediatric</a:t>
            </a:r>
            <a:r>
              <a:rPr sz="1600" i="1" spc="335" dirty="0">
                <a:latin typeface="Calibri"/>
                <a:cs typeface="Calibri"/>
              </a:rPr>
              <a:t>  </a:t>
            </a:r>
            <a:r>
              <a:rPr sz="1600" i="1" spc="-10" dirty="0">
                <a:latin typeface="Calibri"/>
                <a:cs typeface="Calibri"/>
              </a:rPr>
              <a:t>trials" </a:t>
            </a:r>
            <a:r>
              <a:rPr sz="1600" i="1" dirty="0">
                <a:latin typeface="Calibri"/>
                <a:cs typeface="Calibri"/>
              </a:rPr>
              <a:t>Berkley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et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al.,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0656" y="0"/>
            <a:ext cx="1863344" cy="155270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77290" y="162814"/>
            <a:ext cx="71856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Innovative</a:t>
            </a:r>
            <a:r>
              <a:rPr sz="3600" spc="-85" dirty="0"/>
              <a:t> </a:t>
            </a:r>
            <a:r>
              <a:rPr sz="3600" spc="-10" dirty="0"/>
              <a:t>Approaches</a:t>
            </a:r>
            <a:r>
              <a:rPr sz="3600" spc="-80" dirty="0"/>
              <a:t> </a:t>
            </a:r>
            <a:r>
              <a:rPr sz="3600" dirty="0"/>
              <a:t>in</a:t>
            </a:r>
            <a:r>
              <a:rPr sz="3600" spc="-55" dirty="0"/>
              <a:t> </a:t>
            </a:r>
            <a:r>
              <a:rPr sz="3600" dirty="0"/>
              <a:t>Clinical</a:t>
            </a:r>
            <a:r>
              <a:rPr sz="3600" spc="-65" dirty="0"/>
              <a:t> </a:t>
            </a:r>
            <a:r>
              <a:rPr sz="3600" spc="-10" dirty="0"/>
              <a:t>Trials</a:t>
            </a:r>
            <a:endParaRPr sz="3600"/>
          </a:p>
        </p:txBody>
      </p:sp>
      <p:sp>
        <p:nvSpPr>
          <p:cNvPr id="19" name="object 19"/>
          <p:cNvSpPr txBox="1"/>
          <p:nvPr/>
        </p:nvSpPr>
        <p:spPr>
          <a:xfrm>
            <a:off x="2206498" y="720293"/>
            <a:ext cx="4727575" cy="116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32824"/>
                </a:solidFill>
                <a:latin typeface="Calibri"/>
                <a:cs typeface="Calibri"/>
              </a:rPr>
              <a:t>High</a:t>
            </a:r>
            <a:r>
              <a:rPr sz="2400" spc="-35" dirty="0">
                <a:solidFill>
                  <a:srgbClr val="93282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932824"/>
                </a:solidFill>
                <a:latin typeface="Calibri"/>
                <a:cs typeface="Calibri"/>
              </a:rPr>
              <a:t>Potentiality,</a:t>
            </a:r>
            <a:r>
              <a:rPr sz="2400" spc="-50" dirty="0">
                <a:solidFill>
                  <a:srgbClr val="93282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32824"/>
                </a:solidFill>
                <a:latin typeface="Calibri"/>
                <a:cs typeface="Calibri"/>
              </a:rPr>
              <a:t>Limited</a:t>
            </a:r>
            <a:r>
              <a:rPr sz="2400" spc="-40" dirty="0">
                <a:solidFill>
                  <a:srgbClr val="93282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32824"/>
                </a:solidFill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20"/>
              </a:spcBef>
            </a:pPr>
            <a:r>
              <a:rPr sz="1700" b="1" dirty="0">
                <a:solidFill>
                  <a:srgbClr val="1C2CA7"/>
                </a:solidFill>
                <a:latin typeface="Calibri"/>
                <a:cs typeface="Calibri"/>
              </a:rPr>
              <a:t>Master</a:t>
            </a:r>
            <a:r>
              <a:rPr sz="1700" b="1" spc="-4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C2CA7"/>
                </a:solidFill>
                <a:latin typeface="Calibri"/>
                <a:cs typeface="Calibri"/>
              </a:rPr>
              <a:t>Protocols</a:t>
            </a:r>
            <a:r>
              <a:rPr sz="1700" b="1" spc="-5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C2CA7"/>
                </a:solidFill>
                <a:latin typeface="Calibri"/>
                <a:cs typeface="Calibri"/>
              </a:rPr>
              <a:t>(Umbrella,</a:t>
            </a:r>
            <a:r>
              <a:rPr sz="1700" b="1" spc="-4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C2CA7"/>
                </a:solidFill>
                <a:latin typeface="Calibri"/>
                <a:cs typeface="Calibri"/>
              </a:rPr>
              <a:t>Platform,</a:t>
            </a:r>
            <a:r>
              <a:rPr sz="1700" b="1" spc="-6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C2CA7"/>
                </a:solidFill>
                <a:latin typeface="Calibri"/>
                <a:cs typeface="Calibri"/>
              </a:rPr>
              <a:t>Basket)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700" b="1" dirty="0">
                <a:solidFill>
                  <a:srgbClr val="1C2CA7"/>
                </a:solidFill>
                <a:latin typeface="Calibri"/>
                <a:cs typeface="Calibri"/>
              </a:rPr>
              <a:t>Adaptive</a:t>
            </a:r>
            <a:r>
              <a:rPr sz="1700" b="1" spc="-4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C2CA7"/>
                </a:solidFill>
                <a:latin typeface="Calibri"/>
                <a:cs typeface="Calibri"/>
              </a:rPr>
              <a:t>Designs</a:t>
            </a:r>
            <a:r>
              <a:rPr sz="1700" b="1" spc="-5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C2CA7"/>
                </a:solidFill>
                <a:latin typeface="Calibri"/>
                <a:cs typeface="Calibri"/>
              </a:rPr>
              <a:t>-</a:t>
            </a:r>
            <a:r>
              <a:rPr sz="1700" b="1" spc="-1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C2CA7"/>
                </a:solidFill>
                <a:latin typeface="Calibri"/>
                <a:cs typeface="Calibri"/>
              </a:rPr>
              <a:t>Seamless</a:t>
            </a:r>
            <a:r>
              <a:rPr sz="1700" b="1" spc="-5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C2CA7"/>
                </a:solidFill>
                <a:latin typeface="Calibri"/>
                <a:cs typeface="Calibri"/>
              </a:rPr>
              <a:t>and</a:t>
            </a:r>
            <a:r>
              <a:rPr sz="1700" b="1" spc="-2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C2CA7"/>
                </a:solidFill>
                <a:latin typeface="Calibri"/>
                <a:cs typeface="Calibri"/>
              </a:rPr>
              <a:t>Decentralized</a:t>
            </a:r>
            <a:r>
              <a:rPr sz="1700" b="1" spc="-5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C2CA7"/>
                </a:solidFill>
                <a:latin typeface="Calibri"/>
                <a:cs typeface="Calibri"/>
              </a:rPr>
              <a:t>Trials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37632" y="1833372"/>
            <a:ext cx="3682365" cy="1546860"/>
            <a:chOff x="5437632" y="1833372"/>
            <a:chExt cx="3682365" cy="154686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632" y="1833372"/>
              <a:ext cx="3681984" cy="15468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2224" y="2139708"/>
              <a:ext cx="3396996" cy="9951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485003" y="1951609"/>
              <a:ext cx="3591560" cy="1365250"/>
            </a:xfrm>
            <a:custGeom>
              <a:avLst/>
              <a:gdLst/>
              <a:ahLst/>
              <a:cxnLst/>
              <a:rect l="l" t="t" r="r" b="b"/>
              <a:pathLst>
                <a:path w="3591559" h="1365250">
                  <a:moveTo>
                    <a:pt x="3591305" y="0"/>
                  </a:moveTo>
                  <a:lnTo>
                    <a:pt x="3584150" y="35444"/>
                  </a:lnTo>
                  <a:lnTo>
                    <a:pt x="3564636" y="64388"/>
                  </a:lnTo>
                  <a:lnTo>
                    <a:pt x="3535691" y="83903"/>
                  </a:lnTo>
                  <a:lnTo>
                    <a:pt x="3500247" y="91058"/>
                  </a:lnTo>
                  <a:lnTo>
                    <a:pt x="90932" y="91058"/>
                  </a:lnTo>
                  <a:lnTo>
                    <a:pt x="55506" y="98212"/>
                  </a:lnTo>
                  <a:lnTo>
                    <a:pt x="26606" y="117713"/>
                  </a:lnTo>
                  <a:lnTo>
                    <a:pt x="7135" y="146619"/>
                  </a:lnTo>
                  <a:lnTo>
                    <a:pt x="0" y="181990"/>
                  </a:lnTo>
                  <a:lnTo>
                    <a:pt x="0" y="1274064"/>
                  </a:lnTo>
                  <a:lnTo>
                    <a:pt x="7135" y="1309435"/>
                  </a:lnTo>
                  <a:lnTo>
                    <a:pt x="26606" y="1338341"/>
                  </a:lnTo>
                  <a:lnTo>
                    <a:pt x="55506" y="1357842"/>
                  </a:lnTo>
                  <a:lnTo>
                    <a:pt x="90932" y="1364995"/>
                  </a:lnTo>
                  <a:lnTo>
                    <a:pt x="126376" y="1357842"/>
                  </a:lnTo>
                  <a:lnTo>
                    <a:pt x="155321" y="1338341"/>
                  </a:lnTo>
                  <a:lnTo>
                    <a:pt x="174835" y="1309435"/>
                  </a:lnTo>
                  <a:lnTo>
                    <a:pt x="181991" y="1274064"/>
                  </a:lnTo>
                  <a:lnTo>
                    <a:pt x="181991" y="1183004"/>
                  </a:lnTo>
                  <a:lnTo>
                    <a:pt x="3500247" y="1183004"/>
                  </a:lnTo>
                  <a:lnTo>
                    <a:pt x="3535691" y="1175851"/>
                  </a:lnTo>
                  <a:lnTo>
                    <a:pt x="3564636" y="1156350"/>
                  </a:lnTo>
                  <a:lnTo>
                    <a:pt x="3584150" y="1127444"/>
                  </a:lnTo>
                  <a:lnTo>
                    <a:pt x="3591305" y="1092073"/>
                  </a:lnTo>
                  <a:lnTo>
                    <a:pt x="3591305" y="273050"/>
                  </a:lnTo>
                  <a:lnTo>
                    <a:pt x="90932" y="273050"/>
                  </a:lnTo>
                  <a:lnTo>
                    <a:pt x="90932" y="181990"/>
                  </a:lnTo>
                  <a:lnTo>
                    <a:pt x="94517" y="164278"/>
                  </a:lnTo>
                  <a:lnTo>
                    <a:pt x="104282" y="149828"/>
                  </a:lnTo>
                  <a:lnTo>
                    <a:pt x="118739" y="140092"/>
                  </a:lnTo>
                  <a:lnTo>
                    <a:pt x="136398" y="136525"/>
                  </a:lnTo>
                  <a:lnTo>
                    <a:pt x="3591305" y="136525"/>
                  </a:lnTo>
                  <a:lnTo>
                    <a:pt x="3591305" y="0"/>
                  </a:lnTo>
                  <a:close/>
                </a:path>
                <a:path w="3591559" h="1365250">
                  <a:moveTo>
                    <a:pt x="3591305" y="136525"/>
                  </a:moveTo>
                  <a:lnTo>
                    <a:pt x="136398" y="136525"/>
                  </a:lnTo>
                  <a:lnTo>
                    <a:pt x="154130" y="140092"/>
                  </a:lnTo>
                  <a:lnTo>
                    <a:pt x="168624" y="149828"/>
                  </a:lnTo>
                  <a:lnTo>
                    <a:pt x="178403" y="164278"/>
                  </a:lnTo>
                  <a:lnTo>
                    <a:pt x="181991" y="181990"/>
                  </a:lnTo>
                  <a:lnTo>
                    <a:pt x="174835" y="217435"/>
                  </a:lnTo>
                  <a:lnTo>
                    <a:pt x="155321" y="246379"/>
                  </a:lnTo>
                  <a:lnTo>
                    <a:pt x="126376" y="265894"/>
                  </a:lnTo>
                  <a:lnTo>
                    <a:pt x="90932" y="273050"/>
                  </a:lnTo>
                  <a:lnTo>
                    <a:pt x="3591305" y="273050"/>
                  </a:lnTo>
                  <a:lnTo>
                    <a:pt x="3591305" y="136525"/>
                  </a:lnTo>
                  <a:close/>
                </a:path>
                <a:path w="3591559" h="1365250">
                  <a:moveTo>
                    <a:pt x="3409315" y="0"/>
                  </a:moveTo>
                  <a:lnTo>
                    <a:pt x="3409315" y="91058"/>
                  </a:lnTo>
                  <a:lnTo>
                    <a:pt x="3500247" y="91058"/>
                  </a:lnTo>
                  <a:lnTo>
                    <a:pt x="3500247" y="45465"/>
                  </a:lnTo>
                  <a:lnTo>
                    <a:pt x="3454780" y="45465"/>
                  </a:lnTo>
                  <a:lnTo>
                    <a:pt x="3437068" y="41898"/>
                  </a:lnTo>
                  <a:lnTo>
                    <a:pt x="3422618" y="32162"/>
                  </a:lnTo>
                  <a:lnTo>
                    <a:pt x="3412882" y="17712"/>
                  </a:lnTo>
                  <a:lnTo>
                    <a:pt x="3409315" y="0"/>
                  </a:lnTo>
                  <a:close/>
                </a:path>
                <a:path w="3591559" h="1365250">
                  <a:moveTo>
                    <a:pt x="3500247" y="0"/>
                  </a:moveTo>
                  <a:lnTo>
                    <a:pt x="3496679" y="17712"/>
                  </a:lnTo>
                  <a:lnTo>
                    <a:pt x="3486943" y="32162"/>
                  </a:lnTo>
                  <a:lnTo>
                    <a:pt x="3472493" y="41898"/>
                  </a:lnTo>
                  <a:lnTo>
                    <a:pt x="3454780" y="45465"/>
                  </a:lnTo>
                  <a:lnTo>
                    <a:pt x="3500247" y="45465"/>
                  </a:lnTo>
                  <a:lnTo>
                    <a:pt x="3500247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5935" y="1860677"/>
              <a:ext cx="3500754" cy="364490"/>
            </a:xfrm>
            <a:custGeom>
              <a:avLst/>
              <a:gdLst/>
              <a:ahLst/>
              <a:cxnLst/>
              <a:rect l="l" t="t" r="r" b="b"/>
              <a:pathLst>
                <a:path w="3500754" h="364489">
                  <a:moveTo>
                    <a:pt x="45465" y="227457"/>
                  </a:moveTo>
                  <a:lnTo>
                    <a:pt x="27807" y="231024"/>
                  </a:lnTo>
                  <a:lnTo>
                    <a:pt x="13350" y="240760"/>
                  </a:lnTo>
                  <a:lnTo>
                    <a:pt x="3585" y="255210"/>
                  </a:lnTo>
                  <a:lnTo>
                    <a:pt x="0" y="272923"/>
                  </a:lnTo>
                  <a:lnTo>
                    <a:pt x="0" y="363982"/>
                  </a:lnTo>
                  <a:lnTo>
                    <a:pt x="35444" y="356826"/>
                  </a:lnTo>
                  <a:lnTo>
                    <a:pt x="64388" y="337312"/>
                  </a:lnTo>
                  <a:lnTo>
                    <a:pt x="83903" y="308367"/>
                  </a:lnTo>
                  <a:lnTo>
                    <a:pt x="91059" y="272923"/>
                  </a:lnTo>
                  <a:lnTo>
                    <a:pt x="87471" y="255210"/>
                  </a:lnTo>
                  <a:lnTo>
                    <a:pt x="77692" y="240760"/>
                  </a:lnTo>
                  <a:lnTo>
                    <a:pt x="63198" y="231024"/>
                  </a:lnTo>
                  <a:lnTo>
                    <a:pt x="45465" y="227457"/>
                  </a:lnTo>
                  <a:close/>
                </a:path>
                <a:path w="3500754" h="364489">
                  <a:moveTo>
                    <a:pt x="3500373" y="90932"/>
                  </a:moveTo>
                  <a:lnTo>
                    <a:pt x="3409315" y="90932"/>
                  </a:lnTo>
                  <a:lnTo>
                    <a:pt x="3409315" y="181990"/>
                  </a:lnTo>
                  <a:lnTo>
                    <a:pt x="3444759" y="174835"/>
                  </a:lnTo>
                  <a:lnTo>
                    <a:pt x="3473704" y="155320"/>
                  </a:lnTo>
                  <a:lnTo>
                    <a:pt x="3493218" y="126376"/>
                  </a:lnTo>
                  <a:lnTo>
                    <a:pt x="3500373" y="90932"/>
                  </a:lnTo>
                  <a:close/>
                </a:path>
                <a:path w="3500754" h="364489">
                  <a:moveTo>
                    <a:pt x="3409315" y="0"/>
                  </a:moveTo>
                  <a:lnTo>
                    <a:pt x="3373889" y="7135"/>
                  </a:lnTo>
                  <a:lnTo>
                    <a:pt x="3344989" y="26606"/>
                  </a:lnTo>
                  <a:lnTo>
                    <a:pt x="3325518" y="55506"/>
                  </a:lnTo>
                  <a:lnTo>
                    <a:pt x="3318383" y="90932"/>
                  </a:lnTo>
                  <a:lnTo>
                    <a:pt x="3321950" y="108644"/>
                  </a:lnTo>
                  <a:lnTo>
                    <a:pt x="3331686" y="123094"/>
                  </a:lnTo>
                  <a:lnTo>
                    <a:pt x="3346136" y="132830"/>
                  </a:lnTo>
                  <a:lnTo>
                    <a:pt x="3363848" y="136398"/>
                  </a:lnTo>
                  <a:lnTo>
                    <a:pt x="3381561" y="132830"/>
                  </a:lnTo>
                  <a:lnTo>
                    <a:pt x="3396011" y="123094"/>
                  </a:lnTo>
                  <a:lnTo>
                    <a:pt x="3405747" y="108644"/>
                  </a:lnTo>
                  <a:lnTo>
                    <a:pt x="3409315" y="90932"/>
                  </a:lnTo>
                  <a:lnTo>
                    <a:pt x="3500373" y="90932"/>
                  </a:lnTo>
                  <a:lnTo>
                    <a:pt x="3493218" y="55506"/>
                  </a:lnTo>
                  <a:lnTo>
                    <a:pt x="3473704" y="26606"/>
                  </a:lnTo>
                  <a:lnTo>
                    <a:pt x="3444759" y="7135"/>
                  </a:lnTo>
                  <a:lnTo>
                    <a:pt x="3409315" y="0"/>
                  </a:lnTo>
                  <a:close/>
                </a:path>
              </a:pathLst>
            </a:custGeom>
            <a:solidFill>
              <a:srgbClr val="9FA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5003" y="1860677"/>
              <a:ext cx="3591560" cy="1456055"/>
            </a:xfrm>
            <a:custGeom>
              <a:avLst/>
              <a:gdLst/>
              <a:ahLst/>
              <a:cxnLst/>
              <a:rect l="l" t="t" r="r" b="b"/>
              <a:pathLst>
                <a:path w="3591559" h="1456054">
                  <a:moveTo>
                    <a:pt x="0" y="272923"/>
                  </a:moveTo>
                  <a:lnTo>
                    <a:pt x="7135" y="237497"/>
                  </a:lnTo>
                  <a:lnTo>
                    <a:pt x="26606" y="208597"/>
                  </a:lnTo>
                  <a:lnTo>
                    <a:pt x="55506" y="189126"/>
                  </a:lnTo>
                  <a:lnTo>
                    <a:pt x="90932" y="181990"/>
                  </a:lnTo>
                  <a:lnTo>
                    <a:pt x="3409315" y="181990"/>
                  </a:lnTo>
                  <a:lnTo>
                    <a:pt x="3409315" y="90932"/>
                  </a:lnTo>
                  <a:lnTo>
                    <a:pt x="3416450" y="55506"/>
                  </a:lnTo>
                  <a:lnTo>
                    <a:pt x="3435921" y="26606"/>
                  </a:lnTo>
                  <a:lnTo>
                    <a:pt x="3464821" y="7135"/>
                  </a:lnTo>
                  <a:lnTo>
                    <a:pt x="3500247" y="0"/>
                  </a:lnTo>
                  <a:lnTo>
                    <a:pt x="3535691" y="7135"/>
                  </a:lnTo>
                  <a:lnTo>
                    <a:pt x="3564636" y="26606"/>
                  </a:lnTo>
                  <a:lnTo>
                    <a:pt x="3584150" y="55506"/>
                  </a:lnTo>
                  <a:lnTo>
                    <a:pt x="3591305" y="90932"/>
                  </a:lnTo>
                  <a:lnTo>
                    <a:pt x="3591305" y="1183005"/>
                  </a:lnTo>
                  <a:lnTo>
                    <a:pt x="3584150" y="1218376"/>
                  </a:lnTo>
                  <a:lnTo>
                    <a:pt x="3564636" y="1247282"/>
                  </a:lnTo>
                  <a:lnTo>
                    <a:pt x="3535691" y="1266783"/>
                  </a:lnTo>
                  <a:lnTo>
                    <a:pt x="3500247" y="1273937"/>
                  </a:lnTo>
                  <a:lnTo>
                    <a:pt x="181991" y="1273937"/>
                  </a:lnTo>
                  <a:lnTo>
                    <a:pt x="181991" y="1364996"/>
                  </a:lnTo>
                  <a:lnTo>
                    <a:pt x="174835" y="1400367"/>
                  </a:lnTo>
                  <a:lnTo>
                    <a:pt x="155321" y="1429273"/>
                  </a:lnTo>
                  <a:lnTo>
                    <a:pt x="126376" y="1448774"/>
                  </a:lnTo>
                  <a:lnTo>
                    <a:pt x="90932" y="1455927"/>
                  </a:lnTo>
                  <a:lnTo>
                    <a:pt x="55506" y="1448774"/>
                  </a:lnTo>
                  <a:lnTo>
                    <a:pt x="26606" y="1429273"/>
                  </a:lnTo>
                  <a:lnTo>
                    <a:pt x="7135" y="1400367"/>
                  </a:lnTo>
                  <a:lnTo>
                    <a:pt x="0" y="1364996"/>
                  </a:lnTo>
                  <a:lnTo>
                    <a:pt x="0" y="272923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555" y="1946846"/>
              <a:ext cx="191515" cy="1005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0240" y="2083371"/>
              <a:ext cx="191516" cy="1460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666994" y="2133600"/>
              <a:ext cx="0" cy="1001394"/>
            </a:xfrm>
            <a:custGeom>
              <a:avLst/>
              <a:gdLst/>
              <a:ahLst/>
              <a:cxnLst/>
              <a:rect l="l" t="t" r="r" b="b"/>
              <a:pathLst>
                <a:path h="1001394">
                  <a:moveTo>
                    <a:pt x="0" y="0"/>
                  </a:moveTo>
                  <a:lnTo>
                    <a:pt x="0" y="1001013"/>
                  </a:lnTo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46496" y="2198623"/>
            <a:ext cx="31064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Improvement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Ethical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Standards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600" spc="-20" dirty="0">
                <a:latin typeface="Calibri"/>
                <a:cs typeface="Calibri"/>
              </a:rPr>
              <a:t>Patient-</a:t>
            </a:r>
            <a:r>
              <a:rPr sz="1600" spc="-10" dirty="0">
                <a:latin typeface="Calibri"/>
                <a:cs typeface="Calibri"/>
              </a:rPr>
              <a:t>Centric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Approaches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Safety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Monitoring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597" y="1443227"/>
            <a:ext cx="2578735" cy="2940050"/>
            <a:chOff x="135597" y="1443227"/>
            <a:chExt cx="2578735" cy="2940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597" y="3771881"/>
              <a:ext cx="355130" cy="6111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4167" y="4007611"/>
              <a:ext cx="283210" cy="328295"/>
            </a:xfrm>
            <a:custGeom>
              <a:avLst/>
              <a:gdLst/>
              <a:ahLst/>
              <a:cxnLst/>
              <a:rect l="l" t="t" r="r" b="b"/>
              <a:pathLst>
                <a:path w="283209" h="328295">
                  <a:moveTo>
                    <a:pt x="0" y="0"/>
                  </a:moveTo>
                  <a:lnTo>
                    <a:pt x="0" y="70738"/>
                  </a:lnTo>
                  <a:lnTo>
                    <a:pt x="5200" y="114519"/>
                  </a:lnTo>
                  <a:lnTo>
                    <a:pt x="20224" y="155773"/>
                  </a:lnTo>
                  <a:lnTo>
                    <a:pt x="44202" y="193593"/>
                  </a:lnTo>
                  <a:lnTo>
                    <a:pt x="76265" y="227069"/>
                  </a:lnTo>
                  <a:lnTo>
                    <a:pt x="115545" y="255294"/>
                  </a:lnTo>
                  <a:lnTo>
                    <a:pt x="161172" y="277358"/>
                  </a:lnTo>
                  <a:lnTo>
                    <a:pt x="212280" y="292354"/>
                  </a:lnTo>
                  <a:lnTo>
                    <a:pt x="212280" y="327787"/>
                  </a:lnTo>
                  <a:lnTo>
                    <a:pt x="283032" y="264287"/>
                  </a:lnTo>
                  <a:lnTo>
                    <a:pt x="212280" y="186308"/>
                  </a:lnTo>
                  <a:lnTo>
                    <a:pt x="212280" y="221614"/>
                  </a:lnTo>
                  <a:lnTo>
                    <a:pt x="161172" y="206619"/>
                  </a:lnTo>
                  <a:lnTo>
                    <a:pt x="115545" y="184555"/>
                  </a:lnTo>
                  <a:lnTo>
                    <a:pt x="76265" y="156330"/>
                  </a:lnTo>
                  <a:lnTo>
                    <a:pt x="44202" y="122854"/>
                  </a:lnTo>
                  <a:lnTo>
                    <a:pt x="20224" y="85034"/>
                  </a:lnTo>
                  <a:lnTo>
                    <a:pt x="5200" y="43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214" y="3778630"/>
              <a:ext cx="283210" cy="264795"/>
            </a:xfrm>
            <a:custGeom>
              <a:avLst/>
              <a:gdLst/>
              <a:ahLst/>
              <a:cxnLst/>
              <a:rect l="l" t="t" r="r" b="b"/>
              <a:pathLst>
                <a:path w="283209" h="264795">
                  <a:moveTo>
                    <a:pt x="282985" y="0"/>
                  </a:moveTo>
                  <a:lnTo>
                    <a:pt x="239246" y="2794"/>
                  </a:lnTo>
                  <a:lnTo>
                    <a:pt x="189688" y="12802"/>
                  </a:lnTo>
                  <a:lnTo>
                    <a:pt x="144412" y="29297"/>
                  </a:lnTo>
                  <a:lnTo>
                    <a:pt x="104085" y="51538"/>
                  </a:lnTo>
                  <a:lnTo>
                    <a:pt x="69373" y="78787"/>
                  </a:lnTo>
                  <a:lnTo>
                    <a:pt x="40942" y="110305"/>
                  </a:lnTo>
                  <a:lnTo>
                    <a:pt x="19459" y="145353"/>
                  </a:lnTo>
                  <a:lnTo>
                    <a:pt x="5589" y="183192"/>
                  </a:lnTo>
                  <a:lnTo>
                    <a:pt x="0" y="223083"/>
                  </a:lnTo>
                  <a:lnTo>
                    <a:pt x="3356" y="264287"/>
                  </a:lnTo>
                  <a:lnTo>
                    <a:pt x="15837" y="223992"/>
                  </a:lnTo>
                  <a:lnTo>
                    <a:pt x="36529" y="187057"/>
                  </a:lnTo>
                  <a:lnTo>
                    <a:pt x="64537" y="154101"/>
                  </a:lnTo>
                  <a:lnTo>
                    <a:pt x="98965" y="125745"/>
                  </a:lnTo>
                  <a:lnTo>
                    <a:pt x="138919" y="102611"/>
                  </a:lnTo>
                  <a:lnTo>
                    <a:pt x="183504" y="85318"/>
                  </a:lnTo>
                  <a:lnTo>
                    <a:pt x="231824" y="74487"/>
                  </a:lnTo>
                  <a:lnTo>
                    <a:pt x="282985" y="70739"/>
                  </a:lnTo>
                  <a:lnTo>
                    <a:pt x="282985" y="0"/>
                  </a:lnTo>
                  <a:close/>
                </a:path>
              </a:pathLst>
            </a:custGeom>
            <a:solidFill>
              <a:srgbClr val="9FA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167" y="3778630"/>
              <a:ext cx="283210" cy="556895"/>
            </a:xfrm>
            <a:custGeom>
              <a:avLst/>
              <a:gdLst/>
              <a:ahLst/>
              <a:cxnLst/>
              <a:rect l="l" t="t" r="r" b="b"/>
              <a:pathLst>
                <a:path w="283209" h="556895">
                  <a:moveTo>
                    <a:pt x="0" y="228981"/>
                  </a:moveTo>
                  <a:lnTo>
                    <a:pt x="5200" y="272761"/>
                  </a:lnTo>
                  <a:lnTo>
                    <a:pt x="20224" y="314015"/>
                  </a:lnTo>
                  <a:lnTo>
                    <a:pt x="44202" y="351835"/>
                  </a:lnTo>
                  <a:lnTo>
                    <a:pt x="76265" y="385311"/>
                  </a:lnTo>
                  <a:lnTo>
                    <a:pt x="115545" y="413536"/>
                  </a:lnTo>
                  <a:lnTo>
                    <a:pt x="161172" y="435600"/>
                  </a:lnTo>
                  <a:lnTo>
                    <a:pt x="212280" y="450596"/>
                  </a:lnTo>
                  <a:lnTo>
                    <a:pt x="212280" y="415290"/>
                  </a:lnTo>
                  <a:lnTo>
                    <a:pt x="283032" y="493268"/>
                  </a:lnTo>
                  <a:lnTo>
                    <a:pt x="212280" y="556768"/>
                  </a:lnTo>
                  <a:lnTo>
                    <a:pt x="212280" y="521335"/>
                  </a:lnTo>
                  <a:lnTo>
                    <a:pt x="161172" y="506339"/>
                  </a:lnTo>
                  <a:lnTo>
                    <a:pt x="115545" y="484275"/>
                  </a:lnTo>
                  <a:lnTo>
                    <a:pt x="76265" y="456050"/>
                  </a:lnTo>
                  <a:lnTo>
                    <a:pt x="44202" y="422574"/>
                  </a:lnTo>
                  <a:lnTo>
                    <a:pt x="20224" y="384754"/>
                  </a:lnTo>
                  <a:lnTo>
                    <a:pt x="5200" y="343500"/>
                  </a:lnTo>
                  <a:lnTo>
                    <a:pt x="0" y="299720"/>
                  </a:lnTo>
                  <a:lnTo>
                    <a:pt x="0" y="228981"/>
                  </a:lnTo>
                  <a:lnTo>
                    <a:pt x="4560" y="187813"/>
                  </a:lnTo>
                  <a:lnTo>
                    <a:pt x="17707" y="149070"/>
                  </a:lnTo>
                  <a:lnTo>
                    <a:pt x="38642" y="113396"/>
                  </a:lnTo>
                  <a:lnTo>
                    <a:pt x="66566" y="81439"/>
                  </a:lnTo>
                  <a:lnTo>
                    <a:pt x="100679" y="53843"/>
                  </a:lnTo>
                  <a:lnTo>
                    <a:pt x="140181" y="31256"/>
                  </a:lnTo>
                  <a:lnTo>
                    <a:pt x="184274" y="14322"/>
                  </a:lnTo>
                  <a:lnTo>
                    <a:pt x="232157" y="3688"/>
                  </a:lnTo>
                  <a:lnTo>
                    <a:pt x="283032" y="0"/>
                  </a:lnTo>
                  <a:lnTo>
                    <a:pt x="283032" y="70739"/>
                  </a:lnTo>
                  <a:lnTo>
                    <a:pt x="231871" y="74487"/>
                  </a:lnTo>
                  <a:lnTo>
                    <a:pt x="183551" y="85318"/>
                  </a:lnTo>
                  <a:lnTo>
                    <a:pt x="138966" y="102611"/>
                  </a:lnTo>
                  <a:lnTo>
                    <a:pt x="99012" y="125745"/>
                  </a:lnTo>
                  <a:lnTo>
                    <a:pt x="64584" y="154101"/>
                  </a:lnTo>
                  <a:lnTo>
                    <a:pt x="36576" y="187057"/>
                  </a:lnTo>
                  <a:lnTo>
                    <a:pt x="15884" y="223992"/>
                  </a:lnTo>
                  <a:lnTo>
                    <a:pt x="3403" y="264287"/>
                  </a:lnTo>
                </a:path>
              </a:pathLst>
            </a:custGeom>
            <a:ln w="9525">
              <a:solidFill>
                <a:srgbClr val="DCE6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443227"/>
              <a:ext cx="2409444" cy="23850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311" rIns="0" bIns="0" rtlCol="0">
            <a:spAutoFit/>
          </a:bodyPr>
          <a:lstStyle/>
          <a:p>
            <a:pPr marL="1209675" marR="5080" indent="-751840">
              <a:lnSpc>
                <a:spcPct val="100000"/>
              </a:lnSpc>
              <a:spcBef>
                <a:spcPts val="95"/>
              </a:spcBef>
            </a:pPr>
            <a:r>
              <a:rPr dirty="0"/>
              <a:t>Analysis</a:t>
            </a:r>
            <a:r>
              <a:rPr spc="-5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10" dirty="0"/>
              <a:t>Innovative</a:t>
            </a:r>
            <a:r>
              <a:rPr spc="-70" dirty="0"/>
              <a:t> </a:t>
            </a:r>
            <a:r>
              <a:rPr dirty="0"/>
              <a:t>Designs</a:t>
            </a:r>
            <a:r>
              <a:rPr spc="-4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Clinical</a:t>
            </a:r>
            <a:r>
              <a:rPr spc="-60" dirty="0"/>
              <a:t> </a:t>
            </a:r>
            <a:r>
              <a:rPr spc="-10" dirty="0"/>
              <a:t>Trials Information</a:t>
            </a:r>
            <a:r>
              <a:rPr spc="-114" dirty="0"/>
              <a:t> </a:t>
            </a:r>
            <a:r>
              <a:rPr spc="-10" dirty="0"/>
              <a:t>System</a:t>
            </a:r>
            <a:r>
              <a:rPr spc="-114" dirty="0"/>
              <a:t> </a:t>
            </a:r>
            <a:r>
              <a:rPr dirty="0"/>
              <a:t>(</a:t>
            </a:r>
            <a:r>
              <a:rPr b="1" dirty="0">
                <a:latin typeface="Calibri"/>
                <a:cs typeface="Calibri"/>
              </a:rPr>
              <a:t>CTIS</a:t>
            </a:r>
            <a:r>
              <a:rPr dirty="0"/>
              <a:t>)</a:t>
            </a:r>
            <a:r>
              <a:rPr spc="-80" dirty="0"/>
              <a:t> </a:t>
            </a:r>
            <a:r>
              <a:rPr sz="1800" i="1" dirty="0">
                <a:latin typeface="Calibri"/>
                <a:cs typeface="Calibri"/>
              </a:rPr>
              <a:t>Access: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29/05/2025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844" y="1468119"/>
            <a:ext cx="2319020" cy="2295525"/>
          </a:xfrm>
          <a:prstGeom prst="rect">
            <a:avLst/>
          </a:prstGeom>
          <a:solidFill>
            <a:srgbClr val="DCE6F1"/>
          </a:solidFill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Only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C2CA7"/>
                </a:solidFill>
                <a:latin typeface="Calibri"/>
                <a:cs typeface="Calibri"/>
              </a:rPr>
              <a:t>286</a:t>
            </a:r>
            <a:r>
              <a:rPr sz="1600" b="1" spc="-1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C2CA7"/>
                </a:solidFill>
                <a:latin typeface="Calibri"/>
                <a:cs typeface="Calibri"/>
              </a:rPr>
              <a:t>out</a:t>
            </a:r>
            <a:r>
              <a:rPr sz="1600" b="1" spc="-2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C2CA7"/>
                </a:solidFill>
                <a:latin typeface="Calibri"/>
                <a:cs typeface="Calibri"/>
              </a:rPr>
              <a:t>of</a:t>
            </a:r>
            <a:r>
              <a:rPr sz="1600" b="1" spc="-20" dirty="0">
                <a:solidFill>
                  <a:srgbClr val="1C2CA7"/>
                </a:solidFill>
                <a:latin typeface="Calibri"/>
                <a:cs typeface="Calibri"/>
              </a:rPr>
              <a:t> 9200</a:t>
            </a:r>
            <a:endParaRPr sz="1600">
              <a:latin typeface="Calibri"/>
              <a:cs typeface="Calibri"/>
            </a:endParaRPr>
          </a:p>
          <a:p>
            <a:pPr marL="184785" marR="256540">
              <a:lnSpc>
                <a:spcPct val="100000"/>
              </a:lnSpc>
            </a:pPr>
            <a:r>
              <a:rPr sz="1600" b="1" dirty="0">
                <a:solidFill>
                  <a:srgbClr val="1C2CA7"/>
                </a:solidFill>
                <a:latin typeface="Calibri"/>
                <a:cs typeface="Calibri"/>
              </a:rPr>
              <a:t>(3%)</a:t>
            </a:r>
            <a:r>
              <a:rPr sz="1600" b="1" spc="-2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C2CA7"/>
                </a:solidFill>
                <a:latin typeface="Calibri"/>
                <a:cs typeface="Calibri"/>
              </a:rPr>
              <a:t>clinical</a:t>
            </a:r>
            <a:r>
              <a:rPr sz="1600" b="1" spc="-3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C2CA7"/>
                </a:solidFill>
                <a:latin typeface="Calibri"/>
                <a:cs typeface="Calibri"/>
              </a:rPr>
              <a:t>trials </a:t>
            </a:r>
            <a:r>
              <a:rPr sz="1600" spc="-10" dirty="0">
                <a:latin typeface="Calibri"/>
                <a:cs typeface="Calibri"/>
              </a:rPr>
              <a:t>registered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b="1" dirty="0">
                <a:latin typeface="Calibri"/>
                <a:cs typeface="Calibri"/>
              </a:rPr>
              <a:t>Clinical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Trials Information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System </a:t>
            </a:r>
            <a:r>
              <a:rPr sz="1600" dirty="0">
                <a:latin typeface="Calibri"/>
                <a:cs typeface="Calibri"/>
              </a:rPr>
              <a:t>(CTIS)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classified </a:t>
            </a:r>
            <a:r>
              <a:rPr sz="1600" dirty="0">
                <a:latin typeface="Calibri"/>
                <a:cs typeface="Calibri"/>
              </a:rPr>
              <a:t>under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terms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related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innovative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designs.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2645" y="1244346"/>
            <a:ext cx="6225539" cy="281635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186934" y="1608582"/>
            <a:ext cx="3846829" cy="2011680"/>
            <a:chOff x="5186934" y="1608582"/>
            <a:chExt cx="3846829" cy="201168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6934" y="1608582"/>
              <a:ext cx="1594104" cy="20116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038" y="1608582"/>
              <a:ext cx="871727" cy="20116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2766" y="1608582"/>
              <a:ext cx="1380744" cy="12694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2766" y="2878074"/>
              <a:ext cx="1036320" cy="7421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89086" y="2878074"/>
              <a:ext cx="344424" cy="742188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4165853" y="378637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1440"/>
                </a:moveTo>
                <a:lnTo>
                  <a:pt x="91439" y="91440"/>
                </a:lnTo>
                <a:lnTo>
                  <a:pt x="9143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94759" y="3743705"/>
            <a:ext cx="437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1F1F1"/>
                </a:solidFill>
                <a:latin typeface="Calibri"/>
                <a:cs typeface="Calibri"/>
              </a:rPr>
              <a:t>Adaptive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15078" y="3786378"/>
            <a:ext cx="91439" cy="9143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4815078" y="378637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1440"/>
                </a:moveTo>
                <a:lnTo>
                  <a:pt x="91439" y="91440"/>
                </a:lnTo>
                <a:lnTo>
                  <a:pt x="9143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42078" y="3743705"/>
            <a:ext cx="436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1F1F1"/>
                </a:solidFill>
                <a:latin typeface="Calibri"/>
                <a:cs typeface="Calibri"/>
              </a:rPr>
              <a:t>Bayesian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58205" y="378637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1440"/>
                </a:moveTo>
                <a:lnTo>
                  <a:pt x="91439" y="91440"/>
                </a:lnTo>
                <a:lnTo>
                  <a:pt x="9143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458205" y="3786378"/>
            <a:ext cx="754380" cy="91440"/>
            <a:chOff x="5458205" y="3786378"/>
            <a:chExt cx="754380" cy="9144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8205" y="3786378"/>
              <a:ext cx="91439" cy="914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1145" y="3786378"/>
              <a:ext cx="91439" cy="9143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587746" y="3743705"/>
            <a:ext cx="452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1F1F1"/>
                </a:solidFill>
                <a:latin typeface="Calibri"/>
                <a:cs typeface="Calibri"/>
              </a:rPr>
              <a:t>Umbrella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21146" y="378637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0" y="91440"/>
                </a:moveTo>
                <a:lnTo>
                  <a:pt x="91439" y="91440"/>
                </a:lnTo>
                <a:lnTo>
                  <a:pt x="9143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48146" y="3743705"/>
            <a:ext cx="334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1F1F1"/>
                </a:solidFill>
                <a:latin typeface="Calibri"/>
                <a:cs typeface="Calibri"/>
              </a:rPr>
              <a:t>Basket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62166" y="3786378"/>
            <a:ext cx="91440" cy="9143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6662166" y="378637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91440"/>
                </a:moveTo>
                <a:lnTo>
                  <a:pt x="91440" y="91440"/>
                </a:lnTo>
                <a:lnTo>
                  <a:pt x="9144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88911" y="3743705"/>
            <a:ext cx="430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1F1F1"/>
                </a:solidFill>
                <a:latin typeface="Calibri"/>
                <a:cs typeface="Calibri"/>
              </a:rPr>
              <a:t>Platform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99197" y="3786378"/>
            <a:ext cx="91440" cy="91439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299197" y="3786378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91440"/>
                </a:moveTo>
                <a:lnTo>
                  <a:pt x="91440" y="91440"/>
                </a:lnTo>
                <a:lnTo>
                  <a:pt x="9144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428103" y="3743705"/>
            <a:ext cx="4514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1F1F1"/>
                </a:solidFill>
                <a:latin typeface="Calibri"/>
                <a:cs typeface="Calibri"/>
              </a:rPr>
              <a:t>Seamless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2951035" y="1603819"/>
          <a:ext cx="6163945" cy="201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343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1" spc="-10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Umbrella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1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Basket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914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5880">
                        <a:lnSpc>
                          <a:spcPts val="1085"/>
                        </a:lnSpc>
                      </a:pPr>
                      <a:r>
                        <a:rPr sz="1000" b="1" spc="-25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Bay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esia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marL="49530">
                        <a:lnSpc>
                          <a:spcPts val="1060"/>
                        </a:lnSpc>
                      </a:pPr>
                      <a:r>
                        <a:rPr sz="1000" b="1" spc="-10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Adaptive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60"/>
                        </a:lnSpc>
                      </a:pPr>
                      <a:r>
                        <a:rPr sz="1000" b="1" spc="-10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Platform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060"/>
                        </a:lnSpc>
                      </a:pPr>
                      <a:r>
                        <a:rPr sz="1000" b="1" spc="-10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Seamless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1050"/>
                        </a:lnSpc>
                      </a:pPr>
                      <a:r>
                        <a:rPr sz="1000" b="1" spc="-50" dirty="0">
                          <a:solidFill>
                            <a:srgbClr val="F1F1F1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503326" y="4040504"/>
            <a:ext cx="24472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PAEDIATRIC</a:t>
            </a:r>
            <a:r>
              <a:rPr sz="1600" b="1" spc="-10" dirty="0">
                <a:latin typeface="Calibri"/>
                <a:cs typeface="Calibri"/>
              </a:rPr>
              <a:t> POPULATION</a:t>
            </a:r>
            <a:r>
              <a:rPr sz="1600" spc="-10" dirty="0">
                <a:latin typeface="Calibri"/>
                <a:cs typeface="Calibri"/>
              </a:rPr>
              <a:t>: </a:t>
            </a:r>
            <a:r>
              <a:rPr sz="1600" dirty="0">
                <a:latin typeface="Calibri"/>
                <a:cs typeface="Calibri"/>
              </a:rPr>
              <a:t>54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1121 </a:t>
            </a:r>
            <a:r>
              <a:rPr sz="1600" spc="-10" dirty="0">
                <a:latin typeface="Calibri"/>
                <a:cs typeface="Calibri"/>
              </a:rPr>
              <a:t>(4.8%)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538220" y="4504499"/>
            <a:ext cx="3912235" cy="1425575"/>
            <a:chOff x="3538220" y="4504499"/>
            <a:chExt cx="3912235" cy="1425575"/>
          </a:xfrm>
        </p:grpSpPr>
        <p:sp>
          <p:nvSpPr>
            <p:cNvPr id="38" name="object 38"/>
            <p:cNvSpPr/>
            <p:nvPr/>
          </p:nvSpPr>
          <p:spPr>
            <a:xfrm>
              <a:off x="3538220" y="4509261"/>
              <a:ext cx="3912235" cy="1129665"/>
            </a:xfrm>
            <a:custGeom>
              <a:avLst/>
              <a:gdLst/>
              <a:ahLst/>
              <a:cxnLst/>
              <a:rect l="l" t="t" r="r" b="b"/>
              <a:pathLst>
                <a:path w="3912234" h="1129664">
                  <a:moveTo>
                    <a:pt x="0" y="1129538"/>
                  </a:moveTo>
                  <a:lnTo>
                    <a:pt x="3912234" y="1129538"/>
                  </a:lnTo>
                </a:path>
                <a:path w="3912234" h="1129664">
                  <a:moveTo>
                    <a:pt x="0" y="847597"/>
                  </a:moveTo>
                  <a:lnTo>
                    <a:pt x="3912234" y="847597"/>
                  </a:lnTo>
                </a:path>
                <a:path w="3912234" h="1129664">
                  <a:moveTo>
                    <a:pt x="0" y="564133"/>
                  </a:moveTo>
                  <a:lnTo>
                    <a:pt x="3912234" y="564133"/>
                  </a:lnTo>
                </a:path>
                <a:path w="3912234" h="1129664">
                  <a:moveTo>
                    <a:pt x="0" y="282194"/>
                  </a:moveTo>
                  <a:lnTo>
                    <a:pt x="3912234" y="282194"/>
                  </a:lnTo>
                </a:path>
                <a:path w="3912234" h="1129664">
                  <a:moveTo>
                    <a:pt x="0" y="0"/>
                  </a:moveTo>
                  <a:lnTo>
                    <a:pt x="3912234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91128" y="4879847"/>
              <a:ext cx="345948" cy="10500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3400" y="4799075"/>
              <a:ext cx="345948" cy="11308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95672" y="5430011"/>
              <a:ext cx="345948" cy="4998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47944" y="4620767"/>
              <a:ext cx="345948" cy="13091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98692" y="4646675"/>
              <a:ext cx="347471" cy="12832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50964" y="4593335"/>
              <a:ext cx="345948" cy="1336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91128" y="4507991"/>
              <a:ext cx="345948" cy="4572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43400" y="4507991"/>
              <a:ext cx="345948" cy="3764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5672" y="4507991"/>
              <a:ext cx="345948" cy="100736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47944" y="4507991"/>
              <a:ext cx="345948" cy="19811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98692" y="4507991"/>
              <a:ext cx="347471" cy="2240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50964" y="4507991"/>
              <a:ext cx="345948" cy="1706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33800" y="4509261"/>
              <a:ext cx="260807" cy="14117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85818" y="4509261"/>
              <a:ext cx="260807" cy="14117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89980" y="4509325"/>
              <a:ext cx="260807" cy="14116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41999" y="4509249"/>
              <a:ext cx="260807" cy="14117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94016" y="4509345"/>
              <a:ext cx="260807" cy="141164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37963" y="4509338"/>
              <a:ext cx="260807" cy="141165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538220" y="5920994"/>
              <a:ext cx="3912235" cy="0"/>
            </a:xfrm>
            <a:custGeom>
              <a:avLst/>
              <a:gdLst/>
              <a:ahLst/>
              <a:cxnLst/>
              <a:rect l="l" t="t" r="r" b="b"/>
              <a:pathLst>
                <a:path w="3912234">
                  <a:moveTo>
                    <a:pt x="0" y="0"/>
                  </a:moveTo>
                  <a:lnTo>
                    <a:pt x="3912234" y="0"/>
                  </a:lnTo>
                </a:path>
              </a:pathLst>
            </a:custGeom>
            <a:ln w="9525">
              <a:solidFill>
                <a:srgbClr val="D3E2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774185" y="5297881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26077" y="525818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17972" y="55739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30366" y="516915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82639" y="518172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34530" y="515492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74185" y="459219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65701" y="455231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17972" y="486803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69990" y="44632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22263" y="447573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74154" y="444893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99257" y="5800445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22422" y="5518505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22422" y="4571048"/>
            <a:ext cx="288925" cy="87376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60%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spc="-25" dirty="0">
                <a:solidFill>
                  <a:srgbClr val="1F487C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045332" y="4388866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F487C"/>
                </a:solidFill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76954" y="5998565"/>
            <a:ext cx="577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libri"/>
                <a:cs typeface="Calibri"/>
              </a:rPr>
              <a:t>Adaptive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98950" y="5998565"/>
            <a:ext cx="436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libri"/>
                <a:cs typeface="Calibri"/>
              </a:rPr>
              <a:t>Basket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83022" y="5998565"/>
            <a:ext cx="2540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Bayesian</a:t>
            </a:r>
            <a:r>
              <a:rPr sz="1200" spc="125" dirty="0">
                <a:solidFill>
                  <a:srgbClr val="1F487C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Platform</a:t>
            </a:r>
            <a:r>
              <a:rPr sz="1200" spc="4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Seamless</a:t>
            </a:r>
            <a:r>
              <a:rPr sz="1200" spc="3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libri"/>
                <a:cs typeface="Calibri"/>
              </a:rPr>
              <a:t>Umbrella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7" name="object 7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660385" y="5147633"/>
            <a:ext cx="83496" cy="83496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7769479" y="4992370"/>
            <a:ext cx="109664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Sum</a:t>
            </a:r>
            <a:r>
              <a:rPr sz="12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libri"/>
                <a:cs typeface="Calibri"/>
              </a:rPr>
              <a:t>Pediatrics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Sum</a:t>
            </a:r>
            <a:r>
              <a:rPr sz="12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libri"/>
                <a:cs typeface="Calibri"/>
              </a:rPr>
              <a:t>Adults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9" name="object 7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660385" y="5407475"/>
            <a:ext cx="83496" cy="83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1856231"/>
            <a:ext cx="4051553" cy="40911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746" rIns="0" bIns="0" rtlCol="0">
            <a:spAutoFit/>
          </a:bodyPr>
          <a:lstStyle/>
          <a:p>
            <a:pPr marL="1898014" marR="5080" indent="-1556385">
              <a:lnSpc>
                <a:spcPct val="100000"/>
              </a:lnSpc>
              <a:spcBef>
                <a:spcPts val="95"/>
              </a:spcBef>
            </a:pPr>
            <a:r>
              <a:rPr dirty="0"/>
              <a:t>Improving</a:t>
            </a:r>
            <a:r>
              <a:rPr spc="-85" dirty="0"/>
              <a:t> </a:t>
            </a:r>
            <a:r>
              <a:rPr spc="-10" dirty="0"/>
              <a:t>Identification</a:t>
            </a:r>
            <a:r>
              <a:rPr spc="-8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Innovative</a:t>
            </a:r>
            <a:r>
              <a:rPr spc="-90" dirty="0"/>
              <a:t> </a:t>
            </a:r>
            <a:r>
              <a:rPr spc="-10" dirty="0"/>
              <a:t>Trial</a:t>
            </a:r>
            <a:r>
              <a:rPr spc="-105" dirty="0"/>
              <a:t> </a:t>
            </a:r>
            <a:r>
              <a:rPr spc="-10" dirty="0"/>
              <a:t>Designs: </a:t>
            </a:r>
            <a:r>
              <a:rPr dirty="0"/>
              <a:t>SPIRIT</a:t>
            </a:r>
            <a:r>
              <a:rPr spc="-60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spc="-10" dirty="0"/>
              <a:t>CONCORT</a:t>
            </a:r>
            <a:r>
              <a:rPr spc="-40" dirty="0"/>
              <a:t> </a:t>
            </a:r>
            <a:r>
              <a:rPr spc="-10" dirty="0"/>
              <a:t>guidelines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37" y="1540002"/>
            <a:ext cx="3344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48ED4"/>
                </a:solidFill>
                <a:latin typeface="Calibri"/>
                <a:cs typeface="Calibri"/>
              </a:rPr>
              <a:t>Clinical</a:t>
            </a:r>
            <a:r>
              <a:rPr sz="1600" b="1" spc="-5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Trials</a:t>
            </a:r>
            <a:r>
              <a:rPr sz="1600" b="1" spc="-5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Information</a:t>
            </a:r>
            <a:r>
              <a:rPr sz="1600" b="1" spc="-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System</a:t>
            </a:r>
            <a:r>
              <a:rPr sz="1600" b="1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(CTIS)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28965" y="1434070"/>
            <a:ext cx="4212590" cy="5222875"/>
            <a:chOff x="4728965" y="1434070"/>
            <a:chExt cx="4212590" cy="52228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8965" y="1434070"/>
              <a:ext cx="4212349" cy="52227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67706" y="1448739"/>
              <a:ext cx="4140835" cy="5151120"/>
            </a:xfrm>
            <a:custGeom>
              <a:avLst/>
              <a:gdLst/>
              <a:ahLst/>
              <a:cxnLst/>
              <a:rect l="l" t="t" r="r" b="b"/>
              <a:pathLst>
                <a:path w="4140834" h="5151120">
                  <a:moveTo>
                    <a:pt x="4140708" y="0"/>
                  </a:moveTo>
                  <a:lnTo>
                    <a:pt x="0" y="0"/>
                  </a:lnTo>
                  <a:lnTo>
                    <a:pt x="0" y="5150993"/>
                  </a:lnTo>
                  <a:lnTo>
                    <a:pt x="4140708" y="5150993"/>
                  </a:lnTo>
                  <a:lnTo>
                    <a:pt x="414070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7706" y="1448739"/>
              <a:ext cx="4140835" cy="5151120"/>
            </a:xfrm>
            <a:custGeom>
              <a:avLst/>
              <a:gdLst/>
              <a:ahLst/>
              <a:cxnLst/>
              <a:rect l="l" t="t" r="r" b="b"/>
              <a:pathLst>
                <a:path w="4140834" h="5151120">
                  <a:moveTo>
                    <a:pt x="0" y="5150993"/>
                  </a:moveTo>
                  <a:lnTo>
                    <a:pt x="4140708" y="5150993"/>
                  </a:lnTo>
                  <a:lnTo>
                    <a:pt x="4140708" y="0"/>
                  </a:lnTo>
                  <a:lnTo>
                    <a:pt x="0" y="0"/>
                  </a:lnTo>
                  <a:lnTo>
                    <a:pt x="0" y="5150993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371" y="1491995"/>
              <a:ext cx="540258" cy="4808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260340" y="1542669"/>
            <a:ext cx="315595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algn="ctr">
              <a:lnSpc>
                <a:spcPts val="215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Current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Limitation:</a:t>
            </a:r>
            <a:endParaRPr sz="1800">
              <a:latin typeface="Calibri"/>
              <a:cs typeface="Calibri"/>
            </a:endParaRPr>
          </a:p>
          <a:p>
            <a:pPr marL="12700" marR="5080" indent="-1270" algn="ctr">
              <a:lnSpc>
                <a:spcPts val="2160"/>
              </a:lnSpc>
              <a:spcBef>
                <a:spcPts val="60"/>
              </a:spcBef>
            </a:pPr>
            <a:r>
              <a:rPr sz="1800" dirty="0">
                <a:latin typeface="Calibri"/>
                <a:cs typeface="Calibri"/>
              </a:rPr>
              <a:t>Lack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filtering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options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prevents identification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clinical trials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innovative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designs.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40323" y="2863595"/>
            <a:ext cx="643890" cy="2401570"/>
            <a:chOff x="5640323" y="2863595"/>
            <a:chExt cx="643890" cy="24015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323" y="2863595"/>
              <a:ext cx="540258" cy="4808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955" y="4783835"/>
              <a:ext cx="540258" cy="4808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909820" y="2914650"/>
            <a:ext cx="3864610" cy="3589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algn="ctr">
              <a:lnSpc>
                <a:spcPts val="215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Proposed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Solution:</a:t>
            </a:r>
            <a:endParaRPr sz="1800">
              <a:latin typeface="Calibri"/>
              <a:cs typeface="Calibri"/>
            </a:endParaRPr>
          </a:p>
          <a:p>
            <a:pPr marL="139065" marR="137795" algn="ctr">
              <a:lnSpc>
                <a:spcPts val="2160"/>
              </a:lnSpc>
              <a:spcBef>
                <a:spcPts val="60"/>
              </a:spcBef>
            </a:pPr>
            <a:r>
              <a:rPr sz="1800" dirty="0">
                <a:latin typeface="Calibri"/>
                <a:cs typeface="Calibri"/>
              </a:rPr>
              <a:t>Adopt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standards—</a:t>
            </a:r>
            <a:r>
              <a:rPr sz="1800" b="1" spc="-10" dirty="0">
                <a:latin typeface="Calibri"/>
                <a:cs typeface="Calibri"/>
              </a:rPr>
              <a:t>SPIRIT </a:t>
            </a:r>
            <a:r>
              <a:rPr sz="1800" dirty="0">
                <a:latin typeface="Calibri"/>
                <a:cs typeface="Calibri"/>
              </a:rPr>
              <a:t>(for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protocols)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CONSORT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trial</a:t>
            </a:r>
            <a:endParaRPr sz="1800">
              <a:latin typeface="Calibri"/>
              <a:cs typeface="Calibri"/>
            </a:endParaRPr>
          </a:p>
          <a:p>
            <a:pPr marL="32384" marR="29845" indent="-3175" algn="ctr">
              <a:lnSpc>
                <a:spcPts val="2160"/>
              </a:lnSpc>
            </a:pPr>
            <a:r>
              <a:rPr sz="1800" spc="-10" dirty="0">
                <a:latin typeface="Calibri"/>
                <a:cs typeface="Calibri"/>
              </a:rPr>
              <a:t>reports)—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classify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studies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methodological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features,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enabling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better </a:t>
            </a:r>
            <a:r>
              <a:rPr sz="1800" dirty="0">
                <a:latin typeface="Calibri"/>
                <a:cs typeface="Calibri"/>
              </a:rPr>
              <a:t>filtering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selection.</a:t>
            </a:r>
            <a:endParaRPr sz="1800">
              <a:latin typeface="Calibri"/>
              <a:cs typeface="Calibri"/>
            </a:endParaRPr>
          </a:p>
          <a:p>
            <a:pPr marL="311150" algn="ctr">
              <a:lnSpc>
                <a:spcPts val="2150"/>
              </a:lnSpc>
              <a:spcBef>
                <a:spcPts val="2115"/>
              </a:spcBef>
            </a:pPr>
            <a:r>
              <a:rPr sz="1800" b="1" spc="-10" dirty="0">
                <a:latin typeface="Calibri"/>
                <a:cs typeface="Calibri"/>
              </a:rPr>
              <a:t>Paediatric Focus:</a:t>
            </a:r>
            <a:endParaRPr sz="1800">
              <a:latin typeface="Calibri"/>
              <a:cs typeface="Calibri"/>
            </a:endParaRPr>
          </a:p>
          <a:p>
            <a:pPr marL="12065" marR="5080" indent="-6985" algn="ctr">
              <a:lnSpc>
                <a:spcPts val="2160"/>
              </a:lnSpc>
              <a:spcBef>
                <a:spcPts val="60"/>
              </a:spcBef>
            </a:pPr>
            <a:r>
              <a:rPr sz="1800" dirty="0">
                <a:latin typeface="Calibri"/>
                <a:cs typeface="Calibri"/>
              </a:rPr>
              <a:t>While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adult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versions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available, </a:t>
            </a:r>
            <a:r>
              <a:rPr sz="1800" b="1" spc="-10" dirty="0">
                <a:latin typeface="Calibri"/>
                <a:cs typeface="Calibri"/>
              </a:rPr>
              <a:t>paediatric-</a:t>
            </a:r>
            <a:r>
              <a:rPr sz="1800" b="1" dirty="0">
                <a:latin typeface="Calibri"/>
                <a:cs typeface="Calibri"/>
              </a:rPr>
              <a:t>adapted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SPIRIT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CONSORT </a:t>
            </a:r>
            <a:r>
              <a:rPr sz="1800" b="1" dirty="0">
                <a:latin typeface="Calibri"/>
                <a:cs typeface="Calibri"/>
              </a:rPr>
              <a:t>guidelines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under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development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aiming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improve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transparency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reporting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paediatric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trials.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70" rIns="0" bIns="0" rtlCol="0">
            <a:spAutoFit/>
          </a:bodyPr>
          <a:lstStyle/>
          <a:p>
            <a:pPr marL="3006725" marR="5080" indent="-298640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Driving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Innovation: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dirty="0"/>
              <a:t>FDA's</a:t>
            </a:r>
            <a:r>
              <a:rPr sz="3200" spc="-85" dirty="0"/>
              <a:t> </a:t>
            </a:r>
            <a:r>
              <a:rPr sz="3200" dirty="0"/>
              <a:t>Support</a:t>
            </a:r>
            <a:r>
              <a:rPr sz="3200" spc="-85" dirty="0"/>
              <a:t> </a:t>
            </a:r>
            <a:r>
              <a:rPr sz="3200" dirty="0"/>
              <a:t>for</a:t>
            </a:r>
            <a:r>
              <a:rPr sz="3200" spc="-85" dirty="0"/>
              <a:t> </a:t>
            </a:r>
            <a:r>
              <a:rPr sz="3200" spc="-10" dirty="0"/>
              <a:t>Innovative </a:t>
            </a:r>
            <a:r>
              <a:rPr sz="3200" spc="-20" dirty="0"/>
              <a:t>Trial</a:t>
            </a:r>
            <a:r>
              <a:rPr sz="3200" spc="-155" dirty="0"/>
              <a:t> </a:t>
            </a:r>
            <a:r>
              <a:rPr sz="3200" spc="-10" dirty="0"/>
              <a:t>Designs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646678"/>
            <a:ext cx="807275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Complex</a:t>
            </a:r>
            <a:r>
              <a:rPr sz="1800" b="1" spc="-2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Innovative</a:t>
            </a:r>
            <a:r>
              <a:rPr sz="1800" b="1" spc="-2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Designs</a:t>
            </a:r>
            <a:r>
              <a:rPr sz="1800" b="1" spc="-2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(CID)</a:t>
            </a:r>
            <a:r>
              <a:rPr sz="1800" b="1" spc="-1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Pilot</a:t>
            </a:r>
            <a:r>
              <a:rPr sz="1800" b="1" spc="-2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Meeting</a:t>
            </a:r>
            <a:r>
              <a:rPr sz="1800" b="1" spc="-20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Program</a:t>
            </a:r>
            <a:r>
              <a:rPr sz="1800" b="1" spc="-2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facilitate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novel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trial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drug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development.</a:t>
            </a:r>
            <a:endParaRPr sz="18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22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2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program,</a:t>
            </a:r>
            <a:r>
              <a:rPr sz="1800" spc="229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sponsors</a:t>
            </a:r>
            <a:r>
              <a:rPr sz="1800" b="1" spc="24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23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approved</a:t>
            </a:r>
            <a:r>
              <a:rPr sz="1800" b="1" spc="24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meeting</a:t>
            </a:r>
            <a:r>
              <a:rPr sz="1800" b="1" spc="229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requests</a:t>
            </a:r>
            <a:r>
              <a:rPr sz="1800" b="1" spc="23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dirty="0">
                <a:latin typeface="Calibri"/>
                <a:cs typeface="Calibri"/>
              </a:rPr>
              <a:t>enhanced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opportunities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interaction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FDA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staff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discuss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proposed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CID </a:t>
            </a:r>
            <a:r>
              <a:rPr sz="1800" spc="-10" dirty="0">
                <a:latin typeface="Calibri"/>
                <a:cs typeface="Calibri"/>
              </a:rPr>
              <a:t>approaches.</a:t>
            </a:r>
            <a:endParaRPr sz="180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On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March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2024,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FDA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hosted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public</a:t>
            </a:r>
            <a:r>
              <a:rPr sz="1800" b="1" spc="41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C2CA7"/>
                </a:solidFill>
                <a:latin typeface="Calibri"/>
                <a:cs typeface="Calibri"/>
              </a:rPr>
              <a:t>workshop</a:t>
            </a:r>
            <a:r>
              <a:rPr sz="1800" b="1" spc="415" dirty="0">
                <a:solidFill>
                  <a:srgbClr val="1C2CA7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focused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key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topics 	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complex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adaptive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designs,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Bayesian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methods,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innovative 	</a:t>
            </a:r>
            <a:r>
              <a:rPr sz="1800" dirty="0">
                <a:latin typeface="Calibri"/>
                <a:cs typeface="Calibri"/>
              </a:rPr>
              <a:t>clinical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trial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strategies.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1351" y="1202436"/>
            <a:ext cx="6580505" cy="2277745"/>
            <a:chOff x="1061351" y="1202436"/>
            <a:chExt cx="6580505" cy="2277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351" y="1202436"/>
              <a:ext cx="6580378" cy="20542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0936" y="2958084"/>
              <a:ext cx="1088898" cy="5219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93" rIns="0" bIns="0" rtlCol="0">
            <a:spAutoFit/>
          </a:bodyPr>
          <a:lstStyle/>
          <a:p>
            <a:pPr marL="443865" marR="5080" indent="-170815">
              <a:lnSpc>
                <a:spcPct val="100400"/>
              </a:lnSpc>
              <a:spcBef>
                <a:spcPts val="85"/>
              </a:spcBef>
            </a:pPr>
            <a:r>
              <a:rPr b="1" spc="-10" dirty="0">
                <a:latin typeface="Calibri"/>
                <a:cs typeface="Calibri"/>
              </a:rPr>
              <a:t>Improving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EU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Clinical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Trials</a:t>
            </a:r>
            <a:r>
              <a:rPr sz="3200" dirty="0"/>
              <a:t>:</a:t>
            </a:r>
            <a:r>
              <a:rPr sz="3200" spc="-75" dirty="0"/>
              <a:t> </a:t>
            </a:r>
            <a:r>
              <a:rPr spc="-10" dirty="0"/>
              <a:t>Proposals</a:t>
            </a:r>
            <a:r>
              <a:rPr spc="-65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spc="-10" dirty="0"/>
              <a:t>Overcome </a:t>
            </a:r>
            <a:r>
              <a:rPr dirty="0"/>
              <a:t>Current</a:t>
            </a:r>
            <a:r>
              <a:rPr spc="-70" dirty="0"/>
              <a:t> </a:t>
            </a:r>
            <a:r>
              <a:rPr dirty="0"/>
              <a:t>Challenges</a:t>
            </a:r>
            <a:r>
              <a:rPr spc="-85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spc="-10" dirty="0"/>
              <a:t>Strengthen</a:t>
            </a:r>
            <a:r>
              <a:rPr spc="-70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spc="-10" dirty="0"/>
              <a:t>Ecosystem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02123" y="2110146"/>
            <a:ext cx="1677670" cy="708660"/>
            <a:chOff x="4802123" y="2110146"/>
            <a:chExt cx="1677670" cy="708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491" y="2110146"/>
              <a:ext cx="1287467" cy="2049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2123" y="2240280"/>
              <a:ext cx="1677162" cy="5783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53380" y="2020316"/>
            <a:ext cx="135763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6195">
              <a:lnSpc>
                <a:spcPts val="2210"/>
              </a:lnSpc>
              <a:spcBef>
                <a:spcPts val="335"/>
              </a:spcBef>
            </a:pPr>
            <a:r>
              <a:rPr sz="2000" b="1" i="1" spc="-10" dirty="0">
                <a:solidFill>
                  <a:srgbClr val="39869C"/>
                </a:solidFill>
                <a:latin typeface="Calibri"/>
                <a:cs typeface="Calibri"/>
              </a:rPr>
              <a:t>Stakeholder Engagement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66434" y="3027807"/>
            <a:ext cx="651510" cy="1059815"/>
            <a:chOff x="5766434" y="3027807"/>
            <a:chExt cx="651510" cy="1059815"/>
          </a:xfrm>
        </p:grpSpPr>
        <p:sp>
          <p:nvSpPr>
            <p:cNvPr id="8" name="object 8"/>
            <p:cNvSpPr/>
            <p:nvPr/>
          </p:nvSpPr>
          <p:spPr>
            <a:xfrm>
              <a:off x="5779134" y="3040507"/>
              <a:ext cx="626110" cy="1034415"/>
            </a:xfrm>
            <a:custGeom>
              <a:avLst/>
              <a:gdLst/>
              <a:ahLst/>
              <a:cxnLst/>
              <a:rect l="l" t="t" r="r" b="b"/>
              <a:pathLst>
                <a:path w="626110" h="1034414">
                  <a:moveTo>
                    <a:pt x="394969" y="0"/>
                  </a:moveTo>
                  <a:lnTo>
                    <a:pt x="126745" y="81660"/>
                  </a:lnTo>
                  <a:lnTo>
                    <a:pt x="140479" y="129468"/>
                  </a:lnTo>
                  <a:lnTo>
                    <a:pt x="152666" y="177615"/>
                  </a:lnTo>
                  <a:lnTo>
                    <a:pt x="163304" y="226064"/>
                  </a:lnTo>
                  <a:lnTo>
                    <a:pt x="172392" y="274778"/>
                  </a:lnTo>
                  <a:lnTo>
                    <a:pt x="179927" y="323718"/>
                  </a:lnTo>
                  <a:lnTo>
                    <a:pt x="185905" y="372849"/>
                  </a:lnTo>
                  <a:lnTo>
                    <a:pt x="190325" y="422132"/>
                  </a:lnTo>
                  <a:lnTo>
                    <a:pt x="193184" y="471529"/>
                  </a:lnTo>
                  <a:lnTo>
                    <a:pt x="194479" y="521004"/>
                  </a:lnTo>
                  <a:lnTo>
                    <a:pt x="194209" y="570518"/>
                  </a:lnTo>
                  <a:lnTo>
                    <a:pt x="192370" y="620034"/>
                  </a:lnTo>
                  <a:lnTo>
                    <a:pt x="188961" y="669516"/>
                  </a:lnTo>
                  <a:lnTo>
                    <a:pt x="183978" y="718924"/>
                  </a:lnTo>
                  <a:lnTo>
                    <a:pt x="177418" y="768222"/>
                  </a:lnTo>
                  <a:lnTo>
                    <a:pt x="0" y="714120"/>
                  </a:lnTo>
                  <a:lnTo>
                    <a:pt x="260857" y="1033906"/>
                  </a:lnTo>
                  <a:lnTo>
                    <a:pt x="625728" y="904620"/>
                  </a:lnTo>
                  <a:lnTo>
                    <a:pt x="448182" y="850645"/>
                  </a:lnTo>
                  <a:lnTo>
                    <a:pt x="456094" y="800482"/>
                  </a:lnTo>
                  <a:lnTo>
                    <a:pt x="462618" y="750192"/>
                  </a:lnTo>
                  <a:lnTo>
                    <a:pt x="467755" y="699803"/>
                  </a:lnTo>
                  <a:lnTo>
                    <a:pt x="471507" y="649344"/>
                  </a:lnTo>
                  <a:lnTo>
                    <a:pt x="473876" y="598844"/>
                  </a:lnTo>
                  <a:lnTo>
                    <a:pt x="474864" y="548331"/>
                  </a:lnTo>
                  <a:lnTo>
                    <a:pt x="474471" y="497834"/>
                  </a:lnTo>
                  <a:lnTo>
                    <a:pt x="472699" y="447380"/>
                  </a:lnTo>
                  <a:lnTo>
                    <a:pt x="469550" y="397000"/>
                  </a:lnTo>
                  <a:lnTo>
                    <a:pt x="465026" y="346721"/>
                  </a:lnTo>
                  <a:lnTo>
                    <a:pt x="459127" y="296571"/>
                  </a:lnTo>
                  <a:lnTo>
                    <a:pt x="451856" y="246580"/>
                  </a:lnTo>
                  <a:lnTo>
                    <a:pt x="443215" y="196776"/>
                  </a:lnTo>
                  <a:lnTo>
                    <a:pt x="433204" y="147188"/>
                  </a:lnTo>
                  <a:lnTo>
                    <a:pt x="421825" y="97843"/>
                  </a:lnTo>
                  <a:lnTo>
                    <a:pt x="409079" y="48771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9134" y="3040507"/>
              <a:ext cx="626110" cy="1034415"/>
            </a:xfrm>
            <a:custGeom>
              <a:avLst/>
              <a:gdLst/>
              <a:ahLst/>
              <a:cxnLst/>
              <a:rect l="l" t="t" r="r" b="b"/>
              <a:pathLst>
                <a:path w="626110" h="1034414">
                  <a:moveTo>
                    <a:pt x="394969" y="0"/>
                  </a:moveTo>
                  <a:lnTo>
                    <a:pt x="409079" y="48771"/>
                  </a:lnTo>
                  <a:lnTo>
                    <a:pt x="421825" y="97843"/>
                  </a:lnTo>
                  <a:lnTo>
                    <a:pt x="433204" y="147188"/>
                  </a:lnTo>
                  <a:lnTo>
                    <a:pt x="443215" y="196776"/>
                  </a:lnTo>
                  <a:lnTo>
                    <a:pt x="451856" y="246580"/>
                  </a:lnTo>
                  <a:lnTo>
                    <a:pt x="459127" y="296571"/>
                  </a:lnTo>
                  <a:lnTo>
                    <a:pt x="465026" y="346721"/>
                  </a:lnTo>
                  <a:lnTo>
                    <a:pt x="469550" y="397000"/>
                  </a:lnTo>
                  <a:lnTo>
                    <a:pt x="472699" y="447380"/>
                  </a:lnTo>
                  <a:lnTo>
                    <a:pt x="474471" y="497834"/>
                  </a:lnTo>
                  <a:lnTo>
                    <a:pt x="474864" y="548331"/>
                  </a:lnTo>
                  <a:lnTo>
                    <a:pt x="473876" y="598844"/>
                  </a:lnTo>
                  <a:lnTo>
                    <a:pt x="471507" y="649344"/>
                  </a:lnTo>
                  <a:lnTo>
                    <a:pt x="467755" y="699803"/>
                  </a:lnTo>
                  <a:lnTo>
                    <a:pt x="462618" y="750192"/>
                  </a:lnTo>
                  <a:lnTo>
                    <a:pt x="456094" y="800482"/>
                  </a:lnTo>
                  <a:lnTo>
                    <a:pt x="448182" y="850645"/>
                  </a:lnTo>
                  <a:lnTo>
                    <a:pt x="625728" y="904620"/>
                  </a:lnTo>
                  <a:lnTo>
                    <a:pt x="260857" y="1033906"/>
                  </a:lnTo>
                  <a:lnTo>
                    <a:pt x="0" y="714120"/>
                  </a:lnTo>
                  <a:lnTo>
                    <a:pt x="177418" y="768222"/>
                  </a:lnTo>
                  <a:lnTo>
                    <a:pt x="183978" y="718924"/>
                  </a:lnTo>
                  <a:lnTo>
                    <a:pt x="188961" y="669516"/>
                  </a:lnTo>
                  <a:lnTo>
                    <a:pt x="192370" y="620034"/>
                  </a:lnTo>
                  <a:lnTo>
                    <a:pt x="194209" y="570518"/>
                  </a:lnTo>
                  <a:lnTo>
                    <a:pt x="194479" y="521004"/>
                  </a:lnTo>
                  <a:lnTo>
                    <a:pt x="193184" y="471529"/>
                  </a:lnTo>
                  <a:lnTo>
                    <a:pt x="190325" y="422132"/>
                  </a:lnTo>
                  <a:lnTo>
                    <a:pt x="185905" y="372849"/>
                  </a:lnTo>
                  <a:lnTo>
                    <a:pt x="179927" y="323718"/>
                  </a:lnTo>
                  <a:lnTo>
                    <a:pt x="172392" y="274778"/>
                  </a:lnTo>
                  <a:lnTo>
                    <a:pt x="163304" y="226064"/>
                  </a:lnTo>
                  <a:lnTo>
                    <a:pt x="152666" y="177615"/>
                  </a:lnTo>
                  <a:lnTo>
                    <a:pt x="140479" y="129468"/>
                  </a:lnTo>
                  <a:lnTo>
                    <a:pt x="126745" y="81660"/>
                  </a:lnTo>
                  <a:lnTo>
                    <a:pt x="39496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50454" y="4554642"/>
            <a:ext cx="1183640" cy="708660"/>
            <a:chOff x="5050454" y="4554642"/>
            <a:chExt cx="1183640" cy="7086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0454" y="4554642"/>
              <a:ext cx="1183575" cy="2459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4251" y="4684776"/>
              <a:ext cx="1152905" cy="5783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032375" y="4465065"/>
            <a:ext cx="119951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b="1" i="1" spc="-10" dirty="0">
                <a:solidFill>
                  <a:srgbClr val="39869C"/>
                </a:solidFill>
                <a:latin typeface="Calibri"/>
                <a:cs typeface="Calibri"/>
              </a:rPr>
              <a:t>Knowledge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305"/>
              </a:lnSpc>
            </a:pPr>
            <a:r>
              <a:rPr sz="2000" b="1" i="1" spc="-10" dirty="0">
                <a:solidFill>
                  <a:srgbClr val="39869C"/>
                </a:solidFill>
                <a:latin typeface="Calibri"/>
                <a:cs typeface="Calibri"/>
              </a:rPr>
              <a:t>Sharing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8938" y="4465065"/>
            <a:ext cx="101536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sz="2000" b="1" i="1" spc="-10" dirty="0">
                <a:solidFill>
                  <a:srgbClr val="39869C"/>
                </a:solidFill>
                <a:latin typeface="Calibri"/>
                <a:cs typeface="Calibri"/>
              </a:rPr>
              <a:t>Guidance</a:t>
            </a:r>
            <a:endParaRPr sz="2000">
              <a:latin typeface="Calibri"/>
              <a:cs typeface="Calibri"/>
            </a:endParaRPr>
          </a:p>
          <a:p>
            <a:pPr marL="117475">
              <a:lnSpc>
                <a:spcPts val="2305"/>
              </a:lnSpc>
            </a:pPr>
            <a:r>
              <a:rPr sz="2000" b="1" i="1" spc="-10" dirty="0">
                <a:solidFill>
                  <a:srgbClr val="39869C"/>
                </a:solidFill>
                <a:latin typeface="Calibri"/>
                <a:cs typeface="Calibri"/>
              </a:rPr>
              <a:t>Update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99919" y="3068573"/>
            <a:ext cx="651510" cy="1059815"/>
            <a:chOff x="2399919" y="3068573"/>
            <a:chExt cx="651510" cy="1059815"/>
          </a:xfrm>
        </p:grpSpPr>
        <p:sp>
          <p:nvSpPr>
            <p:cNvPr id="16" name="object 16"/>
            <p:cNvSpPr/>
            <p:nvPr/>
          </p:nvSpPr>
          <p:spPr>
            <a:xfrm>
              <a:off x="2412619" y="3081273"/>
              <a:ext cx="626110" cy="1034415"/>
            </a:xfrm>
            <a:custGeom>
              <a:avLst/>
              <a:gdLst/>
              <a:ahLst/>
              <a:cxnLst/>
              <a:rect l="l" t="t" r="r" b="b"/>
              <a:pathLst>
                <a:path w="626110" h="1034414">
                  <a:moveTo>
                    <a:pt x="364998" y="0"/>
                  </a:moveTo>
                  <a:lnTo>
                    <a:pt x="0" y="129286"/>
                  </a:lnTo>
                  <a:lnTo>
                    <a:pt x="177673" y="183387"/>
                  </a:lnTo>
                  <a:lnTo>
                    <a:pt x="169740" y="233550"/>
                  </a:lnTo>
                  <a:lnTo>
                    <a:pt x="163198" y="283837"/>
                  </a:lnTo>
                  <a:lnTo>
                    <a:pt x="158045" y="334220"/>
                  </a:lnTo>
                  <a:lnTo>
                    <a:pt x="154279" y="384673"/>
                  </a:lnTo>
                  <a:lnTo>
                    <a:pt x="151900" y="435166"/>
                  </a:lnTo>
                  <a:lnTo>
                    <a:pt x="150904" y="485671"/>
                  </a:lnTo>
                  <a:lnTo>
                    <a:pt x="151292" y="536161"/>
                  </a:lnTo>
                  <a:lnTo>
                    <a:pt x="153061" y="586608"/>
                  </a:lnTo>
                  <a:lnTo>
                    <a:pt x="156210" y="636983"/>
                  </a:lnTo>
                  <a:lnTo>
                    <a:pt x="160737" y="687258"/>
                  </a:lnTo>
                  <a:lnTo>
                    <a:pt x="166641" y="737405"/>
                  </a:lnTo>
                  <a:lnTo>
                    <a:pt x="173919" y="787397"/>
                  </a:lnTo>
                  <a:lnTo>
                    <a:pt x="182572" y="837204"/>
                  </a:lnTo>
                  <a:lnTo>
                    <a:pt x="192596" y="886800"/>
                  </a:lnTo>
                  <a:lnTo>
                    <a:pt x="203991" y="936155"/>
                  </a:lnTo>
                  <a:lnTo>
                    <a:pt x="216754" y="985242"/>
                  </a:lnTo>
                  <a:lnTo>
                    <a:pt x="230886" y="1034033"/>
                  </a:lnTo>
                  <a:lnTo>
                    <a:pt x="499110" y="952373"/>
                  </a:lnTo>
                  <a:lnTo>
                    <a:pt x="485375" y="904565"/>
                  </a:lnTo>
                  <a:lnTo>
                    <a:pt x="473182" y="856418"/>
                  </a:lnTo>
                  <a:lnTo>
                    <a:pt x="462536" y="807969"/>
                  </a:lnTo>
                  <a:lnTo>
                    <a:pt x="453438" y="759255"/>
                  </a:lnTo>
                  <a:lnTo>
                    <a:pt x="445891" y="710315"/>
                  </a:lnTo>
                  <a:lnTo>
                    <a:pt x="439900" y="661184"/>
                  </a:lnTo>
                  <a:lnTo>
                    <a:pt x="435467" y="611901"/>
                  </a:lnTo>
                  <a:lnTo>
                    <a:pt x="432594" y="562504"/>
                  </a:lnTo>
                  <a:lnTo>
                    <a:pt x="431286" y="513029"/>
                  </a:lnTo>
                  <a:lnTo>
                    <a:pt x="431544" y="463515"/>
                  </a:lnTo>
                  <a:lnTo>
                    <a:pt x="433373" y="413999"/>
                  </a:lnTo>
                  <a:lnTo>
                    <a:pt x="436774" y="364517"/>
                  </a:lnTo>
                  <a:lnTo>
                    <a:pt x="441752" y="315109"/>
                  </a:lnTo>
                  <a:lnTo>
                    <a:pt x="448310" y="265811"/>
                  </a:lnTo>
                  <a:lnTo>
                    <a:pt x="625729" y="319786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2619" y="3081273"/>
              <a:ext cx="626110" cy="1034415"/>
            </a:xfrm>
            <a:custGeom>
              <a:avLst/>
              <a:gdLst/>
              <a:ahLst/>
              <a:cxnLst/>
              <a:rect l="l" t="t" r="r" b="b"/>
              <a:pathLst>
                <a:path w="626110" h="1034414">
                  <a:moveTo>
                    <a:pt x="230886" y="1034033"/>
                  </a:moveTo>
                  <a:lnTo>
                    <a:pt x="216754" y="985242"/>
                  </a:lnTo>
                  <a:lnTo>
                    <a:pt x="203991" y="936155"/>
                  </a:lnTo>
                  <a:lnTo>
                    <a:pt x="192596" y="886800"/>
                  </a:lnTo>
                  <a:lnTo>
                    <a:pt x="182572" y="837204"/>
                  </a:lnTo>
                  <a:lnTo>
                    <a:pt x="173919" y="787397"/>
                  </a:lnTo>
                  <a:lnTo>
                    <a:pt x="166641" y="737405"/>
                  </a:lnTo>
                  <a:lnTo>
                    <a:pt x="160737" y="687258"/>
                  </a:lnTo>
                  <a:lnTo>
                    <a:pt x="156210" y="636983"/>
                  </a:lnTo>
                  <a:lnTo>
                    <a:pt x="153061" y="586608"/>
                  </a:lnTo>
                  <a:lnTo>
                    <a:pt x="151292" y="536161"/>
                  </a:lnTo>
                  <a:lnTo>
                    <a:pt x="150904" y="485671"/>
                  </a:lnTo>
                  <a:lnTo>
                    <a:pt x="151900" y="435166"/>
                  </a:lnTo>
                  <a:lnTo>
                    <a:pt x="154279" y="384673"/>
                  </a:lnTo>
                  <a:lnTo>
                    <a:pt x="158045" y="334220"/>
                  </a:lnTo>
                  <a:lnTo>
                    <a:pt x="163198" y="283837"/>
                  </a:lnTo>
                  <a:lnTo>
                    <a:pt x="169740" y="233550"/>
                  </a:lnTo>
                  <a:lnTo>
                    <a:pt x="177673" y="183387"/>
                  </a:lnTo>
                  <a:lnTo>
                    <a:pt x="0" y="129286"/>
                  </a:lnTo>
                  <a:lnTo>
                    <a:pt x="364998" y="0"/>
                  </a:lnTo>
                  <a:lnTo>
                    <a:pt x="625729" y="319786"/>
                  </a:lnTo>
                  <a:lnTo>
                    <a:pt x="448310" y="265811"/>
                  </a:lnTo>
                  <a:lnTo>
                    <a:pt x="441752" y="315109"/>
                  </a:lnTo>
                  <a:lnTo>
                    <a:pt x="436774" y="364517"/>
                  </a:lnTo>
                  <a:lnTo>
                    <a:pt x="433373" y="413999"/>
                  </a:lnTo>
                  <a:lnTo>
                    <a:pt x="431544" y="463515"/>
                  </a:lnTo>
                  <a:lnTo>
                    <a:pt x="431286" y="513029"/>
                  </a:lnTo>
                  <a:lnTo>
                    <a:pt x="432594" y="562504"/>
                  </a:lnTo>
                  <a:lnTo>
                    <a:pt x="435467" y="611901"/>
                  </a:lnTo>
                  <a:lnTo>
                    <a:pt x="439900" y="661184"/>
                  </a:lnTo>
                  <a:lnTo>
                    <a:pt x="445891" y="710315"/>
                  </a:lnTo>
                  <a:lnTo>
                    <a:pt x="453438" y="759255"/>
                  </a:lnTo>
                  <a:lnTo>
                    <a:pt x="462536" y="807969"/>
                  </a:lnTo>
                  <a:lnTo>
                    <a:pt x="473182" y="856418"/>
                  </a:lnTo>
                  <a:lnTo>
                    <a:pt x="485375" y="904565"/>
                  </a:lnTo>
                  <a:lnTo>
                    <a:pt x="499110" y="952373"/>
                  </a:lnTo>
                  <a:lnTo>
                    <a:pt x="230886" y="10340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442972" y="1959864"/>
            <a:ext cx="1561465" cy="859155"/>
            <a:chOff x="2442972" y="1959864"/>
            <a:chExt cx="1561465" cy="85915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2972" y="1959864"/>
              <a:ext cx="1561338" cy="5783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2512" y="2240280"/>
              <a:ext cx="1247393" cy="57835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93594" y="2020316"/>
            <a:ext cx="118681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41605" marR="5080" indent="-129539">
              <a:lnSpc>
                <a:spcPts val="2210"/>
              </a:lnSpc>
              <a:spcBef>
                <a:spcPts val="335"/>
              </a:spcBef>
            </a:pPr>
            <a:r>
              <a:rPr sz="2000" b="1" i="1" spc="-10" dirty="0">
                <a:solidFill>
                  <a:srgbClr val="39869C"/>
                </a:solidFill>
                <a:latin typeface="Calibri"/>
                <a:cs typeface="Calibri"/>
              </a:rPr>
              <a:t>Regulatory Sandbox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58640" y="1536319"/>
            <a:ext cx="802640" cy="673100"/>
            <a:chOff x="3858640" y="1536319"/>
            <a:chExt cx="802640" cy="673100"/>
          </a:xfrm>
        </p:grpSpPr>
        <p:sp>
          <p:nvSpPr>
            <p:cNvPr id="23" name="object 23"/>
            <p:cNvSpPr/>
            <p:nvPr/>
          </p:nvSpPr>
          <p:spPr>
            <a:xfrm>
              <a:off x="3871340" y="1549019"/>
              <a:ext cx="777240" cy="647700"/>
            </a:xfrm>
            <a:custGeom>
              <a:avLst/>
              <a:gdLst/>
              <a:ahLst/>
              <a:cxnLst/>
              <a:rect l="l" t="t" r="r" b="b"/>
              <a:pathLst>
                <a:path w="777239" h="647700">
                  <a:moveTo>
                    <a:pt x="593344" y="0"/>
                  </a:moveTo>
                  <a:lnTo>
                    <a:pt x="567182" y="183768"/>
                  </a:lnTo>
                  <a:lnTo>
                    <a:pt x="514832" y="183680"/>
                  </a:lnTo>
                  <a:lnTo>
                    <a:pt x="462546" y="185072"/>
                  </a:lnTo>
                  <a:lnTo>
                    <a:pt x="410354" y="187942"/>
                  </a:lnTo>
                  <a:lnTo>
                    <a:pt x="358289" y="192284"/>
                  </a:lnTo>
                  <a:lnTo>
                    <a:pt x="306380" y="198094"/>
                  </a:lnTo>
                  <a:lnTo>
                    <a:pt x="254661" y="205368"/>
                  </a:lnTo>
                  <a:lnTo>
                    <a:pt x="203162" y="214100"/>
                  </a:lnTo>
                  <a:lnTo>
                    <a:pt x="151915" y="224286"/>
                  </a:lnTo>
                  <a:lnTo>
                    <a:pt x="100951" y="235922"/>
                  </a:lnTo>
                  <a:lnTo>
                    <a:pt x="50302" y="249003"/>
                  </a:lnTo>
                  <a:lnTo>
                    <a:pt x="0" y="263525"/>
                  </a:lnTo>
                  <a:lnTo>
                    <a:pt x="81661" y="531748"/>
                  </a:lnTo>
                  <a:lnTo>
                    <a:pt x="130037" y="517883"/>
                  </a:lnTo>
                  <a:lnTo>
                    <a:pt x="178789" y="505585"/>
                  </a:lnTo>
                  <a:lnTo>
                    <a:pt x="227880" y="494862"/>
                  </a:lnTo>
                  <a:lnTo>
                    <a:pt x="277272" y="485719"/>
                  </a:lnTo>
                  <a:lnTo>
                    <a:pt x="326927" y="478163"/>
                  </a:lnTo>
                  <a:lnTo>
                    <a:pt x="376809" y="472200"/>
                  </a:lnTo>
                  <a:lnTo>
                    <a:pt x="426878" y="467836"/>
                  </a:lnTo>
                  <a:lnTo>
                    <a:pt x="477098" y="465077"/>
                  </a:lnTo>
                  <a:lnTo>
                    <a:pt x="527431" y="463930"/>
                  </a:lnTo>
                  <a:lnTo>
                    <a:pt x="501396" y="647572"/>
                  </a:lnTo>
                  <a:lnTo>
                    <a:pt x="777239" y="340740"/>
                  </a:lnTo>
                  <a:lnTo>
                    <a:pt x="59334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71340" y="1549019"/>
              <a:ext cx="777240" cy="647700"/>
            </a:xfrm>
            <a:custGeom>
              <a:avLst/>
              <a:gdLst/>
              <a:ahLst/>
              <a:cxnLst/>
              <a:rect l="l" t="t" r="r" b="b"/>
              <a:pathLst>
                <a:path w="777239" h="647700">
                  <a:moveTo>
                    <a:pt x="0" y="263525"/>
                  </a:moveTo>
                  <a:lnTo>
                    <a:pt x="50302" y="249003"/>
                  </a:lnTo>
                  <a:lnTo>
                    <a:pt x="100951" y="235922"/>
                  </a:lnTo>
                  <a:lnTo>
                    <a:pt x="151915" y="224286"/>
                  </a:lnTo>
                  <a:lnTo>
                    <a:pt x="203162" y="214100"/>
                  </a:lnTo>
                  <a:lnTo>
                    <a:pt x="254661" y="205368"/>
                  </a:lnTo>
                  <a:lnTo>
                    <a:pt x="306380" y="198094"/>
                  </a:lnTo>
                  <a:lnTo>
                    <a:pt x="358289" y="192284"/>
                  </a:lnTo>
                  <a:lnTo>
                    <a:pt x="410354" y="187942"/>
                  </a:lnTo>
                  <a:lnTo>
                    <a:pt x="462546" y="185072"/>
                  </a:lnTo>
                  <a:lnTo>
                    <a:pt x="514832" y="183680"/>
                  </a:lnTo>
                  <a:lnTo>
                    <a:pt x="567182" y="183768"/>
                  </a:lnTo>
                  <a:lnTo>
                    <a:pt x="593344" y="0"/>
                  </a:lnTo>
                  <a:lnTo>
                    <a:pt x="777239" y="340740"/>
                  </a:lnTo>
                  <a:lnTo>
                    <a:pt x="501396" y="647572"/>
                  </a:lnTo>
                  <a:lnTo>
                    <a:pt x="527431" y="463930"/>
                  </a:lnTo>
                  <a:lnTo>
                    <a:pt x="477098" y="465077"/>
                  </a:lnTo>
                  <a:lnTo>
                    <a:pt x="426878" y="467836"/>
                  </a:lnTo>
                  <a:lnTo>
                    <a:pt x="376809" y="472200"/>
                  </a:lnTo>
                  <a:lnTo>
                    <a:pt x="326927" y="478163"/>
                  </a:lnTo>
                  <a:lnTo>
                    <a:pt x="277272" y="485719"/>
                  </a:lnTo>
                  <a:lnTo>
                    <a:pt x="227880" y="494862"/>
                  </a:lnTo>
                  <a:lnTo>
                    <a:pt x="178789" y="505585"/>
                  </a:lnTo>
                  <a:lnTo>
                    <a:pt x="130037" y="517883"/>
                  </a:lnTo>
                  <a:lnTo>
                    <a:pt x="81661" y="531748"/>
                  </a:lnTo>
                  <a:lnTo>
                    <a:pt x="0" y="2635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50294" y="3204170"/>
            <a:ext cx="1181842" cy="69634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376290" y="5260365"/>
            <a:ext cx="2443480" cy="941705"/>
          </a:xfrm>
          <a:prstGeom prst="rect">
            <a:avLst/>
          </a:prstGeom>
          <a:solidFill>
            <a:srgbClr val="E2F0F5"/>
          </a:solidFill>
          <a:ln w="9525">
            <a:solidFill>
              <a:srgbClr val="497DBA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258445" marR="251460" algn="ctr">
              <a:lnSpc>
                <a:spcPct val="100000"/>
              </a:lnSpc>
              <a:spcBef>
                <a:spcPts val="715"/>
              </a:spcBef>
            </a:pP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Systematic</a:t>
            </a:r>
            <a:r>
              <a:rPr sz="1600" spc="-4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analysis</a:t>
            </a:r>
            <a:r>
              <a:rPr sz="1600" spc="-75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154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public</a:t>
            </a:r>
            <a:r>
              <a:rPr sz="1600" spc="-5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dissemination</a:t>
            </a:r>
            <a:r>
              <a:rPr sz="1600" spc="-5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154"/>
                </a:solidFill>
                <a:latin typeface="Calibri"/>
                <a:cs typeface="Calibri"/>
              </a:rPr>
              <a:t>of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lessons</a:t>
            </a:r>
            <a:r>
              <a:rPr sz="1600" spc="-6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learned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7062" y="4959858"/>
            <a:ext cx="184785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Integration</a:t>
            </a:r>
            <a:r>
              <a:rPr sz="1600" spc="-35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of</a:t>
            </a:r>
            <a:r>
              <a:rPr sz="1600" spc="-2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findings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into</a:t>
            </a:r>
            <a:r>
              <a:rPr sz="1600" spc="-6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regulatory frameworks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409" y="1757298"/>
            <a:ext cx="2319020" cy="1143000"/>
          </a:xfrm>
          <a:prstGeom prst="rect">
            <a:avLst/>
          </a:prstGeom>
          <a:solidFill>
            <a:srgbClr val="E2F0F5"/>
          </a:solidFill>
          <a:ln w="9525">
            <a:solidFill>
              <a:srgbClr val="497DBA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105410" marR="146685" algn="ctr">
              <a:lnSpc>
                <a:spcPct val="99200"/>
              </a:lnSpc>
              <a:spcBef>
                <a:spcPts val="755"/>
              </a:spcBef>
            </a:pP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Safe</a:t>
            </a:r>
            <a:r>
              <a:rPr sz="1600" spc="-7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testing</a:t>
            </a:r>
            <a:r>
              <a:rPr sz="1600" spc="-8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environment environment</a:t>
            </a:r>
            <a:r>
              <a:rPr sz="1600" spc="-4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for</a:t>
            </a:r>
            <a:r>
              <a:rPr sz="1600" spc="-5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novel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designs</a:t>
            </a:r>
            <a:r>
              <a:rPr sz="1600" spc="-35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digital innovations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55485" y="1864969"/>
            <a:ext cx="2443480" cy="941705"/>
          </a:xfrm>
          <a:prstGeom prst="rect">
            <a:avLst/>
          </a:prstGeom>
          <a:solidFill>
            <a:srgbClr val="E2F0F5"/>
          </a:solidFill>
          <a:ln w="9525">
            <a:solidFill>
              <a:srgbClr val="497DBA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346710" marR="334645" algn="ctr">
              <a:lnSpc>
                <a:spcPct val="98800"/>
              </a:lnSpc>
              <a:spcBef>
                <a:spcPts val="940"/>
              </a:spcBef>
            </a:pP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Early</a:t>
            </a:r>
            <a:r>
              <a:rPr sz="1600" spc="-4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collaboration</a:t>
            </a:r>
            <a:r>
              <a:rPr sz="1600" spc="-5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154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404154"/>
                </a:solidFill>
                <a:latin typeface="Calibri"/>
                <a:cs typeface="Calibri"/>
              </a:rPr>
              <a:t>resolve</a:t>
            </a:r>
            <a:r>
              <a:rPr sz="1600" spc="-70" dirty="0">
                <a:solidFill>
                  <a:srgbClr val="40415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154"/>
                </a:solidFill>
                <a:latin typeface="Calibri"/>
                <a:cs typeface="Calibri"/>
              </a:rPr>
              <a:t>regulatory uncertainties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907"/>
            <a:ext cx="60388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Key</a:t>
            </a:r>
            <a:r>
              <a:rPr sz="3200" spc="-55" dirty="0"/>
              <a:t> </a:t>
            </a:r>
            <a:r>
              <a:rPr sz="3200" dirty="0"/>
              <a:t>Features</a:t>
            </a:r>
            <a:r>
              <a:rPr sz="3200" spc="-80" dirty="0"/>
              <a:t> </a:t>
            </a:r>
            <a:r>
              <a:rPr sz="3200" dirty="0"/>
              <a:t>of</a:t>
            </a:r>
            <a:r>
              <a:rPr sz="3200" spc="-55" dirty="0"/>
              <a:t> </a:t>
            </a:r>
            <a:r>
              <a:rPr sz="3200" dirty="0"/>
              <a:t>a</a:t>
            </a:r>
            <a:r>
              <a:rPr sz="3200" spc="-55" dirty="0"/>
              <a:t> </a:t>
            </a:r>
            <a:r>
              <a:rPr sz="3200" dirty="0"/>
              <a:t>Pilot</a:t>
            </a:r>
            <a:r>
              <a:rPr sz="3200" spc="-55" dirty="0"/>
              <a:t> </a:t>
            </a:r>
            <a:r>
              <a:rPr sz="3200" spc="-10" dirty="0"/>
              <a:t>Study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for</a:t>
            </a:r>
            <a:r>
              <a:rPr sz="3200" spc="-150" dirty="0"/>
              <a:t> </a:t>
            </a:r>
            <a:r>
              <a:rPr sz="3200" spc="-10" dirty="0"/>
              <a:t>Innovative</a:t>
            </a:r>
            <a:r>
              <a:rPr sz="3200" spc="-135" dirty="0"/>
              <a:t> </a:t>
            </a:r>
            <a:r>
              <a:rPr sz="3200" dirty="0"/>
              <a:t>Paediatric</a:t>
            </a:r>
            <a:r>
              <a:rPr sz="3200" spc="-140" dirty="0"/>
              <a:t> </a:t>
            </a:r>
            <a:r>
              <a:rPr sz="3200" spc="-20" dirty="0"/>
              <a:t>Trial</a:t>
            </a:r>
            <a:r>
              <a:rPr sz="3200" spc="-145" dirty="0"/>
              <a:t> </a:t>
            </a:r>
            <a:r>
              <a:rPr sz="3200" spc="-10" dirty="0"/>
              <a:t>Design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391915" y="2045335"/>
            <a:ext cx="5085715" cy="2900680"/>
          </a:xfrm>
          <a:custGeom>
            <a:avLst/>
            <a:gdLst/>
            <a:ahLst/>
            <a:cxnLst/>
            <a:rect l="l" t="t" r="r" b="b"/>
            <a:pathLst>
              <a:path w="5085715" h="2900679">
                <a:moveTo>
                  <a:pt x="0" y="2900553"/>
                </a:moveTo>
                <a:lnTo>
                  <a:pt x="5085715" y="2900553"/>
                </a:lnTo>
              </a:path>
              <a:path w="5085715" h="2900679">
                <a:moveTo>
                  <a:pt x="0" y="1933702"/>
                </a:moveTo>
                <a:lnTo>
                  <a:pt x="5085715" y="1933702"/>
                </a:lnTo>
              </a:path>
              <a:path w="5085715" h="2900679">
                <a:moveTo>
                  <a:pt x="0" y="966851"/>
                </a:moveTo>
                <a:lnTo>
                  <a:pt x="5085715" y="966851"/>
                </a:lnTo>
              </a:path>
              <a:path w="5085715" h="2900679">
                <a:moveTo>
                  <a:pt x="0" y="0"/>
                </a:moveTo>
                <a:lnTo>
                  <a:pt x="5085715" y="0"/>
                </a:lnTo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9098" y="1346707"/>
            <a:ext cx="342519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Each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trial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conducted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controlled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supportive environment.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79215" y="1111758"/>
            <a:ext cx="1348105" cy="946785"/>
            <a:chOff x="3379215" y="1111758"/>
            <a:chExt cx="1348105" cy="946785"/>
          </a:xfrm>
        </p:grpSpPr>
        <p:sp>
          <p:nvSpPr>
            <p:cNvPr id="6" name="object 6"/>
            <p:cNvSpPr/>
            <p:nvPr/>
          </p:nvSpPr>
          <p:spPr>
            <a:xfrm>
              <a:off x="3391915" y="1124458"/>
              <a:ext cx="1322705" cy="921385"/>
            </a:xfrm>
            <a:custGeom>
              <a:avLst/>
              <a:gdLst/>
              <a:ahLst/>
              <a:cxnLst/>
              <a:rect l="l" t="t" r="r" b="b"/>
              <a:pathLst>
                <a:path w="1322704" h="921385">
                  <a:moveTo>
                    <a:pt x="1168781" y="0"/>
                  </a:moveTo>
                  <a:lnTo>
                    <a:pt x="153543" y="0"/>
                  </a:lnTo>
                  <a:lnTo>
                    <a:pt x="104997" y="7836"/>
                  </a:lnTo>
                  <a:lnTo>
                    <a:pt x="62846" y="29650"/>
                  </a:lnTo>
                  <a:lnTo>
                    <a:pt x="29614" y="62901"/>
                  </a:lnTo>
                  <a:lnTo>
                    <a:pt x="7824" y="105046"/>
                  </a:lnTo>
                  <a:lnTo>
                    <a:pt x="0" y="153542"/>
                  </a:lnTo>
                  <a:lnTo>
                    <a:pt x="0" y="920876"/>
                  </a:lnTo>
                  <a:lnTo>
                    <a:pt x="1322324" y="920876"/>
                  </a:lnTo>
                  <a:lnTo>
                    <a:pt x="1322324" y="153542"/>
                  </a:lnTo>
                  <a:lnTo>
                    <a:pt x="1314499" y="105046"/>
                  </a:lnTo>
                  <a:lnTo>
                    <a:pt x="1292709" y="62901"/>
                  </a:lnTo>
                  <a:lnTo>
                    <a:pt x="1259477" y="29650"/>
                  </a:lnTo>
                  <a:lnTo>
                    <a:pt x="1217326" y="7836"/>
                  </a:lnTo>
                  <a:lnTo>
                    <a:pt x="1168781" y="0"/>
                  </a:lnTo>
                  <a:close/>
                </a:path>
              </a:pathLst>
            </a:custGeom>
            <a:solidFill>
              <a:srgbClr val="467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1915" y="1124458"/>
              <a:ext cx="1322705" cy="921385"/>
            </a:xfrm>
            <a:custGeom>
              <a:avLst/>
              <a:gdLst/>
              <a:ahLst/>
              <a:cxnLst/>
              <a:rect l="l" t="t" r="r" b="b"/>
              <a:pathLst>
                <a:path w="1322704" h="921385">
                  <a:moveTo>
                    <a:pt x="153543" y="0"/>
                  </a:moveTo>
                  <a:lnTo>
                    <a:pt x="1168781" y="0"/>
                  </a:lnTo>
                  <a:lnTo>
                    <a:pt x="1217326" y="7836"/>
                  </a:lnTo>
                  <a:lnTo>
                    <a:pt x="1259477" y="29650"/>
                  </a:lnTo>
                  <a:lnTo>
                    <a:pt x="1292709" y="62901"/>
                  </a:lnTo>
                  <a:lnTo>
                    <a:pt x="1314499" y="105046"/>
                  </a:lnTo>
                  <a:lnTo>
                    <a:pt x="1322324" y="153542"/>
                  </a:lnTo>
                  <a:lnTo>
                    <a:pt x="1322324" y="920876"/>
                  </a:lnTo>
                  <a:lnTo>
                    <a:pt x="0" y="920876"/>
                  </a:lnTo>
                  <a:lnTo>
                    <a:pt x="0" y="153542"/>
                  </a:lnTo>
                  <a:lnTo>
                    <a:pt x="7824" y="105046"/>
                  </a:lnTo>
                  <a:lnTo>
                    <a:pt x="29614" y="62901"/>
                  </a:lnTo>
                  <a:lnTo>
                    <a:pt x="62846" y="29650"/>
                  </a:lnTo>
                  <a:lnTo>
                    <a:pt x="104997" y="7836"/>
                  </a:lnTo>
                  <a:lnTo>
                    <a:pt x="153543" y="0"/>
                  </a:lnTo>
                  <a:close/>
                </a:path>
              </a:pathLst>
            </a:custGeom>
            <a:ln w="25399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50411" y="1466850"/>
            <a:ext cx="100584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15595" marR="5080" indent="-303530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high-learning trials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9098" y="2118487"/>
            <a:ext cx="3577590" cy="8248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Early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continuous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interaction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with</a:t>
            </a:r>
            <a:r>
              <a:rPr sz="1400" b="1" spc="-10" dirty="0">
                <a:latin typeface="Calibri"/>
                <a:cs typeface="Calibri"/>
              </a:rPr>
              <a:t> regulators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align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trial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methodology,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endpoints,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operational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models,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access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tailored </a:t>
            </a:r>
            <a:r>
              <a:rPr sz="1400" dirty="0">
                <a:latin typeface="Calibri"/>
                <a:cs typeface="Calibri"/>
              </a:rPr>
              <a:t>scientific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advice.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79215" y="2078735"/>
            <a:ext cx="1348105" cy="946150"/>
            <a:chOff x="3379215" y="2078735"/>
            <a:chExt cx="1348105" cy="946150"/>
          </a:xfrm>
        </p:grpSpPr>
        <p:sp>
          <p:nvSpPr>
            <p:cNvPr id="11" name="object 11"/>
            <p:cNvSpPr/>
            <p:nvPr/>
          </p:nvSpPr>
          <p:spPr>
            <a:xfrm>
              <a:off x="3391915" y="2091435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168781" y="0"/>
                  </a:moveTo>
                  <a:lnTo>
                    <a:pt x="153543" y="0"/>
                  </a:lnTo>
                  <a:lnTo>
                    <a:pt x="104997" y="7823"/>
                  </a:lnTo>
                  <a:lnTo>
                    <a:pt x="62846" y="29606"/>
                  </a:lnTo>
                  <a:lnTo>
                    <a:pt x="29614" y="62819"/>
                  </a:lnTo>
                  <a:lnTo>
                    <a:pt x="7824" y="104932"/>
                  </a:lnTo>
                  <a:lnTo>
                    <a:pt x="0" y="153415"/>
                  </a:lnTo>
                  <a:lnTo>
                    <a:pt x="0" y="920750"/>
                  </a:lnTo>
                  <a:lnTo>
                    <a:pt x="1322324" y="920750"/>
                  </a:lnTo>
                  <a:lnTo>
                    <a:pt x="1322324" y="153415"/>
                  </a:lnTo>
                  <a:lnTo>
                    <a:pt x="1314499" y="104932"/>
                  </a:lnTo>
                  <a:lnTo>
                    <a:pt x="1292709" y="62819"/>
                  </a:lnTo>
                  <a:lnTo>
                    <a:pt x="1259477" y="29606"/>
                  </a:lnTo>
                  <a:lnTo>
                    <a:pt x="1217326" y="7823"/>
                  </a:lnTo>
                  <a:lnTo>
                    <a:pt x="1168781" y="0"/>
                  </a:lnTo>
                  <a:close/>
                </a:path>
              </a:pathLst>
            </a:custGeom>
            <a:solidFill>
              <a:srgbClr val="618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1915" y="2091435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53543" y="0"/>
                  </a:moveTo>
                  <a:lnTo>
                    <a:pt x="1168781" y="0"/>
                  </a:lnTo>
                  <a:lnTo>
                    <a:pt x="1217326" y="7823"/>
                  </a:lnTo>
                  <a:lnTo>
                    <a:pt x="1259477" y="29606"/>
                  </a:lnTo>
                  <a:lnTo>
                    <a:pt x="1292709" y="62819"/>
                  </a:lnTo>
                  <a:lnTo>
                    <a:pt x="1314499" y="104932"/>
                  </a:lnTo>
                  <a:lnTo>
                    <a:pt x="1322324" y="153415"/>
                  </a:lnTo>
                  <a:lnTo>
                    <a:pt x="1322324" y="920750"/>
                  </a:lnTo>
                  <a:lnTo>
                    <a:pt x="0" y="920750"/>
                  </a:lnTo>
                  <a:lnTo>
                    <a:pt x="0" y="153415"/>
                  </a:lnTo>
                  <a:lnTo>
                    <a:pt x="7824" y="104932"/>
                  </a:lnTo>
                  <a:lnTo>
                    <a:pt x="29614" y="62819"/>
                  </a:lnTo>
                  <a:lnTo>
                    <a:pt x="62846" y="29606"/>
                  </a:lnTo>
                  <a:lnTo>
                    <a:pt x="104997" y="7823"/>
                  </a:lnTo>
                  <a:lnTo>
                    <a:pt x="153543" y="0"/>
                  </a:lnTo>
                  <a:close/>
                </a:path>
              </a:pathLst>
            </a:custGeom>
            <a:ln w="25400">
              <a:solidFill>
                <a:srgbClr val="6187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80891" y="2238501"/>
            <a:ext cx="944244" cy="6299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12395" algn="just">
              <a:lnSpc>
                <a:spcPct val="91500"/>
              </a:lnSpc>
              <a:spcBef>
                <a:spcPts val="24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Proactive regulatory engagement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9098" y="3085592"/>
            <a:ext cx="3713479" cy="824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Each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trial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learning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evaluation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plan,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predefined</a:t>
            </a:r>
            <a:r>
              <a:rPr sz="1400" dirty="0">
                <a:latin typeface="Calibri"/>
                <a:cs typeface="Calibri"/>
              </a:rPr>
              <a:t> KPIs, </a:t>
            </a:r>
            <a:r>
              <a:rPr sz="1400" spc="-20" dirty="0">
                <a:latin typeface="Calibri"/>
                <a:cs typeface="Calibri"/>
              </a:rPr>
              <a:t>stakeholders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feedback </a:t>
            </a:r>
            <a:r>
              <a:rPr sz="1400" dirty="0">
                <a:latin typeface="Calibri"/>
                <a:cs typeface="Calibri"/>
              </a:rPr>
              <a:t>collection,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analysis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regulatory,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logistical,</a:t>
            </a:r>
            <a:r>
              <a:rPr sz="1400" spc="-25" dirty="0">
                <a:latin typeface="Calibri"/>
                <a:cs typeface="Calibri"/>
              </a:rPr>
              <a:t> and </a:t>
            </a:r>
            <a:r>
              <a:rPr sz="1400" spc="-10" dirty="0">
                <a:latin typeface="Calibri"/>
                <a:cs typeface="Calibri"/>
              </a:rPr>
              <a:t>ethical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lessons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learned.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79215" y="3045586"/>
            <a:ext cx="1348105" cy="946150"/>
            <a:chOff x="3379215" y="3045586"/>
            <a:chExt cx="1348105" cy="946150"/>
          </a:xfrm>
        </p:grpSpPr>
        <p:sp>
          <p:nvSpPr>
            <p:cNvPr id="16" name="object 16"/>
            <p:cNvSpPr/>
            <p:nvPr/>
          </p:nvSpPr>
          <p:spPr>
            <a:xfrm>
              <a:off x="3391915" y="3058286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168781" y="0"/>
                  </a:moveTo>
                  <a:lnTo>
                    <a:pt x="153543" y="0"/>
                  </a:lnTo>
                  <a:lnTo>
                    <a:pt x="104997" y="7823"/>
                  </a:lnTo>
                  <a:lnTo>
                    <a:pt x="62846" y="29606"/>
                  </a:lnTo>
                  <a:lnTo>
                    <a:pt x="29614" y="62819"/>
                  </a:lnTo>
                  <a:lnTo>
                    <a:pt x="7824" y="104932"/>
                  </a:lnTo>
                  <a:lnTo>
                    <a:pt x="0" y="153415"/>
                  </a:lnTo>
                  <a:lnTo>
                    <a:pt x="0" y="920750"/>
                  </a:lnTo>
                  <a:lnTo>
                    <a:pt x="1322324" y="920750"/>
                  </a:lnTo>
                  <a:lnTo>
                    <a:pt x="1322324" y="153415"/>
                  </a:lnTo>
                  <a:lnTo>
                    <a:pt x="1314499" y="104932"/>
                  </a:lnTo>
                  <a:lnTo>
                    <a:pt x="1292709" y="62819"/>
                  </a:lnTo>
                  <a:lnTo>
                    <a:pt x="1259477" y="29606"/>
                  </a:lnTo>
                  <a:lnTo>
                    <a:pt x="1217326" y="7823"/>
                  </a:lnTo>
                  <a:lnTo>
                    <a:pt x="1168781" y="0"/>
                  </a:lnTo>
                  <a:close/>
                </a:path>
              </a:pathLst>
            </a:custGeom>
            <a:solidFill>
              <a:srgbClr val="819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1915" y="3058286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53543" y="0"/>
                  </a:moveTo>
                  <a:lnTo>
                    <a:pt x="1168781" y="0"/>
                  </a:lnTo>
                  <a:lnTo>
                    <a:pt x="1217326" y="7823"/>
                  </a:lnTo>
                  <a:lnTo>
                    <a:pt x="1259477" y="29606"/>
                  </a:lnTo>
                  <a:lnTo>
                    <a:pt x="1292709" y="62819"/>
                  </a:lnTo>
                  <a:lnTo>
                    <a:pt x="1314499" y="104932"/>
                  </a:lnTo>
                  <a:lnTo>
                    <a:pt x="1322324" y="153415"/>
                  </a:lnTo>
                  <a:lnTo>
                    <a:pt x="1322324" y="920750"/>
                  </a:lnTo>
                  <a:lnTo>
                    <a:pt x="0" y="920750"/>
                  </a:lnTo>
                  <a:lnTo>
                    <a:pt x="0" y="153415"/>
                  </a:lnTo>
                  <a:lnTo>
                    <a:pt x="7824" y="104932"/>
                  </a:lnTo>
                  <a:lnTo>
                    <a:pt x="29614" y="62819"/>
                  </a:lnTo>
                  <a:lnTo>
                    <a:pt x="62846" y="29606"/>
                  </a:lnTo>
                  <a:lnTo>
                    <a:pt x="104997" y="7823"/>
                  </a:lnTo>
                  <a:lnTo>
                    <a:pt x="153543" y="0"/>
                  </a:lnTo>
                  <a:close/>
                </a:path>
              </a:pathLst>
            </a:custGeom>
            <a:ln w="25400">
              <a:solidFill>
                <a:srgbClr val="819D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76903" y="3205733"/>
            <a:ext cx="755650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8100" algn="ctr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Learning- focused outcomes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9098" y="4150233"/>
            <a:ext cx="3418204" cy="6299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45"/>
              </a:spcBef>
            </a:pPr>
            <a:r>
              <a:rPr sz="1400" dirty="0">
                <a:latin typeface="Calibri"/>
                <a:cs typeface="Calibri"/>
              </a:rPr>
              <a:t>Active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participation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Young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Persons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Advisory </a:t>
            </a:r>
            <a:r>
              <a:rPr sz="1400" b="1" dirty="0">
                <a:latin typeface="Calibri"/>
                <a:cs typeface="Calibri"/>
              </a:rPr>
              <a:t>Groups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(YPAGs)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throughout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design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implementation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process.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79215" y="4012438"/>
            <a:ext cx="1348105" cy="946150"/>
            <a:chOff x="3379215" y="4012438"/>
            <a:chExt cx="1348105" cy="946150"/>
          </a:xfrm>
        </p:grpSpPr>
        <p:sp>
          <p:nvSpPr>
            <p:cNvPr id="21" name="object 21"/>
            <p:cNvSpPr/>
            <p:nvPr/>
          </p:nvSpPr>
          <p:spPr>
            <a:xfrm>
              <a:off x="3391915" y="4025138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168781" y="0"/>
                  </a:moveTo>
                  <a:lnTo>
                    <a:pt x="153543" y="0"/>
                  </a:lnTo>
                  <a:lnTo>
                    <a:pt x="104997" y="7823"/>
                  </a:lnTo>
                  <a:lnTo>
                    <a:pt x="62846" y="29606"/>
                  </a:lnTo>
                  <a:lnTo>
                    <a:pt x="29614" y="62819"/>
                  </a:lnTo>
                  <a:lnTo>
                    <a:pt x="7824" y="104932"/>
                  </a:lnTo>
                  <a:lnTo>
                    <a:pt x="0" y="153416"/>
                  </a:lnTo>
                  <a:lnTo>
                    <a:pt x="0" y="920750"/>
                  </a:lnTo>
                  <a:lnTo>
                    <a:pt x="1322324" y="920750"/>
                  </a:lnTo>
                  <a:lnTo>
                    <a:pt x="1322324" y="153416"/>
                  </a:lnTo>
                  <a:lnTo>
                    <a:pt x="1314499" y="104932"/>
                  </a:lnTo>
                  <a:lnTo>
                    <a:pt x="1292709" y="62819"/>
                  </a:lnTo>
                  <a:lnTo>
                    <a:pt x="1259477" y="29606"/>
                  </a:lnTo>
                  <a:lnTo>
                    <a:pt x="1217326" y="7823"/>
                  </a:lnTo>
                  <a:lnTo>
                    <a:pt x="1168781" y="0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91915" y="4025138"/>
              <a:ext cx="1322705" cy="920750"/>
            </a:xfrm>
            <a:custGeom>
              <a:avLst/>
              <a:gdLst/>
              <a:ahLst/>
              <a:cxnLst/>
              <a:rect l="l" t="t" r="r" b="b"/>
              <a:pathLst>
                <a:path w="1322704" h="920750">
                  <a:moveTo>
                    <a:pt x="153543" y="0"/>
                  </a:moveTo>
                  <a:lnTo>
                    <a:pt x="1168781" y="0"/>
                  </a:lnTo>
                  <a:lnTo>
                    <a:pt x="1217326" y="7823"/>
                  </a:lnTo>
                  <a:lnTo>
                    <a:pt x="1259477" y="29606"/>
                  </a:lnTo>
                  <a:lnTo>
                    <a:pt x="1292709" y="62819"/>
                  </a:lnTo>
                  <a:lnTo>
                    <a:pt x="1314499" y="104932"/>
                  </a:lnTo>
                  <a:lnTo>
                    <a:pt x="1322324" y="153416"/>
                  </a:lnTo>
                  <a:lnTo>
                    <a:pt x="1322324" y="920750"/>
                  </a:lnTo>
                  <a:lnTo>
                    <a:pt x="0" y="920750"/>
                  </a:lnTo>
                  <a:lnTo>
                    <a:pt x="0" y="153416"/>
                  </a:lnTo>
                  <a:lnTo>
                    <a:pt x="7824" y="104932"/>
                  </a:lnTo>
                  <a:lnTo>
                    <a:pt x="29614" y="62819"/>
                  </a:lnTo>
                  <a:lnTo>
                    <a:pt x="62846" y="29606"/>
                  </a:lnTo>
                  <a:lnTo>
                    <a:pt x="104997" y="7823"/>
                  </a:lnTo>
                  <a:lnTo>
                    <a:pt x="153543" y="0"/>
                  </a:lnTo>
                  <a:close/>
                </a:path>
              </a:pathLst>
            </a:custGeom>
            <a:ln w="25400">
              <a:solidFill>
                <a:srgbClr val="A0B4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79367" y="4270628"/>
            <a:ext cx="948690" cy="43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YPAGs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involvement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6562" y="1077848"/>
            <a:ext cx="4036060" cy="43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100"/>
              </a:spcBef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i="1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ts val="1365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Small-scale,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71164" y="5240273"/>
            <a:ext cx="51352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ensure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relevance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acceptability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procedures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patient/family perspective;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co-</a:t>
            </a:r>
            <a:r>
              <a:rPr sz="1800" dirty="0">
                <a:latin typeface="Calibri"/>
                <a:cs typeface="Calibri"/>
              </a:rPr>
              <a:t>create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age-appropriate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materials;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800" spc="-8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evaluate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trial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experience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contribute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learning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feedback.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00148" y="5128197"/>
            <a:ext cx="1573530" cy="1071880"/>
            <a:chOff x="1600148" y="5128197"/>
            <a:chExt cx="1573530" cy="107188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148" y="5128197"/>
              <a:ext cx="1572923" cy="10715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7919" y="5144007"/>
              <a:ext cx="1508379" cy="1001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37919" y="5144007"/>
              <a:ext cx="1508760" cy="1001394"/>
            </a:xfrm>
            <a:custGeom>
              <a:avLst/>
              <a:gdLst/>
              <a:ahLst/>
              <a:cxnLst/>
              <a:rect l="l" t="t" r="r" b="b"/>
              <a:pathLst>
                <a:path w="1508760" h="1001395">
                  <a:moveTo>
                    <a:pt x="250317" y="0"/>
                  </a:moveTo>
                  <a:lnTo>
                    <a:pt x="250317" y="625741"/>
                  </a:lnTo>
                  <a:lnTo>
                    <a:pt x="1258189" y="625741"/>
                  </a:lnTo>
                  <a:lnTo>
                    <a:pt x="1258189" y="500608"/>
                  </a:lnTo>
                  <a:lnTo>
                    <a:pt x="1508379" y="750874"/>
                  </a:lnTo>
                  <a:lnTo>
                    <a:pt x="1258189" y="1001153"/>
                  </a:lnTo>
                  <a:lnTo>
                    <a:pt x="1258189" y="876020"/>
                  </a:lnTo>
                  <a:lnTo>
                    <a:pt x="0" y="876020"/>
                  </a:lnTo>
                  <a:lnTo>
                    <a:pt x="0" y="0"/>
                  </a:lnTo>
                  <a:lnTo>
                    <a:pt x="250317" y="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6562" y="1352169"/>
            <a:ext cx="237299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Calibri"/>
                <a:cs typeface="Calibri"/>
              </a:rPr>
              <a:t>structured </a:t>
            </a:r>
            <a:r>
              <a:rPr sz="1800" b="1" i="1" dirty="0">
                <a:latin typeface="Calibri"/>
                <a:cs typeface="Calibri"/>
              </a:rPr>
              <a:t>trial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design </a:t>
            </a:r>
            <a:r>
              <a:rPr sz="1800" b="1" i="1" dirty="0">
                <a:latin typeface="Calibri"/>
                <a:cs typeface="Calibri"/>
              </a:rPr>
              <a:t>framework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aimed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to </a:t>
            </a:r>
            <a:r>
              <a:rPr sz="1800" b="1" i="1" dirty="0">
                <a:latin typeface="Calibri"/>
                <a:cs typeface="Calibri"/>
              </a:rPr>
              <a:t>generate</a:t>
            </a:r>
            <a:r>
              <a:rPr sz="1800" b="1" i="1" spc="-7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operational, </a:t>
            </a:r>
            <a:r>
              <a:rPr sz="1800" b="1" i="1" dirty="0">
                <a:latin typeface="Calibri"/>
                <a:cs typeface="Calibri"/>
              </a:rPr>
              <a:t>methodological,</a:t>
            </a:r>
            <a:r>
              <a:rPr sz="1800" b="1" i="1" spc="-95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and </a:t>
            </a:r>
            <a:r>
              <a:rPr sz="1800" b="1" i="1" dirty="0">
                <a:latin typeface="Calibri"/>
                <a:cs typeface="Calibri"/>
              </a:rPr>
              <a:t>regulatory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learning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pilot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early </a:t>
            </a:r>
            <a:r>
              <a:rPr sz="1800" dirty="0">
                <a:latin typeface="Calibri"/>
                <a:cs typeface="Calibri"/>
              </a:rPr>
              <a:t>adoption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innovative </a:t>
            </a:r>
            <a:r>
              <a:rPr sz="1800" dirty="0">
                <a:latin typeface="Calibri"/>
                <a:cs typeface="Calibri"/>
              </a:rPr>
              <a:t>trial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approaches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 hands-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experience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foster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culture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continuous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improvement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 </a:t>
            </a: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ecosystem.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41029" y="285597"/>
            <a:ext cx="1836420" cy="636905"/>
          </a:xfrm>
          <a:custGeom>
            <a:avLst/>
            <a:gdLst/>
            <a:ahLst/>
            <a:cxnLst/>
            <a:rect l="l" t="t" r="r" b="b"/>
            <a:pathLst>
              <a:path w="1836420" h="636905">
                <a:moveTo>
                  <a:pt x="759809" y="100911"/>
                </a:moveTo>
                <a:lnTo>
                  <a:pt x="538616" y="100911"/>
                </a:lnTo>
                <a:lnTo>
                  <a:pt x="573119" y="101381"/>
                </a:lnTo>
                <a:lnTo>
                  <a:pt x="607458" y="102778"/>
                </a:lnTo>
                <a:lnTo>
                  <a:pt x="675284" y="108339"/>
                </a:lnTo>
                <a:lnTo>
                  <a:pt x="736091" y="116841"/>
                </a:lnTo>
                <a:lnTo>
                  <a:pt x="793539" y="129097"/>
                </a:lnTo>
                <a:lnTo>
                  <a:pt x="847370" y="144596"/>
                </a:lnTo>
                <a:lnTo>
                  <a:pt x="897325" y="162829"/>
                </a:lnTo>
                <a:lnTo>
                  <a:pt x="943145" y="183284"/>
                </a:lnTo>
                <a:lnTo>
                  <a:pt x="984574" y="205452"/>
                </a:lnTo>
                <a:lnTo>
                  <a:pt x="1021351" y="228822"/>
                </a:lnTo>
                <a:lnTo>
                  <a:pt x="1067065" y="271645"/>
                </a:lnTo>
                <a:lnTo>
                  <a:pt x="1089456" y="316511"/>
                </a:lnTo>
                <a:lnTo>
                  <a:pt x="1096812" y="362968"/>
                </a:lnTo>
                <a:lnTo>
                  <a:pt x="1097305" y="401450"/>
                </a:lnTo>
                <a:lnTo>
                  <a:pt x="1097422" y="410565"/>
                </a:lnTo>
                <a:lnTo>
                  <a:pt x="823101" y="410565"/>
                </a:lnTo>
                <a:lnTo>
                  <a:pt x="1329540" y="636540"/>
                </a:lnTo>
                <a:lnTo>
                  <a:pt x="1389221" y="609910"/>
                </a:lnTo>
                <a:lnTo>
                  <a:pt x="1329540" y="609910"/>
                </a:lnTo>
                <a:lnTo>
                  <a:pt x="924881" y="429390"/>
                </a:lnTo>
                <a:lnTo>
                  <a:pt x="1139625" y="429390"/>
                </a:lnTo>
                <a:lnTo>
                  <a:pt x="1139625" y="401450"/>
                </a:lnTo>
                <a:lnTo>
                  <a:pt x="1138479" y="355020"/>
                </a:lnTo>
                <a:lnTo>
                  <a:pt x="1129521" y="308572"/>
                </a:lnTo>
                <a:lnTo>
                  <a:pt x="1104944" y="262867"/>
                </a:lnTo>
                <a:lnTo>
                  <a:pt x="1056942" y="218664"/>
                </a:lnTo>
                <a:lnTo>
                  <a:pt x="1001509" y="184632"/>
                </a:lnTo>
                <a:lnTo>
                  <a:pt x="964423" y="165773"/>
                </a:lnTo>
                <a:lnTo>
                  <a:pt x="921034" y="146885"/>
                </a:lnTo>
                <a:lnTo>
                  <a:pt x="871453" y="128948"/>
                </a:lnTo>
                <a:lnTo>
                  <a:pt x="815667" y="112876"/>
                </a:lnTo>
                <a:lnTo>
                  <a:pt x="759809" y="100911"/>
                </a:lnTo>
                <a:close/>
              </a:path>
              <a:path w="1836420" h="636905">
                <a:moveTo>
                  <a:pt x="1068144" y="18778"/>
                </a:moveTo>
                <a:lnTo>
                  <a:pt x="812286" y="18778"/>
                </a:lnTo>
                <a:lnTo>
                  <a:pt x="838562" y="18959"/>
                </a:lnTo>
                <a:lnTo>
                  <a:pt x="866676" y="19527"/>
                </a:lnTo>
                <a:lnTo>
                  <a:pt x="865931" y="19527"/>
                </a:lnTo>
                <a:lnTo>
                  <a:pt x="891007" y="20371"/>
                </a:lnTo>
                <a:lnTo>
                  <a:pt x="917144" y="21602"/>
                </a:lnTo>
                <a:lnTo>
                  <a:pt x="971437" y="25654"/>
                </a:lnTo>
                <a:lnTo>
                  <a:pt x="1024649" y="31891"/>
                </a:lnTo>
                <a:lnTo>
                  <a:pt x="1076568" y="40246"/>
                </a:lnTo>
                <a:lnTo>
                  <a:pt x="1126983" y="50656"/>
                </a:lnTo>
                <a:lnTo>
                  <a:pt x="1175684" y="63055"/>
                </a:lnTo>
                <a:lnTo>
                  <a:pt x="1222458" y="77378"/>
                </a:lnTo>
                <a:lnTo>
                  <a:pt x="1267095" y="93561"/>
                </a:lnTo>
                <a:lnTo>
                  <a:pt x="1309384" y="111539"/>
                </a:lnTo>
                <a:lnTo>
                  <a:pt x="1349113" y="131247"/>
                </a:lnTo>
                <a:lnTo>
                  <a:pt x="1386072" y="152620"/>
                </a:lnTo>
                <a:lnTo>
                  <a:pt x="1420048" y="175593"/>
                </a:lnTo>
                <a:lnTo>
                  <a:pt x="1463234" y="213257"/>
                </a:lnTo>
                <a:lnTo>
                  <a:pt x="1492445" y="251557"/>
                </a:lnTo>
                <a:lnTo>
                  <a:pt x="1510176" y="290437"/>
                </a:lnTo>
                <a:lnTo>
                  <a:pt x="1518919" y="329838"/>
                </a:lnTo>
                <a:lnTo>
                  <a:pt x="1521169" y="369701"/>
                </a:lnTo>
                <a:lnTo>
                  <a:pt x="1519419" y="409969"/>
                </a:lnTo>
                <a:lnTo>
                  <a:pt x="1518012" y="429391"/>
                </a:lnTo>
                <a:lnTo>
                  <a:pt x="1733987" y="429391"/>
                </a:lnTo>
                <a:lnTo>
                  <a:pt x="1329540" y="609910"/>
                </a:lnTo>
                <a:lnTo>
                  <a:pt x="1389221" y="609910"/>
                </a:lnTo>
                <a:lnTo>
                  <a:pt x="1835978" y="410565"/>
                </a:lnTo>
                <a:lnTo>
                  <a:pt x="1561657" y="410565"/>
                </a:lnTo>
                <a:lnTo>
                  <a:pt x="1563276" y="369701"/>
                </a:lnTo>
                <a:lnTo>
                  <a:pt x="1560563" y="325361"/>
                </a:lnTo>
                <a:lnTo>
                  <a:pt x="1550843" y="284310"/>
                </a:lnTo>
                <a:lnTo>
                  <a:pt x="1531802" y="244116"/>
                </a:lnTo>
                <a:lnTo>
                  <a:pt x="1501039" y="204648"/>
                </a:lnTo>
                <a:lnTo>
                  <a:pt x="1456149" y="165773"/>
                </a:lnTo>
                <a:lnTo>
                  <a:pt x="1422217" y="142736"/>
                </a:lnTo>
                <a:lnTo>
                  <a:pt x="1384965" y="120950"/>
                </a:lnTo>
                <a:lnTo>
                  <a:pt x="1344526" y="100546"/>
                </a:lnTo>
                <a:lnTo>
                  <a:pt x="1301034" y="81656"/>
                </a:lnTo>
                <a:lnTo>
                  <a:pt x="1254622" y="64413"/>
                </a:lnTo>
                <a:lnTo>
                  <a:pt x="1205422" y="48949"/>
                </a:lnTo>
                <a:lnTo>
                  <a:pt x="1153569" y="35395"/>
                </a:lnTo>
                <a:lnTo>
                  <a:pt x="1099194" y="23885"/>
                </a:lnTo>
                <a:lnTo>
                  <a:pt x="1068144" y="18778"/>
                </a:lnTo>
                <a:close/>
              </a:path>
              <a:path w="1836420" h="636905">
                <a:moveTo>
                  <a:pt x="812392" y="0"/>
                </a:moveTo>
                <a:lnTo>
                  <a:pt x="756504" y="734"/>
                </a:lnTo>
                <a:lnTo>
                  <a:pt x="758953" y="734"/>
                </a:lnTo>
                <a:lnTo>
                  <a:pt x="708450" y="2652"/>
                </a:lnTo>
                <a:lnTo>
                  <a:pt x="657112" y="5887"/>
                </a:lnTo>
                <a:lnTo>
                  <a:pt x="606347" y="10372"/>
                </a:lnTo>
                <a:lnTo>
                  <a:pt x="556267" y="16091"/>
                </a:lnTo>
                <a:lnTo>
                  <a:pt x="506988" y="23028"/>
                </a:lnTo>
                <a:lnTo>
                  <a:pt x="458621" y="31168"/>
                </a:lnTo>
                <a:lnTo>
                  <a:pt x="411281" y="40493"/>
                </a:lnTo>
                <a:lnTo>
                  <a:pt x="365081" y="50989"/>
                </a:lnTo>
                <a:lnTo>
                  <a:pt x="320133" y="62639"/>
                </a:lnTo>
                <a:lnTo>
                  <a:pt x="276552" y="75426"/>
                </a:lnTo>
                <a:lnTo>
                  <a:pt x="223059" y="94990"/>
                </a:lnTo>
                <a:lnTo>
                  <a:pt x="173912" y="116488"/>
                </a:lnTo>
                <a:lnTo>
                  <a:pt x="129348" y="139775"/>
                </a:lnTo>
                <a:lnTo>
                  <a:pt x="89601" y="164702"/>
                </a:lnTo>
                <a:lnTo>
                  <a:pt x="54908" y="191120"/>
                </a:lnTo>
                <a:lnTo>
                  <a:pt x="25504" y="218883"/>
                </a:lnTo>
                <a:lnTo>
                  <a:pt x="0" y="250337"/>
                </a:lnTo>
                <a:lnTo>
                  <a:pt x="3219" y="252949"/>
                </a:lnTo>
                <a:lnTo>
                  <a:pt x="10391" y="253875"/>
                </a:lnTo>
                <a:lnTo>
                  <a:pt x="16211" y="253875"/>
                </a:lnTo>
                <a:lnTo>
                  <a:pt x="19860" y="252792"/>
                </a:lnTo>
                <a:lnTo>
                  <a:pt x="21354" y="251114"/>
                </a:lnTo>
                <a:lnTo>
                  <a:pt x="50877" y="225600"/>
                </a:lnTo>
                <a:lnTo>
                  <a:pt x="86479" y="201841"/>
                </a:lnTo>
                <a:lnTo>
                  <a:pt x="127765" y="180045"/>
                </a:lnTo>
                <a:lnTo>
                  <a:pt x="174338" y="160420"/>
                </a:lnTo>
                <a:lnTo>
                  <a:pt x="225802" y="143174"/>
                </a:lnTo>
                <a:lnTo>
                  <a:pt x="273401" y="130466"/>
                </a:lnTo>
                <a:lnTo>
                  <a:pt x="311430" y="122458"/>
                </a:lnTo>
                <a:lnTo>
                  <a:pt x="219573" y="122458"/>
                </a:lnTo>
                <a:lnTo>
                  <a:pt x="259057" y="105783"/>
                </a:lnTo>
                <a:lnTo>
                  <a:pt x="301030" y="90691"/>
                </a:lnTo>
                <a:lnTo>
                  <a:pt x="346556" y="77378"/>
                </a:lnTo>
                <a:lnTo>
                  <a:pt x="394177" y="65236"/>
                </a:lnTo>
                <a:lnTo>
                  <a:pt x="442966" y="54513"/>
                </a:lnTo>
                <a:lnTo>
                  <a:pt x="493038" y="45154"/>
                </a:lnTo>
                <a:lnTo>
                  <a:pt x="544248" y="37180"/>
                </a:lnTo>
                <a:lnTo>
                  <a:pt x="596450" y="30609"/>
                </a:lnTo>
                <a:lnTo>
                  <a:pt x="649501" y="25463"/>
                </a:lnTo>
                <a:lnTo>
                  <a:pt x="703254" y="21763"/>
                </a:lnTo>
                <a:lnTo>
                  <a:pt x="757564" y="19527"/>
                </a:lnTo>
                <a:lnTo>
                  <a:pt x="812286" y="18778"/>
                </a:lnTo>
                <a:lnTo>
                  <a:pt x="1068144" y="18778"/>
                </a:lnTo>
                <a:lnTo>
                  <a:pt x="1042432" y="14549"/>
                </a:lnTo>
                <a:lnTo>
                  <a:pt x="983416" y="7521"/>
                </a:lnTo>
                <a:lnTo>
                  <a:pt x="922278" y="2933"/>
                </a:lnTo>
                <a:lnTo>
                  <a:pt x="867441" y="734"/>
                </a:lnTo>
                <a:lnTo>
                  <a:pt x="839933" y="183"/>
                </a:lnTo>
                <a:lnTo>
                  <a:pt x="812392" y="0"/>
                </a:lnTo>
                <a:close/>
              </a:path>
              <a:path w="1836420" h="636905">
                <a:moveTo>
                  <a:pt x="538757" y="82086"/>
                </a:moveTo>
                <a:lnTo>
                  <a:pt x="482718" y="83220"/>
                </a:lnTo>
                <a:lnTo>
                  <a:pt x="427391" y="86650"/>
                </a:lnTo>
                <a:lnTo>
                  <a:pt x="373122" y="92331"/>
                </a:lnTo>
                <a:lnTo>
                  <a:pt x="320257" y="100219"/>
                </a:lnTo>
                <a:lnTo>
                  <a:pt x="269142" y="110271"/>
                </a:lnTo>
                <a:lnTo>
                  <a:pt x="220059" y="122458"/>
                </a:lnTo>
                <a:lnTo>
                  <a:pt x="311430" y="122458"/>
                </a:lnTo>
                <a:lnTo>
                  <a:pt x="323322" y="119954"/>
                </a:lnTo>
                <a:lnTo>
                  <a:pt x="375186" y="111692"/>
                </a:lnTo>
                <a:lnTo>
                  <a:pt x="428126" y="105783"/>
                </a:lnTo>
                <a:lnTo>
                  <a:pt x="427792" y="105783"/>
                </a:lnTo>
                <a:lnTo>
                  <a:pt x="483215" y="102118"/>
                </a:lnTo>
                <a:lnTo>
                  <a:pt x="538616" y="100911"/>
                </a:lnTo>
                <a:lnTo>
                  <a:pt x="759809" y="100911"/>
                </a:lnTo>
                <a:lnTo>
                  <a:pt x="753694" y="99601"/>
                </a:lnTo>
                <a:lnTo>
                  <a:pt x="685554" y="90055"/>
                </a:lnTo>
                <a:lnTo>
                  <a:pt x="650031" y="86650"/>
                </a:lnTo>
                <a:lnTo>
                  <a:pt x="650328" y="86650"/>
                </a:lnTo>
                <a:lnTo>
                  <a:pt x="612696" y="84091"/>
                </a:lnTo>
                <a:lnTo>
                  <a:pt x="575814" y="82591"/>
                </a:lnTo>
                <a:lnTo>
                  <a:pt x="538757" y="82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1766</Words>
  <Application>Microsoft Office PowerPoint</Application>
  <PresentationFormat>On-screen Show (4:3)</PresentationFormat>
  <Paragraphs>251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MT</vt:lpstr>
      <vt:lpstr>Calibri</vt:lpstr>
      <vt:lpstr>Segoe UI</vt:lpstr>
      <vt:lpstr>Segoe UI Symbol</vt:lpstr>
      <vt:lpstr>Tahoma</vt:lpstr>
      <vt:lpstr>Times New Roman</vt:lpstr>
      <vt:lpstr>Verdana</vt:lpstr>
      <vt:lpstr>Wingdings</vt:lpstr>
      <vt:lpstr>Office Theme</vt:lpstr>
      <vt:lpstr>PILOT PROGRAMMES FOR INNOVATIVE DESIGNS AND CO- PARTNERSHIP MODELS</vt:lpstr>
      <vt:lpstr>Our Proposal to Overcome Challenges in Clinical Trials</vt:lpstr>
      <vt:lpstr>Pilot Programmes within the ACT EU Initiative</vt:lpstr>
      <vt:lpstr>Innovative Approaches in Clinical Trials</vt:lpstr>
      <vt:lpstr>Analysis of Innovative Designs in the Clinical Trials Information System (CTIS) Access: 29/05/2025</vt:lpstr>
      <vt:lpstr>Improving Identification of Innovative Trial Designs: SPIRIT &amp; CONCORT guidelines</vt:lpstr>
      <vt:lpstr>Driving Innovation: FDA's Support for Innovative Trial Designs</vt:lpstr>
      <vt:lpstr>Improving EU Clinical Trials: Proposals to Overcome Current Challenges and Strengthen the Ecosystem</vt:lpstr>
      <vt:lpstr>Key Features of a Pilot Study for Innovative Paediatric Trial Design</vt:lpstr>
      <vt:lpstr>Overcoming Traditional Barriers with Innovative Solutions: the example of the GAPP Study</vt:lpstr>
      <vt:lpstr>Co-Sponsorship Models</vt:lpstr>
      <vt:lpstr>Encouraging Co-Sponsorship Models</vt:lpstr>
      <vt:lpstr>Categories of Co-Sponsorship</vt:lpstr>
      <vt:lpstr>Private-Public Collaboration for Off-Patent Paediatric Drug Development</vt:lpstr>
      <vt:lpstr>Private-Public Collaboration for Off-Patent Paediatric Drug Development – Main Achievements</vt:lpstr>
      <vt:lpstr>Private-Public Collaboration for Off-Patent Paediatric Drug Development – Main Challenges</vt:lpstr>
      <vt:lpstr>Key Features of a Pilot Study for Co-Sponsorship Models</vt:lpstr>
      <vt:lpstr>Take-Home Messages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mac</dc:creator>
  <cp:lastModifiedBy>Vrkljan Josipa</cp:lastModifiedBy>
  <cp:revision>1</cp:revision>
  <dcterms:created xsi:type="dcterms:W3CDTF">2025-06-26T09:10:31Z</dcterms:created>
  <dcterms:modified xsi:type="dcterms:W3CDTF">2025-06-26T14:12:26Z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2025-06-26T00:00:00Z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MSIP_Label_0eea11ca-d417-4147-80ed-01a58412c458_Enabled">
    <vt:lpwstr>true</vt:lpwstr>
  </property>
  <property fmtid="{D5CDD505-2E9C-101B-9397-08002B2CF9AE}" pid="7" name="MSIP_Label_0eea11ca-d417-4147-80ed-01a58412c458_SetDate">
    <vt:lpwstr>2025-06-26T14:12:05Z</vt:lpwstr>
  </property>
  <property fmtid="{D5CDD505-2E9C-101B-9397-08002B2CF9AE}" pid="8" name="MSIP_Label_0eea11ca-d417-4147-80ed-01a58412c458_Method">
    <vt:lpwstr>Standard</vt:lpwstr>
  </property>
  <property fmtid="{D5CDD505-2E9C-101B-9397-08002B2CF9AE}" pid="9" name="MSIP_Label_0eea11ca-d417-4147-80ed-01a58412c458_Name">
    <vt:lpwstr>0eea11ca-d417-4147-80ed-01a58412c458</vt:lpwstr>
  </property>
  <property fmtid="{D5CDD505-2E9C-101B-9397-08002B2CF9AE}" pid="10" name="MSIP_Label_0eea11ca-d417-4147-80ed-01a58412c458_SiteId">
    <vt:lpwstr>bc9dc15c-61bc-4f03-b60b-e5b6d8922839</vt:lpwstr>
  </property>
  <property fmtid="{D5CDD505-2E9C-101B-9397-08002B2CF9AE}" pid="11" name="MSIP_Label_0eea11ca-d417-4147-80ed-01a58412c458_ActionId">
    <vt:lpwstr>623d7226-a46b-4765-8dac-6d4b6fa53ea1</vt:lpwstr>
  </property>
  <property fmtid="{D5CDD505-2E9C-101B-9397-08002B2CF9AE}" pid="12" name="MSIP_Label_0eea11ca-d417-4147-80ed-01a58412c458_ContentBits">
    <vt:lpwstr>2</vt:lpwstr>
  </property>
  <property fmtid="{D5CDD505-2E9C-101B-9397-08002B2CF9AE}" pid="13" name="MSIP_Label_0eea11ca-d417-4147-80ed-01a58412c458_Tag">
    <vt:lpwstr>10, 3, 0, 1</vt:lpwstr>
  </property>
  <property fmtid="{D5CDD505-2E9C-101B-9397-08002B2CF9AE}" pid="14" name="ClassificationContentMarkingFooterLocations">
    <vt:lpwstr>Office Theme:8</vt:lpwstr>
  </property>
  <property fmtid="{D5CDD505-2E9C-101B-9397-08002B2CF9AE}" pid="15" name="ClassificationContentMarkingFooterText">
    <vt:lpwstr>Classified as internal/staff &amp; contractors by the European Medicines Agency </vt:lpwstr>
  </property>
</Properties>
</file>