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147483016" r:id="rId5"/>
    <p:sldId id="2147483022" r:id="rId6"/>
    <p:sldId id="2147483025" r:id="rId7"/>
    <p:sldId id="2142532630" r:id="rId8"/>
    <p:sldId id="2147483023" r:id="rId9"/>
    <p:sldId id="2147483021" r:id="rId10"/>
    <p:sldId id="2147483026" r:id="rId11"/>
    <p:sldId id="2147471855" r:id="rId1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CECE"/>
    <a:srgbClr val="0A6FFD"/>
    <a:srgbClr val="072B5D"/>
    <a:srgbClr val="E60000"/>
    <a:srgbClr val="00549F"/>
    <a:srgbClr val="005172"/>
    <a:srgbClr val="009BBB"/>
    <a:srgbClr val="0098DB"/>
    <a:srgbClr val="175E54"/>
    <a:srgbClr val="FF6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F83A0-4EC2-F50A-B7B8-4053378AF6CF}" v="304" dt="2025-06-26T08:47:58.902"/>
  </p1510:revLst>
</p1510:revInfo>
</file>

<file path=ppt/tableStyles.xml><?xml version="1.0" encoding="utf-8"?>
<a:tblStyleLst xmlns:a="http://schemas.openxmlformats.org/drawingml/2006/main" def="{C083E6E3-FA7D-4D7B-A595-EF9225AFEA8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521"/>
  </p:normalViewPr>
  <p:slideViewPr>
    <p:cSldViewPr snapToGrid="0">
      <p:cViewPr varScale="1">
        <p:scale>
          <a:sx n="74" d="100"/>
          <a:sy n="74" d="100"/>
        </p:scale>
        <p:origin x="1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 Manuela" userId="S::manuela.mura@ema.europa.eu::86bd160c-8882-4898-943f-b97b47fb6e73" providerId="AD" clId="Web-{233F83A0-4EC2-F50A-B7B8-4053378AF6CF}"/>
    <pc:docChg chg="modSld sldOrd">
      <pc:chgData name="Mura Manuela" userId="S::manuela.mura@ema.europa.eu::86bd160c-8882-4898-943f-b97b47fb6e73" providerId="AD" clId="Web-{233F83A0-4EC2-F50A-B7B8-4053378AF6CF}" dt="2025-06-26T08:47:58.902" v="286" actId="1076"/>
      <pc:docMkLst>
        <pc:docMk/>
      </pc:docMkLst>
      <pc:sldChg chg="modSp">
        <pc:chgData name="Mura Manuela" userId="S::manuela.mura@ema.europa.eu::86bd160c-8882-4898-943f-b97b47fb6e73" providerId="AD" clId="Web-{233F83A0-4EC2-F50A-B7B8-4053378AF6CF}" dt="2025-06-26T08:47:58.902" v="286" actId="1076"/>
        <pc:sldMkLst>
          <pc:docMk/>
          <pc:sldMk cId="319609605" sldId="2147483016"/>
        </pc:sldMkLst>
        <pc:picChg chg="mod modCrop">
          <ac:chgData name="Mura Manuela" userId="S::manuela.mura@ema.europa.eu::86bd160c-8882-4898-943f-b97b47fb6e73" providerId="AD" clId="Web-{233F83A0-4EC2-F50A-B7B8-4053378AF6CF}" dt="2025-06-26T08:47:58.902" v="286" actId="1076"/>
          <ac:picMkLst>
            <pc:docMk/>
            <pc:sldMk cId="319609605" sldId="2147483016"/>
            <ac:picMk id="16" creationId="{4595D4A3-C63C-6FAF-C246-16CBD783D6EC}"/>
          </ac:picMkLst>
        </pc:picChg>
        <pc:picChg chg="mod modCrop">
          <ac:chgData name="Mura Manuela" userId="S::manuela.mura@ema.europa.eu::86bd160c-8882-4898-943f-b97b47fb6e73" providerId="AD" clId="Web-{233F83A0-4EC2-F50A-B7B8-4053378AF6CF}" dt="2025-06-26T08:47:55.620" v="285" actId="1076"/>
          <ac:picMkLst>
            <pc:docMk/>
            <pc:sldMk cId="319609605" sldId="2147483016"/>
            <ac:picMk id="18" creationId="{0FA17805-1773-9143-DE19-596E0A7B0D49}"/>
          </ac:picMkLst>
        </pc:picChg>
      </pc:sldChg>
      <pc:sldChg chg="modSp">
        <pc:chgData name="Mura Manuela" userId="S::manuela.mura@ema.europa.eu::86bd160c-8882-4898-943f-b97b47fb6e73" providerId="AD" clId="Web-{233F83A0-4EC2-F50A-B7B8-4053378AF6CF}" dt="2025-06-26T08:31:49.074" v="95" actId="20577"/>
        <pc:sldMkLst>
          <pc:docMk/>
          <pc:sldMk cId="1677274421" sldId="2147483021"/>
        </pc:sldMkLst>
        <pc:spChg chg="mod">
          <ac:chgData name="Mura Manuela" userId="S::manuela.mura@ema.europa.eu::86bd160c-8882-4898-943f-b97b47fb6e73" providerId="AD" clId="Web-{233F83A0-4EC2-F50A-B7B8-4053378AF6CF}" dt="2025-06-26T08:26:49.471" v="22" actId="20577"/>
          <ac:spMkLst>
            <pc:docMk/>
            <pc:sldMk cId="1677274421" sldId="2147483021"/>
            <ac:spMk id="2" creationId="{E9AA0432-1DFC-5A18-F3D9-A59E5C7A2686}"/>
          </ac:spMkLst>
        </pc:spChg>
        <pc:spChg chg="mod">
          <ac:chgData name="Mura Manuela" userId="S::manuela.mura@ema.europa.eu::86bd160c-8882-4898-943f-b97b47fb6e73" providerId="AD" clId="Web-{233F83A0-4EC2-F50A-B7B8-4053378AF6CF}" dt="2025-06-26T08:31:49.074" v="95" actId="20577"/>
          <ac:spMkLst>
            <pc:docMk/>
            <pc:sldMk cId="1677274421" sldId="2147483021"/>
            <ac:spMk id="3" creationId="{6F88CC14-7946-28D1-9613-CC159E685124}"/>
          </ac:spMkLst>
        </pc:spChg>
      </pc:sldChg>
      <pc:sldChg chg="ord">
        <pc:chgData name="Mura Manuela" userId="S::manuela.mura@ema.europa.eu::86bd160c-8882-4898-943f-b97b47fb6e73" providerId="AD" clId="Web-{233F83A0-4EC2-F50A-B7B8-4053378AF6CF}" dt="2025-06-26T08:24:48.858" v="5"/>
        <pc:sldMkLst>
          <pc:docMk/>
          <pc:sldMk cId="1370859107" sldId="2147483023"/>
        </pc:sldMkLst>
      </pc:sldChg>
      <pc:sldChg chg="modSp">
        <pc:chgData name="Mura Manuela" userId="S::manuela.mura@ema.europa.eu::86bd160c-8882-4898-943f-b97b47fb6e73" providerId="AD" clId="Web-{233F83A0-4EC2-F50A-B7B8-4053378AF6CF}" dt="2025-06-26T07:55:02.379" v="3" actId="20577"/>
        <pc:sldMkLst>
          <pc:docMk/>
          <pc:sldMk cId="763234725" sldId="2147483025"/>
        </pc:sldMkLst>
        <pc:spChg chg="mod">
          <ac:chgData name="Mura Manuela" userId="S::manuela.mura@ema.europa.eu::86bd160c-8882-4898-943f-b97b47fb6e73" providerId="AD" clId="Web-{233F83A0-4EC2-F50A-B7B8-4053378AF6CF}" dt="2025-06-26T07:55:02.379" v="3" actId="20577"/>
          <ac:spMkLst>
            <pc:docMk/>
            <pc:sldMk cId="763234725" sldId="2147483025"/>
            <ac:spMk id="5" creationId="{E476F1C3-B53E-4EFA-3BEC-6E395D1DFA32}"/>
          </ac:spMkLst>
        </pc:spChg>
      </pc:sldChg>
      <pc:sldChg chg="addSp delSp modSp">
        <pc:chgData name="Mura Manuela" userId="S::manuela.mura@ema.europa.eu::86bd160c-8882-4898-943f-b97b47fb6e73" providerId="AD" clId="Web-{233F83A0-4EC2-F50A-B7B8-4053378AF6CF}" dt="2025-06-26T08:45:48.308" v="269" actId="1076"/>
        <pc:sldMkLst>
          <pc:docMk/>
          <pc:sldMk cId="2429523508" sldId="2147483026"/>
        </pc:sldMkLst>
        <pc:spChg chg="mod">
          <ac:chgData name="Mura Manuela" userId="S::manuela.mura@ema.europa.eu::86bd160c-8882-4898-943f-b97b47fb6e73" providerId="AD" clId="Web-{233F83A0-4EC2-F50A-B7B8-4053378AF6CF}" dt="2025-06-26T08:45:27.210" v="264" actId="1076"/>
          <ac:spMkLst>
            <pc:docMk/>
            <pc:sldMk cId="2429523508" sldId="2147483026"/>
            <ac:spMk id="3" creationId="{6346BCEA-7142-B580-811C-C8DF8283DCB8}"/>
          </ac:spMkLst>
        </pc:spChg>
        <pc:spChg chg="add mod">
          <ac:chgData name="Mura Manuela" userId="S::manuela.mura@ema.europa.eu::86bd160c-8882-4898-943f-b97b47fb6e73" providerId="AD" clId="Web-{233F83A0-4EC2-F50A-B7B8-4053378AF6CF}" dt="2025-06-26T08:45:31.007" v="265" actId="1076"/>
          <ac:spMkLst>
            <pc:docMk/>
            <pc:sldMk cId="2429523508" sldId="2147483026"/>
            <ac:spMk id="11" creationId="{22BD0EF0-8D81-E9D7-3CC6-56FF8DA95B14}"/>
          </ac:spMkLst>
        </pc:spChg>
        <pc:picChg chg="add mod">
          <ac:chgData name="Mura Manuela" userId="S::manuela.mura@ema.europa.eu::86bd160c-8882-4898-943f-b97b47fb6e73" providerId="AD" clId="Web-{233F83A0-4EC2-F50A-B7B8-4053378AF6CF}" dt="2025-06-26T08:45:01.302" v="262" actId="1076"/>
          <ac:picMkLst>
            <pc:docMk/>
            <pc:sldMk cId="2429523508" sldId="2147483026"/>
            <ac:picMk id="6" creationId="{53E5E06C-21C3-B717-8FDB-570EDB5BFBB6}"/>
          </ac:picMkLst>
        </pc:picChg>
        <pc:picChg chg="add del mod">
          <ac:chgData name="Mura Manuela" userId="S::manuela.mura@ema.europa.eu::86bd160c-8882-4898-943f-b97b47fb6e73" providerId="AD" clId="Web-{233F83A0-4EC2-F50A-B7B8-4053378AF6CF}" dt="2025-06-26T08:44:30.239" v="255"/>
          <ac:picMkLst>
            <pc:docMk/>
            <pc:sldMk cId="2429523508" sldId="2147483026"/>
            <ac:picMk id="8" creationId="{BAD61870-D24C-D2E7-20D3-5ED478986345}"/>
          </ac:picMkLst>
        </pc:picChg>
        <pc:picChg chg="add mod">
          <ac:chgData name="Mura Manuela" userId="S::manuela.mura@ema.europa.eu::86bd160c-8882-4898-943f-b97b47fb6e73" providerId="AD" clId="Web-{233F83A0-4EC2-F50A-B7B8-4053378AF6CF}" dt="2025-06-26T08:45:45.101" v="267" actId="1076"/>
          <ac:picMkLst>
            <pc:docMk/>
            <pc:sldMk cId="2429523508" sldId="2147483026"/>
            <ac:picMk id="9" creationId="{9C52F12A-F9EB-B8C7-A298-DC07D3F5FD69}"/>
          </ac:picMkLst>
        </pc:picChg>
        <pc:picChg chg="add mod">
          <ac:chgData name="Mura Manuela" userId="S::manuela.mura@ema.europa.eu::86bd160c-8882-4898-943f-b97b47fb6e73" providerId="AD" clId="Web-{233F83A0-4EC2-F50A-B7B8-4053378AF6CF}" dt="2025-06-26T08:45:48.308" v="269" actId="1076"/>
          <ac:picMkLst>
            <pc:docMk/>
            <pc:sldMk cId="2429523508" sldId="2147483026"/>
            <ac:picMk id="10" creationId="{E9C5BEC8-8D7E-F946-6284-0726EB5A4503}"/>
          </ac:picMkLst>
        </pc:picChg>
        <pc:picChg chg="add mod">
          <ac:chgData name="Mura Manuela" userId="S::manuela.mura@ema.europa.eu::86bd160c-8882-4898-943f-b97b47fb6e73" providerId="AD" clId="Web-{233F83A0-4EC2-F50A-B7B8-4053378AF6CF}" dt="2025-06-26T08:45:14.115" v="263" actId="14100"/>
          <ac:picMkLst>
            <pc:docMk/>
            <pc:sldMk cId="2429523508" sldId="2147483026"/>
            <ac:picMk id="12" creationId="{9C834EAF-F3FB-A3A0-3631-4A64455D2EC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59DAC6-8EA8-0A7E-8557-AAFE9215B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Verdana Pro" panose="020B060403050404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069B82-6BB7-4E11-E216-EEBF684F4A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B5866-062F-B44B-AC17-C6F56F5B636D}" type="datetimeFigureOut">
              <a:rPr lang="en-GB" smtClean="0">
                <a:latin typeface="Verdana Pro" panose="020B0604030504040204" pitchFamily="34" charset="0"/>
              </a:rPr>
              <a:t>26/06/2025</a:t>
            </a:fld>
            <a:endParaRPr lang="en-GB">
              <a:latin typeface="Verdana Pro" panose="020B060403050404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3CE78-69C8-2461-B873-FD1BFE6E06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Verdana Pro" panose="020B060403050404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541B45-BEC8-ECB8-9A12-B8F98BD11C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7D190-7105-0147-89DC-985BE22C8944}" type="slidenum">
              <a:rPr lang="en-GB" smtClean="0">
                <a:latin typeface="Verdana Pro" panose="020B0604030504040204" pitchFamily="34" charset="0"/>
              </a:rPr>
              <a:t>‹#›</a:t>
            </a:fld>
            <a:endParaRPr lang="en-GB">
              <a:latin typeface="Verdana Pro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76017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Verdana Pro" panose="020B060403050404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Verdana Pro" panose="020B0604030504040204" pitchFamily="34" charset="0"/>
              </a:defRPr>
            </a:lvl1pPr>
          </a:lstStyle>
          <a:p>
            <a:fld id="{AFAFFFA7-35CD-EA49-8701-45E304657B05}" type="datetimeFigureOut">
              <a:rPr lang="en-GB" smtClean="0"/>
              <a:pPr/>
              <a:t>26/06/2025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Verdana Pro" panose="020B060403050404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Verdana Pro" panose="020B0604030504040204" pitchFamily="34" charset="0"/>
              </a:defRPr>
            </a:lvl1pPr>
          </a:lstStyle>
          <a:p>
            <a:fld id="{7B5906B2-5D16-8A42-AA57-51BBB41CB5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17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b="0" i="0" kern="1200">
        <a:solidFill>
          <a:schemeClr val="tx1"/>
        </a:solidFill>
        <a:latin typeface="Verdana Pro" panose="020B0604030504040204" pitchFamily="34" charset="0"/>
        <a:ea typeface="+mn-ea"/>
        <a:cs typeface="+mn-cs"/>
      </a:defRPr>
    </a:lvl1pPr>
    <a:lvl2pPr marL="457189" algn="l" defTabSz="914377" rtl="0" eaLnBrk="1" latinLnBrk="0" hangingPunct="1">
      <a:defRPr sz="1200" b="0" i="0" kern="1200">
        <a:solidFill>
          <a:schemeClr val="tx1"/>
        </a:solidFill>
        <a:latin typeface="Verdana Pro" panose="020B0604030504040204" pitchFamily="34" charset="0"/>
        <a:ea typeface="+mn-ea"/>
        <a:cs typeface="+mn-cs"/>
      </a:defRPr>
    </a:lvl2pPr>
    <a:lvl3pPr marL="914377" algn="l" defTabSz="914377" rtl="0" eaLnBrk="1" latinLnBrk="0" hangingPunct="1">
      <a:defRPr sz="1200" b="0" i="0" kern="1200">
        <a:solidFill>
          <a:schemeClr val="tx1"/>
        </a:solidFill>
        <a:latin typeface="Verdana Pro" panose="020B0604030504040204" pitchFamily="34" charset="0"/>
        <a:ea typeface="+mn-ea"/>
        <a:cs typeface="+mn-cs"/>
      </a:defRPr>
    </a:lvl3pPr>
    <a:lvl4pPr marL="1371566" algn="l" defTabSz="914377" rtl="0" eaLnBrk="1" latinLnBrk="0" hangingPunct="1">
      <a:defRPr sz="1200" b="0" i="0" kern="1200">
        <a:solidFill>
          <a:schemeClr val="tx1"/>
        </a:solidFill>
        <a:latin typeface="Verdana Pro" panose="020B0604030504040204" pitchFamily="34" charset="0"/>
        <a:ea typeface="+mn-ea"/>
        <a:cs typeface="+mn-cs"/>
      </a:defRPr>
    </a:lvl4pPr>
    <a:lvl5pPr marL="1828754" algn="l" defTabSz="914377" rtl="0" eaLnBrk="1" latinLnBrk="0" hangingPunct="1">
      <a:defRPr sz="1200" b="0" i="0" kern="1200">
        <a:solidFill>
          <a:schemeClr val="tx1"/>
        </a:solidFill>
        <a:latin typeface="Verdana Pro" panose="020B0604030504040204" pitchFamily="34" charset="0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906B2-5D16-8A42-AA57-51BBB41CB58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893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7.png"/><Relationship Id="rId3" Type="http://schemas.openxmlformats.org/officeDocument/2006/relationships/hyperlink" Target="https://www.linkedin.com/company/european-medicines-agency/" TargetMode="External"/><Relationship Id="rId7" Type="http://schemas.openxmlformats.org/officeDocument/2006/relationships/image" Target="../media/image13.png"/><Relationship Id="rId12" Type="http://schemas.openxmlformats.org/officeDocument/2006/relationships/hyperlink" Target="https://bsky.app/profile/ema.europa.eu" TargetMode="External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youtube.com/user/emainfo" TargetMode="External"/><Relationship Id="rId11" Type="http://schemas.openxmlformats.org/officeDocument/2006/relationships/image" Target="../media/image16.svg"/><Relationship Id="rId5" Type="http://schemas.openxmlformats.org/officeDocument/2006/relationships/image" Target="../media/image12.svg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hyperlink" Target="https://www.instagram.com/onehealth_eu/" TargetMode="External"/><Relationship Id="rId14" Type="http://schemas.openxmlformats.org/officeDocument/2006/relationships/image" Target="../media/image18.svg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image_reflex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DE28D0-0D3C-19D3-A434-ECCA57252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B0191CE-3BEA-CD39-D84D-9D13CA0032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923592"/>
            <a:ext cx="5404556" cy="1490396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 – max 3 lines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2EE4008-22D4-F8CA-BEB7-57AE7DD62B8C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31801" y="3582680"/>
            <a:ext cx="5404556" cy="1243707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1" y="5328000"/>
            <a:ext cx="5404556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28545A3-0594-9B7E-8795-1E4956041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5746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ver_Reflex-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49" y="2296160"/>
            <a:ext cx="8450263" cy="1121144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390650" y="3426658"/>
            <a:ext cx="8450262" cy="1216462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0649" y="5049843"/>
            <a:ext cx="8450263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1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</p:spPr>
        <p:txBody>
          <a:bodyPr anchor="t"/>
          <a:lstStyle>
            <a:lvl1pPr marL="0" indent="0">
              <a:buNone/>
              <a:defRPr sz="24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1" y="405251"/>
            <a:ext cx="8102601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995E9C-6BA7-D829-A01D-20CB26F9119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7600" y="1653118"/>
            <a:ext cx="8102600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GB" noProof="0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GB" noProof="0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0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297" y="6308815"/>
            <a:ext cx="597070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936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reflex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0C44D7-3D9D-BA12-BCE0-A0335DF2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200149" cy="685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1115" y="405251"/>
            <a:ext cx="8640235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995E9C-6BA7-D829-A01D-20CB26F9119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61115" y="1653118"/>
            <a:ext cx="8640233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1114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5811" y="6308815"/>
            <a:ext cx="6508337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946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electric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0C44D7-3D9D-BA12-BCE0-A0335DF2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200149" cy="6858000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1115" y="405251"/>
            <a:ext cx="8640235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019D5136-B2BC-B952-3410-698A9877F9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61115" y="1653118"/>
            <a:ext cx="8640233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1114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5811" y="6308815"/>
            <a:ext cx="6508337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126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cobalt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0C44D7-3D9D-BA12-BCE0-A0335DF2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200149" cy="6858000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1115" y="405251"/>
            <a:ext cx="8640233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FFB538E-F536-51ED-4DF9-3F24BC40C5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61115" y="1653118"/>
            <a:ext cx="8640233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51614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6311" y="6308815"/>
            <a:ext cx="6508337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0C44D7-3D9D-BA12-BCE0-A0335DF2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200149" cy="6858000"/>
          </a:xfrm>
          <a:prstGeom prst="rect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29" y="405250"/>
            <a:ext cx="8640323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964BF6A-83E9-5849-91A0-2A5F1BCF9C2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61115" y="1653118"/>
            <a:ext cx="8640233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59529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226" y="6308815"/>
            <a:ext cx="6508337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54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-of-contents_midnigh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0C44D7-3D9D-BA12-BCE0-A0335DF2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200149" cy="6858000"/>
          </a:xfrm>
          <a:prstGeom prst="rect">
            <a:avLst/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61115" y="405251"/>
            <a:ext cx="8640235" cy="960000"/>
          </a:xfrm>
        </p:spPr>
        <p:txBody>
          <a:bodyPr anchor="b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 noProof="0"/>
              <a:t>Table of contents</a:t>
            </a:r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05637B3-D0DB-2FF0-FD86-3B7D0186F8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61115" y="1653118"/>
            <a:ext cx="8640233" cy="4271433"/>
          </a:xfrm>
        </p:spPr>
        <p:txBody>
          <a:bodyPr/>
          <a:lstStyle>
            <a:lvl1pPr>
              <a:spcAft>
                <a:spcPts val="900"/>
              </a:spcAft>
              <a:defRPr>
                <a:latin typeface="+mn-lt"/>
              </a:defRPr>
            </a:lvl1pPr>
            <a:lvl2pPr>
              <a:spcAft>
                <a:spcPts val="9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add </a:t>
            </a:r>
            <a:r>
              <a:rPr lang="en-GB"/>
              <a:t>the list of contents</a:t>
            </a:r>
            <a:endParaRPr lang="en-US"/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1114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5811" y="6308815"/>
            <a:ext cx="6508337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882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0" y="404284"/>
            <a:ext cx="9408584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653118"/>
            <a:ext cx="9408584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5E1A83C-B653-C3DB-1D33-D410BFB5F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6A4AA9-2921-BA59-2F2D-827E55B79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5" name="Picture 4" descr="European Medicines Agency logo">
            <a:extLst>
              <a:ext uri="{FF2B5EF4-FFF2-40B4-BE49-F238E27FC236}">
                <a16:creationId xmlns:a16="http://schemas.microsoft.com/office/drawing/2014/main" id="{42234DCC-68FA-AC2D-5027-A169B3230F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130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1-column-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0" y="404284"/>
            <a:ext cx="9408584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653119"/>
            <a:ext cx="9408584" cy="354880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 marL="1384165" indent="0"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A402703-151F-BCBF-6E81-A8883FC5A8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5392617"/>
            <a:ext cx="9408584" cy="531935"/>
          </a:xfrm>
          <a:solidFill>
            <a:schemeClr val="accent3"/>
          </a:solidFill>
        </p:spPr>
        <p:txBody>
          <a:bodyPr lIns="72000" tIns="36000" rIns="72000" bIns="36000" anchor="ctr"/>
          <a:lstStyle>
            <a:lvl1pPr marL="12600" indent="0">
              <a:buNone/>
              <a:defRPr sz="1333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takeaway message, max. 2 lines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5E1A83C-B653-C3DB-1D33-D410BFB5F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6A4AA9-2921-BA59-2F2D-827E55B79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5" name="Picture 4" descr="European Medicines Agency logo">
            <a:extLst>
              <a:ext uri="{FF2B5EF4-FFF2-40B4-BE49-F238E27FC236}">
                <a16:creationId xmlns:a16="http://schemas.microsoft.com/office/drawing/2014/main" id="{42234DCC-68FA-AC2D-5027-A169B3230F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88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_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799" y="1653118"/>
            <a:ext cx="5568951" cy="427143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  <a:lvl5pPr>
              <a:lnSpc>
                <a:spcPct val="100000"/>
              </a:lnSpc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4" y="1653118"/>
            <a:ext cx="5568948" cy="427143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  <a:lvl5pPr>
              <a:lnSpc>
                <a:spcPct val="100000"/>
              </a:lnSpc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8F4829F-D08D-5623-8548-5332988A7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54D66C8-28AE-9C2E-0CB7-91E252C86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1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Reflex-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49" y="2296160"/>
            <a:ext cx="8450263" cy="1121144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390650" y="3426658"/>
            <a:ext cx="8450262" cy="1216462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0649" y="5049843"/>
            <a:ext cx="8450263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1817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_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799" y="1653118"/>
            <a:ext cx="3646489" cy="427143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  <a:lvl5pPr>
              <a:lnSpc>
                <a:spcPct val="100000"/>
              </a:lnSpc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71965" y="1653118"/>
            <a:ext cx="3646489" cy="427143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  <a:lvl5pPr>
              <a:lnSpc>
                <a:spcPct val="100000"/>
              </a:lnSpc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E8FDA68-372F-0FA0-07A8-97EB563511D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113713" y="1653118"/>
            <a:ext cx="3646489" cy="427143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  <a:lvl5pPr>
              <a:lnSpc>
                <a:spcPct val="100000"/>
              </a:lnSpc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8F4829F-D08D-5623-8548-5332988A7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54D66C8-28AE-9C2E-0CB7-91E252C86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88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2-columns-with-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4C5BF30-19A7-E0CC-D221-E6E0554A1C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2" y="2084918"/>
            <a:ext cx="5567549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1" y="2774952"/>
            <a:ext cx="5568948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F2AFA0DD-B73C-719E-8AC0-5123B46FA3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1251" y="2084918"/>
            <a:ext cx="5568948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A682292-90BE-C852-B235-96AA7BDD64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91251" y="2774952"/>
            <a:ext cx="5568948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FFF1B-3FF1-803B-0F36-8793C15DF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75CA11-B147-486B-8607-2FDE6B356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3-columns-with-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4C5BF30-19A7-E0CC-D221-E6E0554A1C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2" y="2084918"/>
            <a:ext cx="3646101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1" y="2774952"/>
            <a:ext cx="3647017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F2AFA0DD-B73C-719E-8AC0-5123B46FA3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70519" y="2084918"/>
            <a:ext cx="3650048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A682292-90BE-C852-B235-96AA7BDD64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70519" y="2774952"/>
            <a:ext cx="3650048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DDB8593-6593-ECFE-6A37-DA383B9CD4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10156" y="2084918"/>
            <a:ext cx="3650048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C66DED01-7CA3-AB9F-7436-0238B68D86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13185" y="2774952"/>
            <a:ext cx="3647016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FFF1B-3FF1-803B-0F36-8793C15DF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75CA11-B147-486B-8607-2FDE6B356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333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4-columns-with-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4C5BF30-19A7-E0CC-D221-E6E0554A1C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1" y="2084918"/>
            <a:ext cx="2688167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1" y="2774952"/>
            <a:ext cx="2679700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936E96F-0BB8-94D6-27FA-DFBFEC487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219532" y="2084551"/>
            <a:ext cx="0" cy="3840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F2AFA0DD-B73C-719E-8AC0-5123B46FA3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12585" y="2084918"/>
            <a:ext cx="2688167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A682292-90BE-C852-B235-96AA7BDD64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12585" y="2774952"/>
            <a:ext cx="2679700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00ABE4-4A98-1C6F-EA38-83D944952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2074224"/>
            <a:ext cx="0" cy="3840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DDB8593-6593-ECFE-6A37-DA383B9CD4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99718" y="2084918"/>
            <a:ext cx="2688167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C66DED01-7CA3-AB9F-7436-0238B68D86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99718" y="2774952"/>
            <a:ext cx="2679700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070DDE-620D-5E38-B04E-2D4BE747D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77745" y="2084551"/>
            <a:ext cx="0" cy="3840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23EE55ED-DD76-B5F6-8344-8E5A1D3046A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67609" y="2084918"/>
            <a:ext cx="2688167" cy="690033"/>
          </a:xfrm>
        </p:spPr>
        <p:txBody>
          <a:bodyPr/>
          <a:lstStyle>
            <a:lvl1pPr marL="12600" indent="0">
              <a:buNone/>
              <a:defRPr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4F154AB9-DF00-3D21-7437-E1D0C03EFD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067609" y="2774952"/>
            <a:ext cx="2679700" cy="3149600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D0729025-B0C5-BB87-2776-67100CB2D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B8BCBB19-6977-BEB9-481B-C183907C3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20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3-columns-with-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B56367B1-B9DE-51C0-8F42-CFFC2A58C50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725685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771" y="2856992"/>
            <a:ext cx="3650047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3627513-7F9A-D8F4-246C-58A4070103C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567435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A682292-90BE-C852-B235-96AA7BDD64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70519" y="2856992"/>
            <a:ext cx="3650048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DF5DD8DB-E386-71DE-0F39-B423FE3BB10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408585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C66DED01-7CA3-AB9F-7436-0238B68D86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13185" y="2856992"/>
            <a:ext cx="3647016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2413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4-columns-with-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B56367B1-B9DE-51C0-8F42-CFFC2A58C50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45996" y="1656547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771" y="2856992"/>
            <a:ext cx="2690667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729E7C3E-4F33-E57A-24BF-8EC72B1DB29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27260" y="1656547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D521CA2-1E56-DE1F-59F1-7B5E65EE605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10035" y="2856992"/>
            <a:ext cx="2690667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14">
            <a:extLst>
              <a:ext uri="{FF2B5EF4-FFF2-40B4-BE49-F238E27FC236}">
                <a16:creationId xmlns:a16="http://schemas.microsoft.com/office/drawing/2014/main" id="{287332DD-1AF2-8E11-7BAA-0671A9C8C00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008524" y="1656547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6477A8F-5E22-1C06-0924-D5906817A86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191299" y="2856992"/>
            <a:ext cx="2690667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2B909924-FEEC-F2B7-58A6-37C4C845826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889788" y="1656547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43E684B-E2F7-D263-9965-3D2A198C111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072563" y="2856992"/>
            <a:ext cx="2690667" cy="3067560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604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5-columns-with-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6903CEA5-EF6D-85BE-3D4E-C817DC75451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88865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E34F5BA0-1D39-1251-EB88-D40F76C5C2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8771" y="2799739"/>
            <a:ext cx="1922318" cy="433153"/>
          </a:xfrm>
        </p:spPr>
        <p:txBody>
          <a:bodyPr/>
          <a:lstStyle>
            <a:lvl1pPr marL="12600" indent="0" algn="ctr">
              <a:buNone/>
              <a:defRPr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2BC7F77-21CF-9C86-387B-20F21CC57C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771" y="3316356"/>
            <a:ext cx="1922317" cy="2475842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14">
            <a:extLst>
              <a:ext uri="{FF2B5EF4-FFF2-40B4-BE49-F238E27FC236}">
                <a16:creationId xmlns:a16="http://schemas.microsoft.com/office/drawing/2014/main" id="{4940FD7B-DF92-C10D-57AE-EF10D8C9FFB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33806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DDAA4EB7-44CF-1ECB-48D0-FDEB8F5AC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785285" y="2799739"/>
            <a:ext cx="1905316" cy="433153"/>
          </a:xfrm>
        </p:spPr>
        <p:txBody>
          <a:bodyPr/>
          <a:lstStyle>
            <a:lvl1pPr marL="12600" indent="0" algn="ctr">
              <a:buNone/>
              <a:defRPr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A168564-F001-2FD8-4BAC-B46DABC64D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81734" y="3316356"/>
            <a:ext cx="1920875" cy="2475842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E666E8C4-4907-D834-450C-49E8113B5F4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578747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63C9A82-2FA7-7769-C519-32B5598224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24797" y="2799739"/>
            <a:ext cx="1920875" cy="433153"/>
          </a:xfrm>
        </p:spPr>
        <p:txBody>
          <a:bodyPr/>
          <a:lstStyle>
            <a:lvl1pPr marL="12600" indent="0" algn="ctr">
              <a:buNone/>
              <a:defRPr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FA99A79-88B8-99CD-2F77-B4F04187C2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09191" y="3316356"/>
            <a:ext cx="1920876" cy="2475842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4">
            <a:extLst>
              <a:ext uri="{FF2B5EF4-FFF2-40B4-BE49-F238E27FC236}">
                <a16:creationId xmlns:a16="http://schemas.microsoft.com/office/drawing/2014/main" id="{6CB6CAD2-A2E1-08B6-5F11-3FEC40BDA8B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923688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2C30E5AF-E731-D251-8FFD-90950A146F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479867" y="2799739"/>
            <a:ext cx="1925785" cy="433153"/>
          </a:xfrm>
        </p:spPr>
        <p:txBody>
          <a:bodyPr/>
          <a:lstStyle>
            <a:lvl1pPr marL="12600" indent="0" algn="ctr">
              <a:buNone/>
              <a:defRPr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BC173E8-6589-F828-84F6-7CBA6AB21F3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84777" y="3316356"/>
            <a:ext cx="1920876" cy="2475842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14">
            <a:extLst>
              <a:ext uri="{FF2B5EF4-FFF2-40B4-BE49-F238E27FC236}">
                <a16:creationId xmlns:a16="http://schemas.microsoft.com/office/drawing/2014/main" id="{A990029E-B438-6EF3-82D1-F5A0AA31C24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68628" y="1660059"/>
            <a:ext cx="1056216" cy="10562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2AE13EA6-D6A7-57BF-EBD5-21FFBD01817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803820" y="2799739"/>
            <a:ext cx="1919287" cy="433153"/>
          </a:xfrm>
        </p:spPr>
        <p:txBody>
          <a:bodyPr/>
          <a:lstStyle>
            <a:lvl1pPr marL="12600" indent="0" algn="ctr">
              <a:buNone/>
              <a:defRPr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E2AF66B5-6639-71C5-BC35-C7D43349276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800202" y="3316356"/>
            <a:ext cx="1920876" cy="2475842"/>
          </a:xfrm>
        </p:spPr>
        <p:txBody>
          <a:bodyPr lIns="108000" tIns="108000" rIns="108000" bIns="108000"/>
          <a:lstStyle>
            <a:lvl1pPr marL="12600" indent="0" algn="ctr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91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0" y="404284"/>
            <a:ext cx="9408584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54ECA379-D368-FD6D-FA0E-C2F0A778C4BD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431800" y="1653118"/>
            <a:ext cx="11328400" cy="4271433"/>
          </a:xfrm>
        </p:spPr>
        <p:txBody>
          <a:bodyPr/>
          <a:lstStyle>
            <a:lvl1pPr marL="1260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to insert a table</a:t>
            </a: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5E1A83C-B653-C3DB-1D33-D410BFB5F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6A4AA9-2921-BA59-2F2D-827E55B79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5" name="Picture 4" descr="European Medicines Agency logo">
            <a:extLst>
              <a:ext uri="{FF2B5EF4-FFF2-40B4-BE49-F238E27FC236}">
                <a16:creationId xmlns:a16="http://schemas.microsoft.com/office/drawing/2014/main" id="{42234DCC-68FA-AC2D-5027-A169B3230F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4864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-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B69743-FEBE-C4B8-219B-CB3720A6E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E469E0F-736E-D90E-CE43-D68D100A8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5" name="Picture 4" descr="European Medicines Agency logo">
            <a:extLst>
              <a:ext uri="{FF2B5EF4-FFF2-40B4-BE49-F238E27FC236}">
                <a16:creationId xmlns:a16="http://schemas.microsoft.com/office/drawing/2014/main" id="{0F64D96F-CCAD-8273-7467-4D1B4DBB05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614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9BA1AC-03A7-4808-486B-A303DE038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250819-36B7-4F7E-CDD1-E4B3CA4DB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2" name="Picture 1" descr="European Medicines Agency logo">
            <a:extLst>
              <a:ext uri="{FF2B5EF4-FFF2-40B4-BE49-F238E27FC236}">
                <a16:creationId xmlns:a16="http://schemas.microsoft.com/office/drawing/2014/main" id="{857F23DC-32F1-0AC7-F60B-6CE25E5F2B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2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image_electric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DE28D0-0D3C-19D3-A434-ECCA57252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2159478-4EFE-BF3B-8966-057CBAEEE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923592"/>
            <a:ext cx="5404556" cy="1490396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 – max 3 lines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2B97C2D-629E-46DD-87CB-EF810E741E6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31801" y="3582680"/>
            <a:ext cx="5404556" cy="1243707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1" y="5328000"/>
            <a:ext cx="5404556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28545A3-0594-9B7E-8795-1E4956041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8585342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3619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-blue_with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929DCF8-A184-97A6-6CCC-ABE7581FCF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6719888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8858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-electric-blue_with tex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3069DE5-827A-29A1-D356-D19B09133E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6719888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0940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-green_wit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194BD74-DC1B-371E-1A8D-333B2F7BE4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6719888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47776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-purple_with tex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214E688-F99B-95EE-3A7A-80DE99E4C4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6719888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97973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-midnight-blue_with tex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06BE00B-284B-1229-05B8-7FFF9DA0CC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6719888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4094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CA3750-AEC2-4DDA-0B13-3EDE5705B4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1" y="1797051"/>
            <a:ext cx="5568951" cy="412750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CFADFC7-95EB-E858-0609-F86C22B5D49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91251" y="1797051"/>
            <a:ext cx="6000749" cy="4127500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A7D8EB9-D9D1-B34A-1CEB-3D673A537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165ADBE-4463-AACD-B438-1A9C3CA0C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0491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Image-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CFADFC7-95EB-E858-0609-F86C22B5D49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1653118"/>
            <a:ext cx="5039785" cy="4271433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CA3750-AEC2-4DDA-0B13-3EDE5705B4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32401" y="1653118"/>
            <a:ext cx="6527800" cy="427143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A7D8EB9-D9D1-B34A-1CEB-3D673A537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165ADBE-4463-AACD-B438-1A9C3CA0C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1219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full_half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6000751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91251" y="409859"/>
            <a:ext cx="5568951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32pt, 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1" y="1653118"/>
            <a:ext cx="5568951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5818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_image_full_half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5568951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32pt, 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5568951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A9F181-77B2-63BD-77D9-A732A9222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0A67346-1EFB-DC09-B3D4-70F7CC60F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6499" y="6308815"/>
            <a:ext cx="5164253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191253" y="0"/>
            <a:ext cx="6000751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_Reflex-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49" y="2296160"/>
            <a:ext cx="8450263" cy="1121144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390650" y="3426658"/>
            <a:ext cx="8450262" cy="1216462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0649" y="5049843"/>
            <a:ext cx="8450263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40867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full_one-third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62083" y="405251"/>
            <a:ext cx="8098119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2083" y="1653118"/>
            <a:ext cx="8098119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66441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71138" y="6308815"/>
            <a:ext cx="5961863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4630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full_one-third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8093635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93635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4A450E-2087-D4C5-FB6A-676E494AF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404696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1BB459-2978-BD7B-D59D-E195FCE7E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6497" y="6308815"/>
            <a:ext cx="770589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9072034" y="0"/>
            <a:ext cx="3119967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55B86494-4B07-6EBB-C6F3-DD3CEF961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1660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wo-images_full_one-third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8052409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52409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901CCFF-013C-0A99-81EC-D0A035AC8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2FA25E-49D2-F579-125A-3A3FA5170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657200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0A04893-498E-CA48-7EA0-929DD1BCD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9072034" y="0"/>
            <a:ext cx="3119967" cy="3429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F1031A1-A679-6861-9413-38E876AE9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1"/>
          </p:nvPr>
        </p:nvSpPr>
        <p:spPr>
          <a:xfrm>
            <a:off x="9072034" y="3429000"/>
            <a:ext cx="3119967" cy="3429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3375499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reflex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8089153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89153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94D359F-CB68-CB8E-2958-E33BAC2CD7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D1AA48-F624-8CAE-25A6-823B17EA7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59B02-486F-63CC-664C-C8BD359AF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710715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2575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electric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16552"/>
            <a:ext cx="8093635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93635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9A87D684-3D8C-63D6-126E-835BDF03B8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D1AA48-F624-8CAE-25A6-823B17EA7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59B02-486F-63CC-664C-C8BD359AF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10" y="6308815"/>
            <a:ext cx="7714985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6110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cobalt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2" y="405251"/>
            <a:ext cx="8098117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2" y="1653118"/>
            <a:ext cx="8098117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704BA26-1951-B965-9F50-7572B5181D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A45A80-132B-ED48-CB50-4031FA21B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13B6-D77E-0DFE-2F76-A35199D4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719259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F6BA3F40-05A2-62B3-B848-504EE73480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3291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8075705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75705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F052DEF-0AE5-9144-38AD-8F30940BAE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A45A80-132B-ED48-CB50-4031FA21B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13B6-D77E-0DFE-2F76-A35199D4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69789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80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midnigh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405251"/>
            <a:ext cx="8075705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1" y="1653118"/>
            <a:ext cx="8075705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1B875FD6-7D96-2C57-3A59-CCE29324CF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A45A80-132B-ED48-CB50-4031FA21B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13B6-D77E-0DFE-2F76-A35199D4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69789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540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highlight-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2" y="405251"/>
            <a:ext cx="8098117" cy="960000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2" y="1653118"/>
            <a:ext cx="8098117" cy="4271433"/>
          </a:xfrm>
        </p:spPr>
        <p:txBody>
          <a:bodyPr>
            <a:noAutofit/>
          </a:bodyPr>
          <a:lstStyle>
            <a:lvl1pPr marL="228594" indent="-228594">
              <a:buFont typeface="Arial" panose="020B0604020202020204" pitchFamily="34" charset="0"/>
              <a:buChar char="•"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2F19F-98C8-C0D0-4CE1-5FDD3A000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2033" y="0"/>
            <a:ext cx="3119967" cy="6858000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704BA26-1951-B965-9F50-7572B5181D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09101" y="1653118"/>
            <a:ext cx="2451100" cy="4271433"/>
          </a:xfrm>
        </p:spPr>
        <p:txBody>
          <a:bodyPr/>
          <a:lstStyle>
            <a:lvl1pPr marL="0" indent="0">
              <a:lnSpc>
                <a:spcPts val="1600"/>
              </a:lnSpc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6A45A80-132B-ED48-CB50-4031FA21B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13B6-D77E-0DFE-2F76-A35199D4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7719259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1" name="Picture 10" descr="European Medicines Agency logo">
            <a:extLst>
              <a:ext uri="{FF2B5EF4-FFF2-40B4-BE49-F238E27FC236}">
                <a16:creationId xmlns:a16="http://schemas.microsoft.com/office/drawing/2014/main" id="{F6BA3F40-05A2-62B3-B848-504EE73480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120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full-page_text-box-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2013C45-A2F3-F429-2DD2-6FCE0A14F67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94D359F-CB68-CB8E-2958-E33BAC2CD7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0650" y="1653118"/>
            <a:ext cx="4610100" cy="3237538"/>
          </a:xfrm>
          <a:solidFill>
            <a:schemeClr val="bg1">
              <a:alpha val="85000"/>
            </a:schemeClr>
          </a:solidFill>
        </p:spPr>
        <p:txBody>
          <a:bodyPr lIns="216000" tIns="216000" rIns="216000" bIns="216000"/>
          <a:lstStyle>
            <a:lvl1pPr marL="1260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95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image_cobalt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DE28D0-0D3C-19D3-A434-ECCA57252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pic>
        <p:nvPicPr>
          <p:cNvPr id="6" name="Picture 5" descr="European Medicines Agency logo">
            <a:extLst>
              <a:ext uri="{FF2B5EF4-FFF2-40B4-BE49-F238E27FC236}">
                <a16:creationId xmlns:a16="http://schemas.microsoft.com/office/drawing/2014/main" id="{0B44ABF5-52DD-0A3E-4041-4E8101A32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384" y="404284"/>
            <a:ext cx="1531533" cy="576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9F7DE64-A522-D781-4099-838345ACFF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923592"/>
            <a:ext cx="5404556" cy="1490396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/>
              <a:t>Click to edit Master title style – max 3 lines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35392D8-5C61-C8A3-5BC7-B0B64CDE183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31801" y="3582680"/>
            <a:ext cx="5404556" cy="1243707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1" y="5328000"/>
            <a:ext cx="5404556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28545A3-0594-9B7E-8795-1E4956041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957044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full-page_text-box-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2013C45-A2F3-F429-2DD2-6FCE0A14F67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94D359F-CB68-CB8E-2958-E33BAC2CD7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91250" y="1653118"/>
            <a:ext cx="4610100" cy="3237538"/>
          </a:xfrm>
          <a:solidFill>
            <a:schemeClr val="bg1">
              <a:alpha val="85000"/>
            </a:schemeClr>
          </a:solidFill>
        </p:spPr>
        <p:txBody>
          <a:bodyPr lIns="216000" tIns="216000" rIns="216000" bIns="216000"/>
          <a:lstStyle>
            <a:lvl1pPr marL="1260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7566D88C-75F1-13DD-74D9-BD04616C15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759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full-page_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BFF9B0-D5E0-A6C3-D118-FB83C53C7F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12599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8C561-13AF-67F7-2BCE-9B107892EE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0150" y="2181225"/>
            <a:ext cx="4895850" cy="2495550"/>
          </a:xfrm>
        </p:spPr>
        <p:txBody>
          <a:bodyPr anchor="ctr"/>
          <a:lstStyle>
            <a:lvl1pPr marL="12599" indent="0"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69788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89277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full-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BFF9B0-D5E0-A6C3-D118-FB83C53C7F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12599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1964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_3-columns-with-tex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14" name="Picture Placeholder 14">
            <a:extLst>
              <a:ext uri="{FF2B5EF4-FFF2-40B4-BE49-F238E27FC236}">
                <a16:creationId xmlns:a16="http://schemas.microsoft.com/office/drawing/2014/main" id="{F5BB62EC-A753-72EB-60BA-EEBDF5299A8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389939" y="2082078"/>
            <a:ext cx="2691823" cy="2018867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0650" y="4112914"/>
            <a:ext cx="2691112" cy="1498177"/>
          </a:xfrm>
          <a:solidFill>
            <a:schemeClr val="accent3">
              <a:lumMod val="20000"/>
              <a:lumOff val="80000"/>
            </a:schemeClr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741BEDC-CE67-493A-429A-DE04B94D317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715030" y="2082078"/>
            <a:ext cx="2691823" cy="2018867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C9F0556-FC09-125B-875D-E85EC3D4A51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715741" y="4112914"/>
            <a:ext cx="2691112" cy="1498177"/>
          </a:xfrm>
          <a:solidFill>
            <a:schemeClr val="accent3">
              <a:lumMod val="20000"/>
              <a:lumOff val="80000"/>
            </a:schemeClr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14">
            <a:extLst>
              <a:ext uri="{FF2B5EF4-FFF2-40B4-BE49-F238E27FC236}">
                <a16:creationId xmlns:a16="http://schemas.microsoft.com/office/drawing/2014/main" id="{8EB8E921-3F1B-BC40-4504-1DA48B9E61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8109527" y="2082078"/>
            <a:ext cx="2691823" cy="2018867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4F3154D-78F1-32B3-9608-74AEB406A8F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113713" y="4112914"/>
            <a:ext cx="2691112" cy="1498177"/>
          </a:xfrm>
          <a:solidFill>
            <a:schemeClr val="accent3">
              <a:lumMod val="20000"/>
              <a:lumOff val="80000"/>
            </a:schemeClr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4155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_3-columns-with-tex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57167CE9-F00B-6319-5EBD-F40FDA3696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389939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2112" y="2826789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4">
            <a:extLst>
              <a:ext uri="{FF2B5EF4-FFF2-40B4-BE49-F238E27FC236}">
                <a16:creationId xmlns:a16="http://schemas.microsoft.com/office/drawing/2014/main" id="{F5BB62EC-A753-72EB-60BA-EEBDF5299A8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751826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6EDEE1C9-A073-033F-BD9E-F21C7028CA1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44000" y="2826789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4">
            <a:extLst>
              <a:ext uri="{FF2B5EF4-FFF2-40B4-BE49-F238E27FC236}">
                <a16:creationId xmlns:a16="http://schemas.microsoft.com/office/drawing/2014/main" id="{3CFDE7D9-1C8B-262F-9742-03988C0CCE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13713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62B83E18-CB01-1BE0-114E-8E302C3EF90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05886" y="2826789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14">
            <a:extLst>
              <a:ext uri="{FF2B5EF4-FFF2-40B4-BE49-F238E27FC236}">
                <a16:creationId xmlns:a16="http://schemas.microsoft.com/office/drawing/2014/main" id="{CD99D17F-CAFB-077E-7207-BBDBE59F6E7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389939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B686B8D1-94AF-3C99-4461-23E01052603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582112" y="5177444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14">
            <a:extLst>
              <a:ext uri="{FF2B5EF4-FFF2-40B4-BE49-F238E27FC236}">
                <a16:creationId xmlns:a16="http://schemas.microsoft.com/office/drawing/2014/main" id="{524E731F-FF0D-8B47-E2C4-F3F82CDCAA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751826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D3596EFD-4E77-43CF-6068-82E45B8CFC8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944000" y="5177444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746676FA-AE72-FEA2-B609-138E98169B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13713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620FB494-F043-5715-583A-6BE683607C3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305886" y="5177444"/>
            <a:ext cx="2304000" cy="864000"/>
          </a:xfrm>
          <a:solidFill>
            <a:schemeClr val="accent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68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_3-columns-with-text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57167CE9-F00B-6319-5EBD-F40FDA3696B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389939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A26A9-CBE6-817C-A325-404D4874F4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2112" y="2826789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4">
            <a:extLst>
              <a:ext uri="{FF2B5EF4-FFF2-40B4-BE49-F238E27FC236}">
                <a16:creationId xmlns:a16="http://schemas.microsoft.com/office/drawing/2014/main" id="{F5BB62EC-A753-72EB-60BA-EEBDF5299A8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751826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6EDEE1C9-A073-033F-BD9E-F21C7028CA1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44000" y="2826789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4">
            <a:extLst>
              <a:ext uri="{FF2B5EF4-FFF2-40B4-BE49-F238E27FC236}">
                <a16:creationId xmlns:a16="http://schemas.microsoft.com/office/drawing/2014/main" id="{3CFDE7D9-1C8B-262F-9742-03988C0CCE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13713" y="1660495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62B83E18-CB01-1BE0-114E-8E302C3EF90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05886" y="2826789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14">
            <a:extLst>
              <a:ext uri="{FF2B5EF4-FFF2-40B4-BE49-F238E27FC236}">
                <a16:creationId xmlns:a16="http://schemas.microsoft.com/office/drawing/2014/main" id="{CD99D17F-CAFB-077E-7207-BBDBE59F6E7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389939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B686B8D1-94AF-3C99-4461-23E01052603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582112" y="5177444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14">
            <a:extLst>
              <a:ext uri="{FF2B5EF4-FFF2-40B4-BE49-F238E27FC236}">
                <a16:creationId xmlns:a16="http://schemas.microsoft.com/office/drawing/2014/main" id="{524E731F-FF0D-8B47-E2C4-F3F82CDCAA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751826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D3596EFD-4E77-43CF-6068-82E45B8CFC8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944000" y="5177444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746676FA-AE72-FEA2-B609-138E98169B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13713" y="4011150"/>
            <a:ext cx="2688347" cy="1512195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620FB494-F043-5715-583A-6BE683607C3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305886" y="5177444"/>
            <a:ext cx="2304000" cy="864000"/>
          </a:xfrm>
          <a:solidFill>
            <a:schemeClr val="tx2"/>
          </a:solidFill>
        </p:spPr>
        <p:txBody>
          <a:bodyPr lIns="72000" tIns="72000" rIns="72000" bIns="36000"/>
          <a:lstStyle>
            <a:lvl1pPr marL="12600" indent="0" algn="ctr">
              <a:buNone/>
              <a:defRPr sz="14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D9CBDD-E0D7-20E6-95F0-E2A5D4E49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Verdana Pro" panose="020B0604030504040204" pitchFamily="34" charset="0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6994629-7DFA-71D5-A453-C4D40822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Verdana Pro" panose="020B0604030504040204" pitchFamily="34" charset="0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8F54CE08-868C-9668-DAF4-1B66D5592B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389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-images_3-headings_midnigh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6BDF4B3-A9D7-CF72-3ADE-488EDFA580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4342" y="407333"/>
            <a:ext cx="3748193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46AD53-0B2C-FB3B-30F1-8B6206301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1" y="3428999"/>
            <a:ext cx="3748195" cy="2495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89078869-6A97-68DF-1AF9-BE4351CB29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937" y="3636791"/>
            <a:ext cx="3537879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2575E942-360B-A885-5E2E-35EF570ABE2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40937" y="4272823"/>
            <a:ext cx="3537880" cy="1483359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62024E-7056-431B-AB78-5A6E0ED51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79996" y="404284"/>
            <a:ext cx="3826931" cy="24955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F57B7992-5641-569D-4A3D-0FB49679FF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71434" y="619745"/>
            <a:ext cx="3649132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03758945-6DF8-9516-FD99-CED3337E7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71435" y="1255778"/>
            <a:ext cx="3649133" cy="1483359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564C26F6-279A-EC4E-5310-99E64F564D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79997" y="2899835"/>
            <a:ext cx="3826932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480498C-642C-B013-A608-101B5671709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09468" y="404285"/>
            <a:ext cx="3748192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BFC1A3-27D5-D828-CDEA-3BC3802D0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9468" y="3428999"/>
            <a:ext cx="3750733" cy="2495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92BCD234-D8A8-052B-B8F3-D58522E622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13607" y="3636791"/>
            <a:ext cx="3537879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BC1051F-4F1C-3EC8-F14A-A7640FE52B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13608" y="4272823"/>
            <a:ext cx="3537880" cy="1483359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3AE2A91-726F-BCEC-DF95-15ED8ED71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BD733C1-AEB1-A8C0-3897-07D1B975B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2" name="Picture 11" descr="European Medicines Agency logo">
            <a:extLst>
              <a:ext uri="{FF2B5EF4-FFF2-40B4-BE49-F238E27FC236}">
                <a16:creationId xmlns:a16="http://schemas.microsoft.com/office/drawing/2014/main" id="{550EF8FC-94F6-BA0E-AB06-64795A742F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326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images_3-headings_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6BDF4B3-A9D7-CF72-3ADE-488EDFA580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4342" y="407333"/>
            <a:ext cx="3748193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46AD53-0B2C-FB3B-30F1-8B6206301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1" y="3428999"/>
            <a:ext cx="3748195" cy="249555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89078869-6A97-68DF-1AF9-BE4351CB29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0975" y="3636791"/>
            <a:ext cx="3290048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2575E942-360B-A885-5E2E-35EF570ABE2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0976" y="4272823"/>
            <a:ext cx="3290049" cy="1483359"/>
          </a:xfrm>
        </p:spPr>
        <p:txBody>
          <a:bodyPr/>
          <a:lstStyle>
            <a:lvl1pPr marL="1260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62024E-7056-431B-AB78-5A6E0ED51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79996" y="404284"/>
            <a:ext cx="3826931" cy="24955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F57B7992-5641-569D-4A3D-0FB49679FF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74775" y="619745"/>
            <a:ext cx="3442447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03758945-6DF8-9516-FD99-CED3337E7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74776" y="1255778"/>
            <a:ext cx="3442448" cy="1483359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564C26F6-279A-EC4E-5310-99E64F564D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79997" y="2899835"/>
            <a:ext cx="3826932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480498C-642C-B013-A608-101B5671709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09468" y="404285"/>
            <a:ext cx="3748192" cy="3024716"/>
          </a:xfrm>
        </p:spPr>
        <p:txBody>
          <a:bodyPr/>
          <a:lstStyle>
            <a:lvl1pPr marL="12600" indent="0">
              <a:buNone/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Insert picture</a:t>
            </a:r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BFC1A3-27D5-D828-CDEA-3BC3802D0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9468" y="3428999"/>
            <a:ext cx="3750733" cy="249555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92BCD234-D8A8-052B-B8F3-D58522E622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529" y="3636791"/>
            <a:ext cx="3303495" cy="636032"/>
          </a:xfrm>
        </p:spPr>
        <p:txBody>
          <a:bodyPr/>
          <a:lstStyle>
            <a:lvl1pPr marL="12600" indent="0">
              <a:buNone/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edit, max. 2 lines</a:t>
            </a:r>
            <a:endParaRPr lang="en-GB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BC1051F-4F1C-3EC8-F14A-A7640FE52B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529" y="4272823"/>
            <a:ext cx="3303496" cy="1483359"/>
          </a:xfrm>
        </p:spPr>
        <p:txBody>
          <a:bodyPr/>
          <a:lstStyle>
            <a:lvl1pPr marL="12600" indent="0">
              <a:buNone/>
              <a:defRPr sz="1400">
                <a:latin typeface="+mn-lt"/>
              </a:defRPr>
            </a:lvl1pPr>
            <a:lvl2pPr>
              <a:defRPr sz="1333"/>
            </a:lvl2pPr>
            <a:lvl3pPr>
              <a:defRPr sz="1333"/>
            </a:lvl3pPr>
            <a:lvl4pPr>
              <a:defRPr sz="1333"/>
            </a:lvl4pPr>
            <a:lvl5pPr>
              <a:defRPr sz="13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3AE2A91-726F-BCEC-DF95-15ED8ED71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BD733C1-AEB1-A8C0-3897-07D1B975B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7009" y="6308815"/>
            <a:ext cx="9013376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12" name="Picture 11" descr="European Medicines Agency logo">
            <a:extLst>
              <a:ext uri="{FF2B5EF4-FFF2-40B4-BE49-F238E27FC236}">
                <a16:creationId xmlns:a16="http://schemas.microsoft.com/office/drawing/2014/main" id="{550EF8FC-94F6-BA0E-AB06-64795A742F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8186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_Reflex-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93A61D73-A6F8-5259-A0DC-8658419AE9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71434" y="1537367"/>
            <a:ext cx="5761567" cy="177588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36pt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1434" y="3429000"/>
            <a:ext cx="5761567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12585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2216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9714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Reflex-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6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_Reflex-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uropean Medicines Agency logo">
            <a:extLst>
              <a:ext uri="{FF2B5EF4-FFF2-40B4-BE49-F238E27FC236}">
                <a16:creationId xmlns:a16="http://schemas.microsoft.com/office/drawing/2014/main" id="{D996EB49-2AA4-E36F-9A5E-C530DC8CB1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384" y="404284"/>
            <a:ext cx="1531533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49" y="2296160"/>
            <a:ext cx="8450263" cy="1121144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390650" y="3426658"/>
            <a:ext cx="8450262" cy="1216462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0649" y="5049843"/>
            <a:ext cx="8450263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2699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_Electric-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93A61D73-A6F8-5259-A0DC-8658419AE9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71434" y="1537367"/>
            <a:ext cx="5761567" cy="177588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32pt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1434" y="3429000"/>
            <a:ext cx="5761567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12585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2216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075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Electric-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89896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_Cobalt-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93A61D73-A6F8-5259-A0DC-8658419AE9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71434" y="1537367"/>
            <a:ext cx="5761567" cy="177588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32pt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1434" y="3429000"/>
            <a:ext cx="5761567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12585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2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2216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5" name="Picture 4" descr="European Medicines Agency logo">
            <a:extLst>
              <a:ext uri="{FF2B5EF4-FFF2-40B4-BE49-F238E27FC236}">
                <a16:creationId xmlns:a16="http://schemas.microsoft.com/office/drawing/2014/main" id="{32EE2997-0FE6-AB48-1C34-F315CA4255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4457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Cobalt-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2"/>
                </a:solidFill>
                <a:latin typeface="Verdana Pro" panose="020B0604030504040204" pitchFamily="34" charset="0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2"/>
                </a:solidFill>
                <a:latin typeface="Verdana Pro" panose="020B0604030504040204" pitchFamily="34" charset="0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2" name="Picture 1" descr="European Medicines Agency logo">
            <a:extLst>
              <a:ext uri="{FF2B5EF4-FFF2-40B4-BE49-F238E27FC236}">
                <a16:creationId xmlns:a16="http://schemas.microsoft.com/office/drawing/2014/main" id="{B595B035-99AA-CF60-7898-40662C69E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6295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_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93A61D73-A6F8-5259-A0DC-8658419AE9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71434" y="1537367"/>
            <a:ext cx="5761567" cy="177588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36pt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1434" y="3429000"/>
            <a:ext cx="5761567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12585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Verdana Pro" panose="020B0604030504040204" pitchFamily="34" charset="0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2216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Verdana Pro" panose="020B0604030504040204" pitchFamily="34" charset="0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2182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0650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7264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_Midnight-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93A61D73-A6F8-5259-A0DC-8658419AE9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1" y="0"/>
            <a:ext cx="3119967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71434" y="1537367"/>
            <a:ext cx="5761567" cy="177588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36pt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1434" y="3429000"/>
            <a:ext cx="5761567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12585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2216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0556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Midnight-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179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10508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-divider-with-number_Midnight-blue-gre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F5B6443D-7EE3-4CB8-A58F-9D05663626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179" y="404813"/>
            <a:ext cx="3649663" cy="1247775"/>
          </a:xfrm>
        </p:spPr>
        <p:txBody>
          <a:bodyPr/>
          <a:lstStyle>
            <a:lvl1pPr marL="12600" indent="0">
              <a:buNone/>
              <a:defRPr sz="960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GB"/>
              <a:t>#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1179" y="2020358"/>
            <a:ext cx="7681384" cy="1775883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/>
              <a:t>Click to add the chapter title, Verdana pro, 48pt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F07B64-74CF-DCB6-9CD9-9B9F3DE1C0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1179" y="4163483"/>
            <a:ext cx="7681384" cy="1041400"/>
          </a:xfrm>
        </p:spPr>
        <p:txBody>
          <a:bodyPr/>
          <a:lstStyle>
            <a:lvl1pPr marL="12600" indent="0">
              <a:buNone/>
              <a:defRPr sz="200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a subheading, delete if not needed</a:t>
            </a: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2330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961" y="6308815"/>
            <a:ext cx="6350784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73929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reflex-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4891F976-D365-6FE9-7800-F56F94EDB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0650" y="898616"/>
            <a:ext cx="792000" cy="75397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DFE17D0-9423-31B2-D980-437F106C3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1618" y="1797052"/>
            <a:ext cx="7488767" cy="3066960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add the quote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385AA21-02FB-E2C7-CE35-F22CD1C83BE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351616" y="4864012"/>
            <a:ext cx="7488768" cy="490371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add the author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ADC921-4D34-BF34-9F8B-FF785646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2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BE2C6-FE47-C801-FECC-6EE7A3265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433" y="6308815"/>
            <a:ext cx="9038952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7" name="Picture 6" descr="European Medicines Agency logo">
            <a:extLst>
              <a:ext uri="{FF2B5EF4-FFF2-40B4-BE49-F238E27FC236}">
                <a16:creationId xmlns:a16="http://schemas.microsoft.com/office/drawing/2014/main" id="{102F11A0-5663-5BC4-1AD5-8A03F64604A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8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imag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DE28D0-0D3C-19D3-A434-ECCA57252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DDBFA7F-1AAA-E5F5-6080-035BEAEBDA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923592"/>
            <a:ext cx="5404556" cy="1490396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 – max 3 lines</a:t>
            </a:r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A5A61A-8B23-50ED-85F3-F32A75302158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31801" y="3582680"/>
            <a:ext cx="5404556" cy="1243707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1" y="5328000"/>
            <a:ext cx="5404556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28545A3-0594-9B7E-8795-1E4956041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242633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Electric-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92E9B605-9AD1-5F3E-BCE7-BDB3C1FC4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0650" y="898616"/>
            <a:ext cx="792000" cy="75397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958F686-435D-B9ED-CCA2-112CB1739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1618" y="1797052"/>
            <a:ext cx="7488767" cy="3066960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add the quote</a:t>
            </a:r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68C09ED-E8F2-417D-A51A-1B8AA6285B9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351616" y="4864012"/>
            <a:ext cx="7488768" cy="490371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add the author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F35BC67-B42A-FA6A-1D14-07C990489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2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FBC39D5-0071-5683-A77F-F99F0DAE9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433" y="6308815"/>
            <a:ext cx="9038952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7" descr="European Medicines Agency logo">
            <a:extLst>
              <a:ext uri="{FF2B5EF4-FFF2-40B4-BE49-F238E27FC236}">
                <a16:creationId xmlns:a16="http://schemas.microsoft.com/office/drawing/2014/main" id="{27D195B8-3C09-BB4A-EA8E-F1A6684C315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9492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Cobalt-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4806CB37-234C-7FFC-25C4-FAD302141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0650" y="898616"/>
            <a:ext cx="792000" cy="75397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F563904-389F-0A54-6694-323668FC2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618" y="1797052"/>
            <a:ext cx="7488767" cy="3066960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29753DB-160D-042D-A8B9-FD346D9E4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1616" y="4864012"/>
            <a:ext cx="7488768" cy="490371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2868569-3077-1BA2-A559-D6A77459F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2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tx2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1ADF152-4151-C832-DC22-919A6F6F0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433" y="6308815"/>
            <a:ext cx="9038952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4" name="Picture 3" descr="European Medicines Agency logo">
            <a:extLst>
              <a:ext uri="{FF2B5EF4-FFF2-40B4-BE49-F238E27FC236}">
                <a16:creationId xmlns:a16="http://schemas.microsoft.com/office/drawing/2014/main" id="{2D5149D2-55AE-4E81-76A6-B09C106282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4200" y="6223847"/>
            <a:ext cx="1336001" cy="3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304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_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BDFDC65-6BE5-C325-DFE7-608A0129E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0650" y="898616"/>
            <a:ext cx="792000" cy="75397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9FD1EC7-EDE6-F3B9-EA78-D9447C0AD4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1618" y="1797052"/>
            <a:ext cx="7488767" cy="3066960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add the quote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4D5D57F-1091-AC71-23D3-74D5147920C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351616" y="4864012"/>
            <a:ext cx="7488768" cy="490371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add the author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8E22B1F-9A5D-6E36-1EC2-B334809EE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2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5EB9BB-75FE-45CC-BA28-BC3B6A7D7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433" y="6308815"/>
            <a:ext cx="9038952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4" name="Picture 3" descr="European Medicines Agency logo">
            <a:extLst>
              <a:ext uri="{FF2B5EF4-FFF2-40B4-BE49-F238E27FC236}">
                <a16:creationId xmlns:a16="http://schemas.microsoft.com/office/drawing/2014/main" id="{2EB1E70C-5F07-8C76-9A26-CB1B8952C8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03620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9E07C546-85EB-55B9-8810-0D762AF4C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0650" y="898616"/>
            <a:ext cx="792000" cy="75397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9FD1EC7-EDE6-F3B9-EA78-D9447C0AD4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1618" y="1797052"/>
            <a:ext cx="7488767" cy="3066960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add the quote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4D5D57F-1091-AC71-23D3-74D5147920C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351616" y="4864012"/>
            <a:ext cx="7488768" cy="490371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add the author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0B5DB-3F64-1FE9-919A-DBAE7B332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2" y="6308816"/>
            <a:ext cx="369631" cy="288835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algn="l"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99660D1-E428-6645-BE6E-E93CDDDCE1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6B192-C657-973E-7635-2A89798D40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1433" y="6308815"/>
            <a:ext cx="9038952" cy="288836"/>
          </a:xfrm>
          <a:prstGeom prst="rect">
            <a:avLst/>
          </a:prstGeom>
        </p:spPr>
        <p:txBody>
          <a:bodyPr vert="horz" lIns="0" tIns="0" rIns="91440" bIns="0" rtlCol="0" anchor="t"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4" name="Picture 3" descr="European Medicines Agency logo">
            <a:extLst>
              <a:ext uri="{FF2B5EF4-FFF2-40B4-BE49-F238E27FC236}">
                <a16:creationId xmlns:a16="http://schemas.microsoft.com/office/drawing/2014/main" id="{2EB1E70C-5F07-8C76-9A26-CB1B8952C8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7144" y="6212418"/>
            <a:ext cx="1333056" cy="38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4901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ground_electric-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243181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ground_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51002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ground_purp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93724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ground_midnight-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15640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ckground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57555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-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CC4557EF-3C08-E135-4E43-84B2F164996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0" y="0"/>
            <a:ext cx="12192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2597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_Reflex-blu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0649" y="2296160"/>
            <a:ext cx="8450263" cy="1121144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390650" y="3426658"/>
            <a:ext cx="8450262" cy="1216462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0649" y="5049843"/>
            <a:ext cx="8450263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936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uropean Medicines A logo">
            <a:extLst>
              <a:ext uri="{FF2B5EF4-FFF2-40B4-BE49-F238E27FC236}">
                <a16:creationId xmlns:a16="http://schemas.microsoft.com/office/drawing/2014/main" id="{58E9C7A7-360E-2334-37C7-5CC75975A5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7889" y="988891"/>
            <a:ext cx="3236223" cy="1056725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147376A0-C9B1-9D93-37A8-30A6629A81C4}"/>
              </a:ext>
            </a:extLst>
          </p:cNvPr>
          <p:cNvSpPr txBox="1">
            <a:spLocks/>
          </p:cNvSpPr>
          <p:nvPr userDrawn="1"/>
        </p:nvSpPr>
        <p:spPr>
          <a:xfrm>
            <a:off x="2144618" y="2941035"/>
            <a:ext cx="7902766" cy="60979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110000"/>
              </a:lnSpc>
              <a:spcBef>
                <a:spcPts val="750"/>
              </a:spcBef>
              <a:spcAft>
                <a:spcPts val="90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10000"/>
              </a:lnSpc>
              <a:spcBef>
                <a:spcPts val="375"/>
              </a:spcBef>
              <a:spcAft>
                <a:spcPts val="900"/>
              </a:spcAft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10000"/>
              </a:lnSpc>
              <a:spcBef>
                <a:spcPts val="375"/>
              </a:spcBef>
              <a:spcAft>
                <a:spcPts val="900"/>
              </a:spcAft>
              <a:buFont typeface="Arial" panose="020B0604020202020204" pitchFamily="34" charset="0"/>
              <a:buChar char="•"/>
              <a:defRPr sz="105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10000"/>
              </a:lnSpc>
              <a:spcBef>
                <a:spcPts val="375"/>
              </a:spcBef>
              <a:spcAft>
                <a:spcPts val="900"/>
              </a:spcAft>
              <a:buFont typeface="Arial" panose="020B0604020202020204" pitchFamily="34" charset="0"/>
              <a:buChar char="•"/>
              <a:defRPr sz="105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10000"/>
              </a:lnSpc>
              <a:spcBef>
                <a:spcPts val="375"/>
              </a:spcBef>
              <a:spcAft>
                <a:spcPts val="900"/>
              </a:spcAft>
              <a:buFont typeface="Arial" panose="020B0604020202020204" pitchFamily="34" charset="0"/>
              <a:buChar char="•"/>
              <a:defRPr sz="105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3200">
                <a:solidFill>
                  <a:schemeClr val="bg1"/>
                </a:solidFill>
                <a:latin typeface="+mn-lt"/>
              </a:rPr>
              <a:t>Thank you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D0C52C5-283E-370D-B9FE-6E5061FA3AA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351616" y="3638701"/>
            <a:ext cx="7488768" cy="364067"/>
          </a:xfrm>
        </p:spPr>
        <p:txBody>
          <a:bodyPr bIns="0" anchor="b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add your email address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C35F9D4-D702-F80A-1967-2B585DD6D5F5}"/>
              </a:ext>
            </a:extLst>
          </p:cNvPr>
          <p:cNvSpPr txBox="1">
            <a:spLocks/>
          </p:cNvSpPr>
          <p:nvPr userDrawn="1"/>
        </p:nvSpPr>
        <p:spPr>
          <a:xfrm>
            <a:off x="4334934" y="4788309"/>
            <a:ext cx="3522133" cy="364067"/>
          </a:xfrm>
          <a:prstGeom prst="rect">
            <a:avLst/>
          </a:prstGeom>
        </p:spPr>
        <p:txBody>
          <a:bodyPr lIns="0" tIns="0" rIns="0" bIns="0"/>
          <a:lstStyle>
            <a:lvl1pPr algn="l" defTabSz="8072438" rtl="0" fontAlgn="base">
              <a:lnSpc>
                <a:spcPts val="2100"/>
              </a:lnSpc>
              <a:spcBef>
                <a:spcPct val="0"/>
              </a:spcBef>
              <a:spcAft>
                <a:spcPts val="900"/>
              </a:spcAft>
              <a:buClr>
                <a:srgbClr val="000000"/>
              </a:buClr>
              <a:defRPr sz="15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8288" indent="-266700" algn="l" defTabSz="8072438" rtl="0" fontAlgn="base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Char char="•"/>
              <a:defRPr sz="1350">
                <a:solidFill>
                  <a:schemeClr val="tx1"/>
                </a:solidFill>
                <a:latin typeface="+mn-lt"/>
                <a:cs typeface="+mn-cs"/>
              </a:defRPr>
            </a:lvl2pPr>
            <a:lvl3pPr marL="522288" indent="-231775" algn="l" defTabSz="8072438" rtl="0" fontAlgn="base">
              <a:lnSpc>
                <a:spcPts val="18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–"/>
              <a:defRPr sz="1200">
                <a:solidFill>
                  <a:schemeClr val="tx1"/>
                </a:solidFill>
                <a:latin typeface="+mn-lt"/>
                <a:cs typeface="+mn-cs"/>
              </a:defRPr>
            </a:lvl3pPr>
            <a:lvl4pPr marL="769938" indent="-219075" algn="l" defTabSz="8072438" rtl="0" fontAlgn="base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•"/>
              <a:defRPr sz="1050">
                <a:solidFill>
                  <a:schemeClr val="tx1"/>
                </a:solidFill>
                <a:latin typeface="+mn-lt"/>
                <a:cs typeface="+mn-cs"/>
              </a:defRPr>
            </a:lvl4pPr>
            <a:lvl5pPr marL="1016000" marR="0" indent="-225425" algn="l" defTabSz="8072438" rtl="0" eaLnBrk="1" fontAlgn="base" latinLnBrk="0" hangingPunct="1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SzTx/>
              <a:buFont typeface="Verdana" pitchFamily="34" charset="0"/>
              <a:buChar char="–"/>
              <a:tabLst/>
              <a:defRPr sz="1050">
                <a:solidFill>
                  <a:schemeClr val="tx1"/>
                </a:solidFill>
                <a:latin typeface="+mn-lt"/>
                <a:cs typeface="+mn-cs"/>
              </a:defRPr>
            </a:lvl5pPr>
            <a:lvl6pPr marL="1014413" indent="-226800" algn="l" defTabSz="8072438" rtl="0" fontAlgn="base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–"/>
              <a:defRPr lang="en-GB" altLang="en-US" sz="1050" smtClean="0">
                <a:solidFill>
                  <a:schemeClr val="tx1"/>
                </a:solidFill>
                <a:latin typeface="+mn-lt"/>
                <a:cs typeface="+mn-cs"/>
              </a:defRPr>
            </a:lvl6pPr>
            <a:lvl7pPr marL="1015200" indent="-225425" algn="l" defTabSz="8072438" rtl="0" fontAlgn="base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–"/>
              <a:defRPr sz="1050">
                <a:solidFill>
                  <a:schemeClr val="tx1"/>
                </a:solidFill>
                <a:latin typeface="+mn-lt"/>
                <a:cs typeface="+mn-cs"/>
              </a:defRPr>
            </a:lvl7pPr>
            <a:lvl8pPr marL="1015200" indent="-225425" algn="l" defTabSz="8072438" rtl="0" fontAlgn="base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–"/>
              <a:defRPr sz="1050">
                <a:solidFill>
                  <a:schemeClr val="tx1"/>
                </a:solidFill>
                <a:latin typeface="+mn-lt"/>
                <a:cs typeface="+mn-cs"/>
              </a:defRPr>
            </a:lvl8pPr>
            <a:lvl9pPr marL="1015200" indent="-225425" algn="l" defTabSz="8072438" rtl="0" fontAlgn="base">
              <a:lnSpc>
                <a:spcPts val="1500"/>
              </a:lnSpc>
              <a:spcBef>
                <a:spcPct val="0"/>
              </a:spcBef>
              <a:spcAft>
                <a:spcPts val="450"/>
              </a:spcAft>
              <a:buClr>
                <a:schemeClr val="tx1"/>
              </a:buClr>
              <a:buFont typeface="Verdana" pitchFamily="34" charset="0"/>
              <a:buChar char="–"/>
              <a:defRPr sz="105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>
              <a:lnSpc>
                <a:spcPts val="2133"/>
              </a:lnSpc>
              <a:spcAft>
                <a:spcPts val="0"/>
              </a:spcAft>
              <a:defRPr/>
            </a:pPr>
            <a:r>
              <a:rPr lang="en-US" sz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Follow us</a:t>
            </a:r>
          </a:p>
        </p:txBody>
      </p:sp>
      <p:pic>
        <p:nvPicPr>
          <p:cNvPr id="6" name="Graphic 5" descr="LinkedIn icon">
            <a:hlinkClick r:id="rId3"/>
            <a:extLst>
              <a:ext uri="{FF2B5EF4-FFF2-40B4-BE49-F238E27FC236}">
                <a16:creationId xmlns:a16="http://schemas.microsoft.com/office/drawing/2014/main" id="{3CAFCB86-6CB8-86B1-0259-1C6CE697AD9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06963" y="5227224"/>
            <a:ext cx="457200" cy="457200"/>
          </a:xfrm>
          <a:prstGeom prst="rect">
            <a:avLst/>
          </a:prstGeom>
        </p:spPr>
      </p:pic>
      <p:pic>
        <p:nvPicPr>
          <p:cNvPr id="7" name="Graphic 7" descr="YouTube icon">
            <a:hlinkClick r:id="rId6"/>
            <a:extLst>
              <a:ext uri="{FF2B5EF4-FFF2-40B4-BE49-F238E27FC236}">
                <a16:creationId xmlns:a16="http://schemas.microsoft.com/office/drawing/2014/main" id="{4F4527E6-970D-889E-CE8F-63163CC0B1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1250" y="5235258"/>
            <a:ext cx="457200" cy="457200"/>
          </a:xfrm>
          <a:prstGeom prst="rect">
            <a:avLst/>
          </a:prstGeom>
        </p:spPr>
      </p:pic>
      <p:pic>
        <p:nvPicPr>
          <p:cNvPr id="8" name="Graphic 8" descr="Instagram icon">
            <a:hlinkClick r:id="rId9"/>
            <a:extLst>
              <a:ext uri="{FF2B5EF4-FFF2-40B4-BE49-F238E27FC236}">
                <a16:creationId xmlns:a16="http://schemas.microsoft.com/office/drawing/2014/main" id="{5A24BCB9-AABE-62A0-C847-6AD22B7B9EC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26250" y="5235258"/>
            <a:ext cx="457200" cy="457200"/>
          </a:xfrm>
          <a:prstGeom prst="rect">
            <a:avLst/>
          </a:prstGeom>
        </p:spPr>
      </p:pic>
      <p:pic>
        <p:nvPicPr>
          <p:cNvPr id="9" name="Graphic 8">
            <a:hlinkClick r:id="rId12"/>
            <a:extLst>
              <a:ext uri="{FF2B5EF4-FFF2-40B4-BE49-F238E27FC236}">
                <a16:creationId xmlns:a16="http://schemas.microsoft.com/office/drawing/2014/main" id="{ACFDDE8D-0FA3-9CED-2F8E-D05CC77449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556250" y="5235258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15965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-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European Medicines Agency logo">
            <a:extLst>
              <a:ext uri="{FF2B5EF4-FFF2-40B4-BE49-F238E27FC236}">
                <a16:creationId xmlns:a16="http://schemas.microsoft.com/office/drawing/2014/main" id="{1E390345-C517-2769-277B-91073C3438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1434" y="2405525"/>
            <a:ext cx="3651716" cy="11923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8C4440-D301-A466-0637-5DF95F4A4033}"/>
              </a:ext>
            </a:extLst>
          </p:cNvPr>
          <p:cNvSpPr txBox="1"/>
          <p:nvPr userDrawn="1"/>
        </p:nvSpPr>
        <p:spPr>
          <a:xfrm>
            <a:off x="3759911" y="4275726"/>
            <a:ext cx="467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000">
                <a:solidFill>
                  <a:schemeClr val="bg1"/>
                </a:solidFill>
                <a:latin typeface="+mn-lt"/>
              </a:rPr>
              <a:t>Find out more on </a:t>
            </a:r>
            <a:r>
              <a:rPr lang="en-GB" sz="2000" b="1">
                <a:solidFill>
                  <a:schemeClr val="bg1"/>
                </a:solidFill>
                <a:latin typeface="+mn-lt"/>
              </a:rPr>
              <a:t>ema.europa.eu</a:t>
            </a:r>
          </a:p>
        </p:txBody>
      </p:sp>
    </p:spTree>
    <p:extLst>
      <p:ext uri="{BB962C8B-B14F-4D97-AF65-F5344CB8AC3E}">
        <p14:creationId xmlns:p14="http://schemas.microsoft.com/office/powerpoint/2010/main" val="74898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image_midnigh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DE28D0-0D3C-19D3-A434-ECCA57252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3200">
              <a:latin typeface="Verdana Pro" panose="020B0604030504040204" pitchFamily="34" charset="0"/>
            </a:endParaRPr>
          </a:p>
        </p:txBody>
      </p:sp>
      <p:pic>
        <p:nvPicPr>
          <p:cNvPr id="8" name="Graphic 7" descr="European Medicines Agency logo">
            <a:extLst>
              <a:ext uri="{FF2B5EF4-FFF2-40B4-BE49-F238E27FC236}">
                <a16:creationId xmlns:a16="http://schemas.microsoft.com/office/drawing/2014/main" id="{A3900971-D8AE-E4FF-E2D1-542B50FD31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800" y="404284"/>
            <a:ext cx="1512000" cy="57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1" y="1923592"/>
            <a:ext cx="5404556" cy="1490396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 – max 3 lines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8C6FB5B-DC94-AF5C-0F47-62493982900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31801" y="3582680"/>
            <a:ext cx="5404556" cy="1243707"/>
          </a:xfrm>
        </p:spPr>
        <p:txBody>
          <a:bodyPr anchor="t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1" y="5328000"/>
            <a:ext cx="5404556" cy="874707"/>
          </a:xfrm>
        </p:spPr>
        <p:txBody>
          <a:bodyPr bIns="0"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28545A3-0594-9B7E-8795-1E4956041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0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>
              <a:buNone/>
              <a:defRPr sz="3200">
                <a:latin typeface="Verdana Pro" panose="020B0604030504040204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7439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800" y="400764"/>
            <a:ext cx="9408584" cy="960000"/>
          </a:xfrm>
          <a:prstGeom prst="rect">
            <a:avLst/>
          </a:prstGeom>
        </p:spPr>
        <p:txBody>
          <a:bodyPr vert="horz" lIns="0" tIns="45720" rIns="91440" bIns="0" rtlCol="0" anchor="t">
            <a:noAutofit/>
          </a:bodyPr>
          <a:lstStyle/>
          <a:p>
            <a:r>
              <a:rPr lang="en-GB"/>
              <a:t>Slide title, Verdana Pro, 32pt</a:t>
            </a:r>
            <a:br>
              <a:rPr lang="en-GB"/>
            </a:br>
            <a:r>
              <a:rPr lang="en-GB"/>
              <a:t>max. 2 lines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800" y="1653118"/>
            <a:ext cx="9408584" cy="427143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MSIPCMContentMarking" descr="{&quot;HashCode&quot;:171484491,&quot;Placement&quot;:&quot;Footer&quot;,&quot;Top&quot;:523.417664,&quot;Left&quot;:334.660858,&quot;SlideWidth&quot;:960,&quot;SlideHeight&quot;:540}">
            <a:extLst>
              <a:ext uri="{FF2B5EF4-FFF2-40B4-BE49-F238E27FC236}">
                <a16:creationId xmlns:a16="http://schemas.microsoft.com/office/drawing/2014/main" id="{A08AC4CD-D12F-1B4A-8FE8-A9FA71E1BDD5}"/>
              </a:ext>
            </a:extLst>
          </p:cNvPr>
          <p:cNvSpPr txBox="1"/>
          <p:nvPr userDrawn="1"/>
        </p:nvSpPr>
        <p:spPr>
          <a:xfrm>
            <a:off x="4250193" y="6698841"/>
            <a:ext cx="3691615" cy="1077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700">
                <a:solidFill>
                  <a:srgbClr val="737373"/>
                </a:solidFill>
                <a:latin typeface="Verdana Pro" panose="020B0604030504040204" pitchFamily="34" charset="0"/>
              </a:rPr>
              <a:t>Classified as internal/staff &amp; contractors by the European Medicines Agency </a:t>
            </a:r>
            <a:endParaRPr lang="en-NL" sz="700">
              <a:solidFill>
                <a:srgbClr val="737373"/>
              </a:solidFill>
              <a:latin typeface="Verdana Pro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5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22" r:id="rId2"/>
    <p:sldLayoutId id="2147483672" r:id="rId3"/>
    <p:sldLayoutId id="2147483723" r:id="rId4"/>
    <p:sldLayoutId id="2147483673" r:id="rId5"/>
    <p:sldLayoutId id="2147483724" r:id="rId6"/>
    <p:sldLayoutId id="2147483716" r:id="rId7"/>
    <p:sldLayoutId id="2147483725" r:id="rId8"/>
    <p:sldLayoutId id="2147483680" r:id="rId9"/>
    <p:sldLayoutId id="2147483726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86" r:id="rId17"/>
    <p:sldLayoutId id="2147483693" r:id="rId18"/>
    <p:sldLayoutId id="2147483664" r:id="rId19"/>
    <p:sldLayoutId id="2147483737" r:id="rId20"/>
    <p:sldLayoutId id="2147483694" r:id="rId21"/>
    <p:sldLayoutId id="2147483692" r:id="rId22"/>
    <p:sldLayoutId id="2147483688" r:id="rId23"/>
    <p:sldLayoutId id="2147483691" r:id="rId24"/>
    <p:sldLayoutId id="2147483757" r:id="rId25"/>
    <p:sldLayoutId id="2147483756" r:id="rId26"/>
    <p:sldLayoutId id="2147483703" r:id="rId27"/>
    <p:sldLayoutId id="2147483666" r:id="rId28"/>
    <p:sldLayoutId id="2147483667" r:id="rId29"/>
    <p:sldLayoutId id="2147483728" r:id="rId30"/>
    <p:sldLayoutId id="2147483750" r:id="rId31"/>
    <p:sldLayoutId id="2147483751" r:id="rId32"/>
    <p:sldLayoutId id="2147483752" r:id="rId33"/>
    <p:sldLayoutId id="2147483753" r:id="rId34"/>
    <p:sldLayoutId id="2147483755" r:id="rId35"/>
    <p:sldLayoutId id="2147483689" r:id="rId36"/>
    <p:sldLayoutId id="2147483695" r:id="rId37"/>
    <p:sldLayoutId id="2147483696" r:id="rId38"/>
    <p:sldLayoutId id="2147483700" r:id="rId39"/>
    <p:sldLayoutId id="2147483679" r:id="rId40"/>
    <p:sldLayoutId id="2147483699" r:id="rId41"/>
    <p:sldLayoutId id="2147483684" r:id="rId42"/>
    <p:sldLayoutId id="2147483683" r:id="rId43"/>
    <p:sldLayoutId id="2147483709" r:id="rId44"/>
    <p:sldLayoutId id="2147483681" r:id="rId45"/>
    <p:sldLayoutId id="2147483697" r:id="rId46"/>
    <p:sldLayoutId id="2147483698" r:id="rId47"/>
    <p:sldLayoutId id="2147483727" r:id="rId48"/>
    <p:sldLayoutId id="2147483717" r:id="rId49"/>
    <p:sldLayoutId id="2147483718" r:id="rId50"/>
    <p:sldLayoutId id="2147483749" r:id="rId51"/>
    <p:sldLayoutId id="2147483738" r:id="rId52"/>
    <p:sldLayoutId id="2147483721" r:id="rId53"/>
    <p:sldLayoutId id="2147483719" r:id="rId54"/>
    <p:sldLayoutId id="2147483720" r:id="rId55"/>
    <p:sldLayoutId id="2147483702" r:id="rId56"/>
    <p:sldLayoutId id="2147483701" r:id="rId57"/>
    <p:sldLayoutId id="2147483704" r:id="rId58"/>
    <p:sldLayoutId id="2147483730" r:id="rId59"/>
    <p:sldLayoutId id="2147483705" r:id="rId60"/>
    <p:sldLayoutId id="2147483731" r:id="rId61"/>
    <p:sldLayoutId id="2147483706" r:id="rId62"/>
    <p:sldLayoutId id="2147483732" r:id="rId63"/>
    <p:sldLayoutId id="2147483707" r:id="rId64"/>
    <p:sldLayoutId id="2147483733" r:id="rId65"/>
    <p:sldLayoutId id="2147483708" r:id="rId66"/>
    <p:sldLayoutId id="2147483735" r:id="rId67"/>
    <p:sldLayoutId id="2147483734" r:id="rId68"/>
    <p:sldLayoutId id="2147483674" r:id="rId69"/>
    <p:sldLayoutId id="2147483675" r:id="rId70"/>
    <p:sldLayoutId id="2147483676" r:id="rId71"/>
    <p:sldLayoutId id="2147483677" r:id="rId72"/>
    <p:sldLayoutId id="2147483682" r:id="rId73"/>
    <p:sldLayoutId id="2147483746" r:id="rId74"/>
    <p:sldLayoutId id="2147483745" r:id="rId75"/>
    <p:sldLayoutId id="2147483747" r:id="rId76"/>
    <p:sldLayoutId id="2147483744" r:id="rId77"/>
    <p:sldLayoutId id="2147483748" r:id="rId78"/>
    <p:sldLayoutId id="2147483685" r:id="rId79"/>
    <p:sldLayoutId id="2147483743" r:id="rId80"/>
    <p:sldLayoutId id="2147483678" r:id="rId8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594" indent="-215995" algn="l" defTabSz="914377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15995" algn="l" defTabSz="914377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Verdana Pro" panose="020B0604030504040204" pitchFamily="34" charset="0"/>
        <a:buChar char="◦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15995" algn="l" defTabSz="914377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Verdana Pro" panose="020B0604030504040204" pitchFamily="34" charset="0"/>
        <a:buChar char="–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15995" algn="l" defTabSz="914377" rtl="0" eaLnBrk="1" latinLnBrk="0" hangingPunct="1">
        <a:lnSpc>
          <a:spcPct val="110000"/>
        </a:lnSpc>
        <a:spcBef>
          <a:spcPts val="500"/>
        </a:spcBef>
        <a:spcAft>
          <a:spcPts val="1200"/>
        </a:spcAft>
        <a:buFont typeface="Verdana Pro" panose="020B0604030504040204" pitchFamily="34" charset="0"/>
        <a:buChar char="–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15995" algn="l" defTabSz="914377" rtl="0" eaLnBrk="1" latinLnBrk="0" hangingPunct="1">
        <a:lnSpc>
          <a:spcPct val="110000"/>
        </a:lnSpc>
        <a:spcBef>
          <a:spcPts val="500"/>
        </a:spcBef>
        <a:spcAft>
          <a:spcPts val="1200"/>
        </a:spcAft>
        <a:buSzPct val="100000"/>
        <a:buFont typeface="Verdana Pro" panose="020B0604030504040204" pitchFamily="34" charset="0"/>
        <a:buChar char="–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860" userDrawn="1">
          <p15:clr>
            <a:srgbClr val="F26B43"/>
          </p15:clr>
        </p15:guide>
        <p15:guide id="6" orient="horz" pos="3913" userDrawn="1">
          <p15:clr>
            <a:srgbClr val="F26B43"/>
          </p15:clr>
        </p15:guide>
        <p15:guide id="7" pos="756" userDrawn="1">
          <p15:clr>
            <a:srgbClr val="F26B43"/>
          </p15:clr>
        </p15:guide>
        <p15:guide id="8" pos="876" userDrawn="1">
          <p15:clr>
            <a:srgbClr val="F26B43"/>
          </p15:clr>
        </p15:guide>
        <p15:guide id="9" pos="1360" userDrawn="1">
          <p15:clr>
            <a:srgbClr val="F26B43"/>
          </p15:clr>
        </p15:guide>
        <p15:guide id="10" pos="1965" userDrawn="1">
          <p15:clr>
            <a:srgbClr val="F26B43"/>
          </p15:clr>
        </p15:guide>
        <p15:guide id="11" pos="1481" userDrawn="1">
          <p15:clr>
            <a:srgbClr val="F26B43"/>
          </p15:clr>
        </p15:guide>
        <p15:guide id="12" pos="3780" userDrawn="1">
          <p15:clr>
            <a:srgbClr val="F26B43"/>
          </p15:clr>
        </p15:guide>
        <p15:guide id="13" pos="3900" userDrawn="1">
          <p15:clr>
            <a:srgbClr val="F26B43"/>
          </p15:clr>
        </p15:guide>
        <p15:guide id="14" pos="4384" userDrawn="1">
          <p15:clr>
            <a:srgbClr val="F26B43"/>
          </p15:clr>
        </p15:guide>
        <p15:guide id="15" pos="4505" userDrawn="1">
          <p15:clr>
            <a:srgbClr val="F26B43"/>
          </p15:clr>
        </p15:guide>
        <p15:guide id="16" pos="4989" userDrawn="1">
          <p15:clr>
            <a:srgbClr val="F26B43"/>
          </p15:clr>
        </p15:guide>
        <p15:guide id="17" pos="5111" userDrawn="1">
          <p15:clr>
            <a:srgbClr val="F26B43"/>
          </p15:clr>
        </p15:guide>
        <p15:guide id="18" pos="5593" userDrawn="1">
          <p15:clr>
            <a:srgbClr val="F26B43"/>
          </p15:clr>
        </p15:guide>
        <p15:guide id="19" pos="5715" userDrawn="1">
          <p15:clr>
            <a:srgbClr val="F26B43"/>
          </p15:clr>
        </p15:guide>
        <p15:guide id="20" pos="6199" userDrawn="1">
          <p15:clr>
            <a:srgbClr val="F26B43"/>
          </p15:clr>
        </p15:guide>
        <p15:guide id="21" pos="6320" userDrawn="1">
          <p15:clr>
            <a:srgbClr val="F26B43"/>
          </p15:clr>
        </p15:guide>
        <p15:guide id="22" pos="6804" userDrawn="1">
          <p15:clr>
            <a:srgbClr val="F26B43"/>
          </p15:clr>
        </p15:guide>
        <p15:guide id="23" pos="6924" userDrawn="1">
          <p15:clr>
            <a:srgbClr val="F26B43"/>
          </p15:clr>
        </p15:guide>
        <p15:guide id="24" pos="2087" userDrawn="1">
          <p15:clr>
            <a:srgbClr val="F26B43"/>
          </p15:clr>
        </p15:guide>
        <p15:guide id="25" pos="2569" userDrawn="1">
          <p15:clr>
            <a:srgbClr val="F26B43"/>
          </p15:clr>
        </p15:guide>
        <p15:guide id="26" pos="2691" userDrawn="1">
          <p15:clr>
            <a:srgbClr val="F26B43"/>
          </p15:clr>
        </p15:guide>
        <p15:guide id="27" pos="3175" userDrawn="1">
          <p15:clr>
            <a:srgbClr val="F26B43"/>
          </p15:clr>
        </p15:guide>
        <p15:guide id="28" pos="3296" userDrawn="1">
          <p15:clr>
            <a:srgbClr val="F26B43"/>
          </p15:clr>
        </p15:guide>
        <p15:guide id="29" orient="horz" pos="1041" userDrawn="1">
          <p15:clr>
            <a:srgbClr val="F26B43"/>
          </p15:clr>
        </p15:guide>
        <p15:guide id="30" orient="horz" pos="4156" userDrawn="1">
          <p15:clr>
            <a:srgbClr val="F26B43"/>
          </p15:clr>
        </p15:guide>
        <p15:guide id="31" orient="horz" pos="3732" userDrawn="1">
          <p15:clr>
            <a:srgbClr val="F26B43"/>
          </p15:clr>
        </p15:guide>
        <p15:guide id="33" orient="horz" pos="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commons.wikimedia.org/wiki/File:Influenza_Virus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www.ema.europa.eu/en/documents/work-programme/consolidated-3-year-work-plan-emergency-task-force-etf_en.pdf" TargetMode="Externa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a.europa.eu/en/committees/working-parties-other-groups/eu-innovation-network-eu" TargetMode="External"/><Relationship Id="rId2" Type="http://schemas.openxmlformats.org/officeDocument/2006/relationships/hyperlink" Target="https://www.ema.europa.eu/en/news/two-new-advice-pilots-improve-clinical-trials-europe" TargetMode="Externa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hyperlink" Target="mailto:scientificadvice@ema.europa.eu" TargetMode="External"/><Relationship Id="rId7" Type="http://schemas.openxmlformats.org/officeDocument/2006/relationships/hyperlink" Target="https://accelerating-clinical-trials.europa.eu/our-work/clinical-trials-public-health-emergencies_en" TargetMode="External"/><Relationship Id="rId2" Type="http://schemas.openxmlformats.org/officeDocument/2006/relationships/hyperlink" Target="mailto:pheearlyinteractions@ema.europa.eu" TargetMode="Externa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E81E-04D8-357F-7C46-4ED69F935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Update on EMA Emergency Task Force (ETF)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60734-4B8D-C2DA-9610-7025B7B871A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>
            <a:norm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 Pro"/>
                <a:ea typeface="+mn-ea"/>
                <a:cs typeface="+mn-cs"/>
              </a:rPr>
              <a:t>ACT-EU Multi-stakeholder platform advisory group</a:t>
            </a:r>
            <a:endParaRPr kumimoji="0" lang="en-NL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 Pro"/>
              <a:ea typeface="+mn-ea"/>
              <a:cs typeface="+mn-cs"/>
            </a:endParaRPr>
          </a:p>
          <a:p>
            <a:endParaRPr lang="en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7B425-ABA8-7E69-8523-263DFBDC2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1" y="4582634"/>
            <a:ext cx="5404556" cy="1620074"/>
          </a:xfrm>
        </p:spPr>
        <p:txBody>
          <a:bodyPr>
            <a:normAutofit/>
          </a:bodyPr>
          <a:lstStyle/>
          <a:p>
            <a:r>
              <a:rPr lang="en-GB" dirty="0"/>
              <a:t>Manuela Mura</a:t>
            </a:r>
          </a:p>
          <a:p>
            <a:r>
              <a:rPr lang="en-GB" dirty="0"/>
              <a:t>26 June 2025</a:t>
            </a:r>
            <a:endParaRPr lang="en-NL" dirty="0"/>
          </a:p>
          <a:p>
            <a:endParaRPr lang="en-N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03E320-C750-2C1D-C135-69EBFB0675B7}"/>
              </a:ext>
            </a:extLst>
          </p:cNvPr>
          <p:cNvSpPr txBox="1"/>
          <p:nvPr/>
        </p:nvSpPr>
        <p:spPr>
          <a:xfrm>
            <a:off x="6569099" y="6642556"/>
            <a:ext cx="76175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Source: NIAID Image (unchanged) downloaded from </a:t>
            </a:r>
            <a:r>
              <a:rPr lang="en-GB" sz="800" dirty="0">
                <a:hlinkClick r:id="rId2"/>
              </a:rPr>
              <a:t>File:Influenza Virus.jpg - Wikimedia Commons</a:t>
            </a:r>
            <a:endParaRPr lang="en-GB" sz="800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C7CB1A-38AB-270F-86D7-A2FEE0D40076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5AD0442-AF10-EE5A-C6CB-9592026B878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231" r="6972"/>
          <a:stretch/>
        </p:blipFill>
        <p:spPr>
          <a:xfrm>
            <a:off x="5716772" y="15013"/>
            <a:ext cx="6475228" cy="6858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95D4A3-C63C-6FAF-C246-16CBD783D6E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285" r="2262"/>
          <a:stretch>
            <a:fillRect/>
          </a:stretch>
        </p:blipFill>
        <p:spPr>
          <a:xfrm>
            <a:off x="5716000" y="478001"/>
            <a:ext cx="1998446" cy="67345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A17805-1773-9143-DE19-596E0A7B0D4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63" r="263" b="61165"/>
          <a:stretch>
            <a:fillRect/>
          </a:stretch>
        </p:blipFill>
        <p:spPr>
          <a:xfrm>
            <a:off x="5715416" y="33946"/>
            <a:ext cx="4009207" cy="43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61735-137D-F27C-88C4-318393073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A74AC-0AAC-ABE0-F829-1A80AFE1B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99" y="2392841"/>
            <a:ext cx="4154721" cy="349176"/>
          </a:xfrm>
        </p:spPr>
        <p:txBody>
          <a:bodyPr/>
          <a:lstStyle/>
          <a:p>
            <a:pPr marL="0" indent="0" algn="l">
              <a:buNone/>
            </a:pPr>
            <a:r>
              <a:rPr lang="en-US" sz="900" dirty="0">
                <a:hlinkClick r:id="rId2"/>
              </a:rPr>
              <a:t>Consolidated 3-year work plan for the Emergency Task Force (ETF)</a:t>
            </a:r>
            <a:endParaRPr lang="en-US" altLang="en-US" sz="9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l">
              <a:buNone/>
            </a:pPr>
            <a:endParaRPr lang="en-US" altLang="en-US" sz="9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FC5A0-82E5-6574-E8D6-CE93CA6A4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9660D1-E428-6645-BE6E-E93CDDDCE128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3517A5-0F15-E9F7-3931-C224A48A61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39" t="20731" r="5259"/>
          <a:stretch/>
        </p:blipFill>
        <p:spPr>
          <a:xfrm>
            <a:off x="69011" y="2845160"/>
            <a:ext cx="4408098" cy="37524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4EFCAA-9E9D-D137-06B4-3970A04BEB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7109" y="2957800"/>
            <a:ext cx="5359665" cy="34954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44F2B0E-34A2-28C5-91EB-46361F9E3DF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4098"/>
          <a:stretch/>
        </p:blipFill>
        <p:spPr>
          <a:xfrm>
            <a:off x="6832335" y="2742017"/>
            <a:ext cx="5359665" cy="2346141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C8B7313-BA1F-5C98-C944-BB0C8D4AE3DF}"/>
              </a:ext>
            </a:extLst>
          </p:cNvPr>
          <p:cNvSpPr/>
          <p:nvPr/>
        </p:nvSpPr>
        <p:spPr>
          <a:xfrm>
            <a:off x="4477109" y="5587177"/>
            <a:ext cx="5359665" cy="1158949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CC139F-D6E9-EFEE-CA6E-73D9C23619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7663134" cy="23461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251FED8-97CF-A3D8-E32F-52145180C517}"/>
              </a:ext>
            </a:extLst>
          </p:cNvPr>
          <p:cNvSpPr txBox="1"/>
          <p:nvPr/>
        </p:nvSpPr>
        <p:spPr>
          <a:xfrm>
            <a:off x="8335926" y="568255"/>
            <a:ext cx="32854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AMR related activities </a:t>
            </a:r>
            <a:r>
              <a:rPr lang="en-GB" sz="1600" dirty="0"/>
              <a:t>- focus on TB, gonorrhoea, new vaccines for bacterial pathogens and new antibacterial for unmet needs with MDR</a:t>
            </a:r>
            <a:endParaRPr lang="en-NL" sz="1600" dirty="0"/>
          </a:p>
        </p:txBody>
      </p:sp>
    </p:spTree>
    <p:extLst>
      <p:ext uri="{BB962C8B-B14F-4D97-AF65-F5344CB8AC3E}">
        <p14:creationId xmlns:p14="http://schemas.microsoft.com/office/powerpoint/2010/main" val="215131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6345-23C1-BB7F-AB33-88C4F0FB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799" y="400764"/>
            <a:ext cx="10296451" cy="960000"/>
          </a:xfrm>
        </p:spPr>
        <p:txBody>
          <a:bodyPr/>
          <a:lstStyle/>
          <a:p>
            <a:r>
              <a:rPr lang="en-GB" dirty="0"/>
              <a:t>EU initiatives on scientific advice procedures</a:t>
            </a:r>
            <a:endParaRPr lang="en-NL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AFB251-9422-6D66-5004-7A49C9640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9660D1-E428-6645-BE6E-E93CDDDCE12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76F1C3-B53E-4EFA-3BEC-6E395D1DFA32}"/>
              </a:ext>
            </a:extLst>
          </p:cNvPr>
          <p:cNvSpPr txBox="1"/>
          <p:nvPr/>
        </p:nvSpPr>
        <p:spPr>
          <a:xfrm>
            <a:off x="717665" y="1360764"/>
            <a:ext cx="1096751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b="1" dirty="0"/>
              <a:t>SAWP-CTCG scientific advice pilot </a:t>
            </a:r>
            <a:r>
              <a:rPr lang="en-US" sz="2000" dirty="0"/>
              <a:t>on clinical trials and on requirements for marketing </a:t>
            </a:r>
            <a:r>
              <a:rPr lang="en-US" sz="2000" dirty="0" err="1"/>
              <a:t>authorisation</a:t>
            </a:r>
            <a:r>
              <a:rPr lang="en-US" sz="2000" dirty="0"/>
              <a:t> applications (MAA)- coordinated by EMA under ACT-EU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b="1" dirty="0"/>
              <a:t>Pre-CTA advice pilot </a:t>
            </a:r>
            <a:r>
              <a:rPr lang="en-GB" sz="2000" dirty="0"/>
              <a:t>to provide </a:t>
            </a:r>
            <a:r>
              <a:rPr lang="en-US" sz="2000" dirty="0"/>
              <a:t>technical and regulatory support on the dossier of a CTA prior to its submission through CTIS </a:t>
            </a:r>
            <a:r>
              <a:rPr lang="en-GB" sz="2000" dirty="0"/>
              <a:t>– coordinated by CTCG under ACT-EU</a:t>
            </a:r>
          </a:p>
          <a:p>
            <a:r>
              <a:rPr lang="en-GB" sz="2000" dirty="0"/>
              <a:t> </a:t>
            </a:r>
            <a:r>
              <a:rPr lang="en-NL" sz="1400" dirty="0">
                <a:hlinkClick r:id="rId2"/>
              </a:rPr>
              <a:t>https://www.ema.europa.eu/en/news/two-new-advice-pilots-improve-clinical-trials-europe</a:t>
            </a:r>
            <a:endParaRPr lang="en-GB" sz="1400" dirty="0"/>
          </a:p>
          <a:p>
            <a:endParaRPr lang="en-GB" sz="20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2000" b="1" dirty="0"/>
              <a:t>Simultaneous National Scientific Advice</a:t>
            </a:r>
            <a:r>
              <a:rPr lang="en-US" sz="2000" dirty="0"/>
              <a:t> (SNSA) from national competent authorities (NCAs) – coordinated by the EU Innovation Network (EU-IN)</a:t>
            </a:r>
          </a:p>
          <a:p>
            <a:r>
              <a:rPr lang="en-US" sz="1400" dirty="0">
                <a:hlinkClick r:id="rId3"/>
              </a:rPr>
              <a:t>https://www.ema.europa.eu/en/committees/working-parties-other-groups/eu-innovation-network-eu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endParaRPr lang="en-US" sz="2000" dirty="0"/>
          </a:p>
          <a:p>
            <a:pPr marL="457200" indent="-457200">
              <a:buFont typeface="+mj-lt"/>
              <a:buAutoNum type="arabicPeriod" startAt="4"/>
            </a:pPr>
            <a:r>
              <a:rPr lang="en-GB" sz="2000" b="1" dirty="0"/>
              <a:t>ETF-CTCG-EAG scientific advice </a:t>
            </a:r>
            <a:r>
              <a:rPr lang="en-US" sz="2000" dirty="0"/>
              <a:t>on clinical trials and on requirements for marketing </a:t>
            </a:r>
            <a:r>
              <a:rPr lang="en-US" sz="2000" dirty="0" err="1"/>
              <a:t>authorisation</a:t>
            </a:r>
            <a:r>
              <a:rPr lang="en-US" sz="2000" dirty="0"/>
              <a:t> applications (MAA)- coordinated by EMA - </a:t>
            </a:r>
            <a:r>
              <a:rPr lang="en-US" sz="2000" b="1" dirty="0">
                <a:solidFill>
                  <a:srgbClr val="FF0000"/>
                </a:solidFill>
              </a:rPr>
              <a:t>NEW</a:t>
            </a:r>
            <a:endParaRPr lang="en-NL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23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E80CE7-B486-7AD2-D70F-69E767A1586A}"/>
              </a:ext>
            </a:extLst>
          </p:cNvPr>
          <p:cNvSpPr/>
          <p:nvPr/>
        </p:nvSpPr>
        <p:spPr bwMode="auto">
          <a:xfrm>
            <a:off x="4074895" y="1997369"/>
            <a:ext cx="7553330" cy="4067602"/>
          </a:xfrm>
          <a:prstGeom prst="rect">
            <a:avLst/>
          </a:prstGeom>
          <a:solidFill>
            <a:srgbClr val="E7F2FC"/>
          </a:solidFill>
          <a:ln w="9525" cap="flat" cmpd="sng" algn="ctr">
            <a:noFill/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DADDAC2-CAFB-0547-8AF7-AD590C28A354}"/>
              </a:ext>
            </a:extLst>
          </p:cNvPr>
          <p:cNvSpPr/>
          <p:nvPr/>
        </p:nvSpPr>
        <p:spPr bwMode="auto">
          <a:xfrm>
            <a:off x="3301177" y="2191960"/>
            <a:ext cx="748452" cy="5460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102" name="Rectangle: Rounded Corners 40">
            <a:extLst>
              <a:ext uri="{FF2B5EF4-FFF2-40B4-BE49-F238E27FC236}">
                <a16:creationId xmlns:a16="http://schemas.microsoft.com/office/drawing/2014/main" id="{1676A439-373B-6A4E-B5C4-1146864DCEFB}"/>
              </a:ext>
            </a:extLst>
          </p:cNvPr>
          <p:cNvSpPr/>
          <p:nvPr/>
        </p:nvSpPr>
        <p:spPr bwMode="auto">
          <a:xfrm>
            <a:off x="7149643" y="3426285"/>
            <a:ext cx="2367879" cy="836474"/>
          </a:xfrm>
          <a:prstGeom prst="roundRect">
            <a:avLst>
              <a:gd name="adj" fmla="val 9363"/>
            </a:avLst>
          </a:prstGeom>
          <a:solidFill>
            <a:schemeClr val="bg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101" name="Rectangle: Rounded Corners 40">
            <a:extLst>
              <a:ext uri="{FF2B5EF4-FFF2-40B4-BE49-F238E27FC236}">
                <a16:creationId xmlns:a16="http://schemas.microsoft.com/office/drawing/2014/main" id="{48D13220-24D4-B149-85E3-1FD170279E01}"/>
              </a:ext>
            </a:extLst>
          </p:cNvPr>
          <p:cNvSpPr/>
          <p:nvPr/>
        </p:nvSpPr>
        <p:spPr bwMode="auto">
          <a:xfrm>
            <a:off x="4679147" y="3545875"/>
            <a:ext cx="1873311" cy="572494"/>
          </a:xfrm>
          <a:prstGeom prst="roundRect">
            <a:avLst>
              <a:gd name="adj" fmla="val 9363"/>
            </a:avLst>
          </a:prstGeom>
          <a:solidFill>
            <a:schemeClr val="bg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30" name="Title 5">
            <a:extLst>
              <a:ext uri="{FF2B5EF4-FFF2-40B4-BE49-F238E27FC236}">
                <a16:creationId xmlns:a16="http://schemas.microsoft.com/office/drawing/2014/main" id="{CE7D9AB0-A6C9-D747-B3E0-B95179A3259F}"/>
              </a:ext>
            </a:extLst>
          </p:cNvPr>
          <p:cNvSpPr txBox="1">
            <a:spLocks/>
          </p:cNvSpPr>
          <p:nvPr/>
        </p:nvSpPr>
        <p:spPr bwMode="auto">
          <a:xfrm>
            <a:off x="436353" y="347607"/>
            <a:ext cx="10493917" cy="452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100" b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sz="2667" kern="0" dirty="0"/>
              <a:t>EMA ETF scientific advice on medicines for emergency &amp; prep</a:t>
            </a:r>
            <a:endParaRPr lang="en-GB" sz="2667" kern="0" dirty="0"/>
          </a:p>
        </p:txBody>
      </p:sp>
      <p:sp>
        <p:nvSpPr>
          <p:cNvPr id="35" name="Rectangle: Rounded Corners 40">
            <a:extLst>
              <a:ext uri="{FF2B5EF4-FFF2-40B4-BE49-F238E27FC236}">
                <a16:creationId xmlns:a16="http://schemas.microsoft.com/office/drawing/2014/main" id="{BA51FB87-72EF-7D42-A00E-DEC2DA844B87}"/>
              </a:ext>
            </a:extLst>
          </p:cNvPr>
          <p:cNvSpPr/>
          <p:nvPr/>
        </p:nvSpPr>
        <p:spPr bwMode="auto">
          <a:xfrm>
            <a:off x="921912" y="3459228"/>
            <a:ext cx="2107880" cy="810632"/>
          </a:xfrm>
          <a:prstGeom prst="roundRect">
            <a:avLst>
              <a:gd name="adj" fmla="val 9363"/>
            </a:avLst>
          </a:prstGeom>
          <a:noFill/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36" name="Rectangle: Rounded Corners 8">
            <a:extLst>
              <a:ext uri="{FF2B5EF4-FFF2-40B4-BE49-F238E27FC236}">
                <a16:creationId xmlns:a16="http://schemas.microsoft.com/office/drawing/2014/main" id="{000D8D9B-FE54-9847-816B-B1935A4AADD7}"/>
              </a:ext>
            </a:extLst>
          </p:cNvPr>
          <p:cNvSpPr txBox="1"/>
          <p:nvPr/>
        </p:nvSpPr>
        <p:spPr>
          <a:xfrm>
            <a:off x="1057864" y="3471223"/>
            <a:ext cx="1834103" cy="78664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algn="ctr" defTabSz="474121">
              <a:lnSpc>
                <a:spcPct val="90000"/>
              </a:lnSpc>
              <a:spcAft>
                <a:spcPct val="35000"/>
              </a:spcAft>
            </a:pPr>
            <a:r>
              <a:rPr lang="en-GB" sz="1467" dirty="0">
                <a:solidFill>
                  <a:schemeClr val="tx1"/>
                </a:solidFill>
              </a:rPr>
              <a:t>Scientific Advice Working Party (SAWP)</a:t>
            </a:r>
          </a:p>
        </p:txBody>
      </p:sp>
      <p:cxnSp>
        <p:nvCxnSpPr>
          <p:cNvPr id="38" name="Connector: Elbow 8">
            <a:extLst>
              <a:ext uri="{FF2B5EF4-FFF2-40B4-BE49-F238E27FC236}">
                <a16:creationId xmlns:a16="http://schemas.microsoft.com/office/drawing/2014/main" id="{EC7BF4E9-D3E2-C946-963D-A85C2D405D4B}"/>
              </a:ext>
            </a:extLst>
          </p:cNvPr>
          <p:cNvCxnSpPr>
            <a:cxnSpLocks/>
            <a:stCxn id="54" idx="2"/>
            <a:endCxn id="36" idx="0"/>
          </p:cNvCxnSpPr>
          <p:nvPr/>
        </p:nvCxnSpPr>
        <p:spPr bwMode="auto">
          <a:xfrm rot="5400000">
            <a:off x="2458572" y="2254392"/>
            <a:ext cx="733176" cy="170048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337CBC0-B79A-FE41-AD30-1EAD9132F34A}"/>
              </a:ext>
            </a:extLst>
          </p:cNvPr>
          <p:cNvSpPr txBox="1"/>
          <p:nvPr/>
        </p:nvSpPr>
        <p:spPr>
          <a:xfrm>
            <a:off x="2738266" y="2122143"/>
            <a:ext cx="2947030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7" b="1" dirty="0">
                <a:solidFill>
                  <a:schemeClr val="accent1"/>
                </a:solidFill>
              </a:rPr>
              <a:t>Scientific advice submission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047CD98-A162-ED4A-99C2-B88F499653BB}"/>
              </a:ext>
            </a:extLst>
          </p:cNvPr>
          <p:cNvSpPr txBox="1"/>
          <p:nvPr/>
        </p:nvSpPr>
        <p:spPr>
          <a:xfrm>
            <a:off x="286394" y="1619279"/>
            <a:ext cx="3389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/>
              <a:t>SAWP scientific advice</a:t>
            </a:r>
          </a:p>
        </p:txBody>
      </p:sp>
      <p:cxnSp>
        <p:nvCxnSpPr>
          <p:cNvPr id="46" name="Connector: Elbow 40">
            <a:extLst>
              <a:ext uri="{FF2B5EF4-FFF2-40B4-BE49-F238E27FC236}">
                <a16:creationId xmlns:a16="http://schemas.microsoft.com/office/drawing/2014/main" id="{A650E246-87F3-9242-A3D9-46044D435C78}"/>
              </a:ext>
            </a:extLst>
          </p:cNvPr>
          <p:cNvCxnSpPr>
            <a:cxnSpLocks/>
            <a:endCxn id="51" idx="0"/>
          </p:cNvCxnSpPr>
          <p:nvPr/>
        </p:nvCxnSpPr>
        <p:spPr bwMode="auto">
          <a:xfrm rot="16200000" flipH="1">
            <a:off x="4808835" y="2642466"/>
            <a:ext cx="684871" cy="88819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CD85CB2-1C5A-1645-8896-B53CFB00B265}"/>
              </a:ext>
            </a:extLst>
          </p:cNvPr>
          <p:cNvCxnSpPr/>
          <p:nvPr/>
        </p:nvCxnSpPr>
        <p:spPr bwMode="auto">
          <a:xfrm>
            <a:off x="3268719" y="3803668"/>
            <a:ext cx="127749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triangl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Rectangle: Rounded Corners 8">
            <a:extLst>
              <a:ext uri="{FF2B5EF4-FFF2-40B4-BE49-F238E27FC236}">
                <a16:creationId xmlns:a16="http://schemas.microsoft.com/office/drawing/2014/main" id="{6E231674-4E2D-3B41-B251-9FD6AB59693F}"/>
              </a:ext>
            </a:extLst>
          </p:cNvPr>
          <p:cNvSpPr txBox="1"/>
          <p:nvPr/>
        </p:nvSpPr>
        <p:spPr>
          <a:xfrm>
            <a:off x="4667507" y="3429001"/>
            <a:ext cx="1855724" cy="773841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algn="ctr" defTabSz="474121">
              <a:lnSpc>
                <a:spcPct val="90000"/>
              </a:lnSpc>
              <a:spcAft>
                <a:spcPct val="35000"/>
              </a:spcAft>
            </a:pPr>
            <a:r>
              <a:rPr lang="en-GB" sz="1467" dirty="0">
                <a:solidFill>
                  <a:schemeClr val="accent1"/>
                </a:solidFill>
              </a:rPr>
              <a:t>Emergency Task Force (ETF)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A4CBDEF-0D76-5847-BB21-D6B4B8B16840}"/>
              </a:ext>
            </a:extLst>
          </p:cNvPr>
          <p:cNvSpPr txBox="1"/>
          <p:nvPr/>
        </p:nvSpPr>
        <p:spPr>
          <a:xfrm>
            <a:off x="2789098" y="4779288"/>
            <a:ext cx="2798445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7" b="1" dirty="0">
                <a:solidFill>
                  <a:schemeClr val="accent1"/>
                </a:solidFill>
              </a:rPr>
              <a:t>CHMP adoption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2D6323A-0B9F-FE45-8054-CBC6B41C6D52}"/>
              </a:ext>
            </a:extLst>
          </p:cNvPr>
          <p:cNvSpPr txBox="1"/>
          <p:nvPr/>
        </p:nvSpPr>
        <p:spPr>
          <a:xfrm>
            <a:off x="7149643" y="4458665"/>
            <a:ext cx="2798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/>
                </a:solidFill>
              </a:rPr>
              <a:t>Harmonisation of advices across EU authorities to facilitate CTAs, product development and licensure</a:t>
            </a:r>
          </a:p>
        </p:txBody>
      </p:sp>
      <p:cxnSp>
        <p:nvCxnSpPr>
          <p:cNvPr id="69" name="Connector: Elbow 8">
            <a:extLst>
              <a:ext uri="{FF2B5EF4-FFF2-40B4-BE49-F238E27FC236}">
                <a16:creationId xmlns:a16="http://schemas.microsoft.com/office/drawing/2014/main" id="{48F6D012-0816-1B42-B727-F305E3F0EBFD}"/>
              </a:ext>
            </a:extLst>
          </p:cNvPr>
          <p:cNvCxnSpPr>
            <a:cxnSpLocks/>
            <a:stCxn id="36" idx="2"/>
            <a:endCxn id="71" idx="1"/>
          </p:cNvCxnSpPr>
          <p:nvPr/>
        </p:nvCxnSpPr>
        <p:spPr bwMode="auto">
          <a:xfrm rot="16200000" flipH="1">
            <a:off x="2218467" y="4014312"/>
            <a:ext cx="695826" cy="118292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B22CFE1F-3078-914E-902E-B4C72896169C}"/>
              </a:ext>
            </a:extLst>
          </p:cNvPr>
          <p:cNvSpPr/>
          <p:nvPr/>
        </p:nvSpPr>
        <p:spPr bwMode="auto">
          <a:xfrm>
            <a:off x="3157844" y="4680645"/>
            <a:ext cx="2107881" cy="5460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cxnSp>
        <p:nvCxnSpPr>
          <p:cNvPr id="76" name="Connector: Elbow 8">
            <a:extLst>
              <a:ext uri="{FF2B5EF4-FFF2-40B4-BE49-F238E27FC236}">
                <a16:creationId xmlns:a16="http://schemas.microsoft.com/office/drawing/2014/main" id="{6CC71BE2-7E25-2E46-BF23-AC1A71B61E52}"/>
              </a:ext>
            </a:extLst>
          </p:cNvPr>
          <p:cNvCxnSpPr>
            <a:cxnSpLocks/>
            <a:stCxn id="101" idx="2"/>
            <a:endCxn id="71" idx="3"/>
          </p:cNvCxnSpPr>
          <p:nvPr/>
        </p:nvCxnSpPr>
        <p:spPr bwMode="auto">
          <a:xfrm rot="5400000">
            <a:off x="5023104" y="4360990"/>
            <a:ext cx="835320" cy="350078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45904A49-1168-3A4B-A6F9-0F17D2DCFFC9}"/>
              </a:ext>
            </a:extLst>
          </p:cNvPr>
          <p:cNvSpPr/>
          <p:nvPr/>
        </p:nvSpPr>
        <p:spPr bwMode="auto">
          <a:xfrm>
            <a:off x="3157844" y="5317369"/>
            <a:ext cx="2107881" cy="5460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C3C584F-17C9-624F-BBA8-C3C808E7E8D3}"/>
              </a:ext>
            </a:extLst>
          </p:cNvPr>
          <p:cNvSpPr txBox="1"/>
          <p:nvPr/>
        </p:nvSpPr>
        <p:spPr>
          <a:xfrm>
            <a:off x="5715905" y="1611793"/>
            <a:ext cx="5448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accent1"/>
                </a:solidFill>
              </a:rPr>
              <a:t>ETF scientific advice</a:t>
            </a:r>
            <a:endParaRPr lang="en-GB" sz="1800" dirty="0">
              <a:solidFill>
                <a:schemeClr val="accent1"/>
              </a:solidFill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F88FFA1-8B82-4D48-9EB9-9A5D3F39203C}"/>
              </a:ext>
            </a:extLst>
          </p:cNvPr>
          <p:cNvCxnSpPr/>
          <p:nvPr/>
        </p:nvCxnSpPr>
        <p:spPr bwMode="auto">
          <a:xfrm>
            <a:off x="6673081" y="3821425"/>
            <a:ext cx="4246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1C2263D4-94DA-5E41-B700-C2815B2298C8}"/>
              </a:ext>
            </a:extLst>
          </p:cNvPr>
          <p:cNvSpPr txBox="1"/>
          <p:nvPr/>
        </p:nvSpPr>
        <p:spPr>
          <a:xfrm>
            <a:off x="7097755" y="2073929"/>
            <a:ext cx="36852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1"/>
                </a:solidFill>
              </a:rPr>
              <a:t>Declared emergency</a:t>
            </a:r>
            <a:r>
              <a:rPr lang="en-GB" sz="1400" dirty="0">
                <a:solidFill>
                  <a:schemeClr val="accent1"/>
                </a:solidFill>
              </a:rPr>
              <a:t>: SAs free of charge and accelerated (20 days) if on CTs</a:t>
            </a:r>
          </a:p>
          <a:p>
            <a:endParaRPr lang="en-GB" sz="1400" dirty="0">
              <a:solidFill>
                <a:schemeClr val="accent1"/>
              </a:solidFill>
            </a:endParaRPr>
          </a:p>
          <a:p>
            <a:r>
              <a:rPr lang="en-GB" sz="1400" b="1" dirty="0">
                <a:solidFill>
                  <a:schemeClr val="accent1"/>
                </a:solidFill>
              </a:rPr>
              <a:t>Preparedness</a:t>
            </a:r>
            <a:r>
              <a:rPr lang="en-GB" sz="1400" dirty="0">
                <a:solidFill>
                  <a:schemeClr val="accent1"/>
                </a:solidFill>
              </a:rPr>
              <a:t>: same TT as for SAWP</a:t>
            </a:r>
          </a:p>
        </p:txBody>
      </p:sp>
      <p:sp>
        <p:nvSpPr>
          <p:cNvPr id="92" name="Rectangle: Rounded Corners 8">
            <a:extLst>
              <a:ext uri="{FF2B5EF4-FFF2-40B4-BE49-F238E27FC236}">
                <a16:creationId xmlns:a16="http://schemas.microsoft.com/office/drawing/2014/main" id="{843823D6-4AB6-424D-B128-9CF122A07486}"/>
              </a:ext>
            </a:extLst>
          </p:cNvPr>
          <p:cNvSpPr txBox="1"/>
          <p:nvPr/>
        </p:nvSpPr>
        <p:spPr>
          <a:xfrm>
            <a:off x="7149643" y="3405186"/>
            <a:ext cx="2367879" cy="899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algn="ctr" defTabSz="474121">
              <a:lnSpc>
                <a:spcPct val="90000"/>
              </a:lnSpc>
              <a:spcAft>
                <a:spcPct val="35000"/>
              </a:spcAft>
            </a:pPr>
            <a:r>
              <a:rPr lang="en-GB" sz="1467" dirty="0">
                <a:solidFill>
                  <a:schemeClr val="accent1"/>
                </a:solidFill>
              </a:rPr>
              <a:t>Clinical trial experts from National Competent Authorities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FBEE30A-7D18-4D45-8A45-DBEC5A97F247}"/>
              </a:ext>
            </a:extLst>
          </p:cNvPr>
          <p:cNvGrpSpPr/>
          <p:nvPr/>
        </p:nvGrpSpPr>
        <p:grpSpPr>
          <a:xfrm>
            <a:off x="3976198" y="5122943"/>
            <a:ext cx="412541" cy="317581"/>
            <a:chOff x="2982148" y="3849719"/>
            <a:chExt cx="309406" cy="349725"/>
          </a:xfrm>
        </p:grpSpPr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63379886-964E-324D-BC2A-843BDDD65575}"/>
                </a:ext>
              </a:extLst>
            </p:cNvPr>
            <p:cNvCxnSpPr/>
            <p:nvPr/>
          </p:nvCxnSpPr>
          <p:spPr bwMode="auto">
            <a:xfrm>
              <a:off x="2982148" y="3849719"/>
              <a:ext cx="0" cy="34972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B7DC7E7D-66DC-D840-99EF-440ED66DD9F5}"/>
                </a:ext>
              </a:extLst>
            </p:cNvPr>
            <p:cNvCxnSpPr/>
            <p:nvPr/>
          </p:nvCxnSpPr>
          <p:spPr bwMode="auto">
            <a:xfrm>
              <a:off x="3291554" y="3849719"/>
              <a:ext cx="0" cy="3497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4" name="Rectangle: Rounded Corners 40">
            <a:extLst>
              <a:ext uri="{FF2B5EF4-FFF2-40B4-BE49-F238E27FC236}">
                <a16:creationId xmlns:a16="http://schemas.microsoft.com/office/drawing/2014/main" id="{F7D0437D-75A8-EF4A-A476-B68A0175CCCB}"/>
              </a:ext>
            </a:extLst>
          </p:cNvPr>
          <p:cNvSpPr/>
          <p:nvPr/>
        </p:nvSpPr>
        <p:spPr bwMode="auto">
          <a:xfrm>
            <a:off x="2969098" y="5485403"/>
            <a:ext cx="2280015" cy="572494"/>
          </a:xfrm>
          <a:prstGeom prst="roundRect">
            <a:avLst>
              <a:gd name="adj" fmla="val 9363"/>
            </a:avLst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med"/>
          </a:ln>
          <a:effectLst/>
        </p:spPr>
        <p:txBody>
          <a:bodyPr vert="horz" wrap="square" lIns="96000" tIns="96000" rIns="96000" bIns="960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121917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NL" sz="2133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EF2D375-2A1C-9345-8EE6-F6FAF27E80A6}"/>
              </a:ext>
            </a:extLst>
          </p:cNvPr>
          <p:cNvSpPr txBox="1"/>
          <p:nvPr/>
        </p:nvSpPr>
        <p:spPr>
          <a:xfrm>
            <a:off x="2999957" y="5617392"/>
            <a:ext cx="2280043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7" dirty="0">
                <a:solidFill>
                  <a:schemeClr val="accent1"/>
                </a:solidFill>
              </a:rPr>
              <a:t>Applicant</a:t>
            </a:r>
          </a:p>
        </p:txBody>
      </p:sp>
    </p:spTree>
    <p:extLst>
      <p:ext uri="{BB962C8B-B14F-4D97-AF65-F5344CB8AC3E}">
        <p14:creationId xmlns:p14="http://schemas.microsoft.com/office/powerpoint/2010/main" val="2990433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B3263-7963-FD38-31A5-50F428C54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4793-F1DC-3BD0-B41D-8A434042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190" y="100607"/>
            <a:ext cx="7866380" cy="960000"/>
          </a:xfrm>
        </p:spPr>
        <p:txBody>
          <a:bodyPr anchor="t">
            <a:normAutofit/>
          </a:bodyPr>
          <a:lstStyle/>
          <a:p>
            <a:r>
              <a:rPr lang="en-US" dirty="0"/>
              <a:t>NEW IRIS application form for SA since April</a:t>
            </a:r>
            <a:endParaRPr lang="en-NL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927FD1B-7908-D468-2CBC-29084B56F9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6"/>
          <a:stretch/>
        </p:blipFill>
        <p:spPr bwMode="auto">
          <a:xfrm>
            <a:off x="123190" y="1655552"/>
            <a:ext cx="7578090" cy="272764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D9C44-1E99-0943-C671-C39BD4076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1801" y="6308816"/>
            <a:ext cx="395208" cy="288835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B99660D1-E428-6645-BE6E-E93CDDDCE128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262A4D-D600-66FF-B00A-E1A766764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6380" y="100607"/>
            <a:ext cx="4202430" cy="462544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4742D79-9066-4667-AADF-014D11AFEB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1965" y="4729180"/>
            <a:ext cx="3718234" cy="197531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5A00DD8-4EF0-E865-CD04-6943780031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191" y="4382825"/>
            <a:ext cx="4202430" cy="819623"/>
          </a:xfrm>
          <a:prstGeom prst="rect">
            <a:avLst/>
          </a:prstGeom>
        </p:spPr>
      </p:pic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E2145626-8C34-8E9B-297A-92D5A7720AD3}"/>
              </a:ext>
            </a:extLst>
          </p:cNvPr>
          <p:cNvCxnSpPr/>
          <p:nvPr/>
        </p:nvCxnSpPr>
        <p:spPr>
          <a:xfrm flipV="1">
            <a:off x="1020726" y="191386"/>
            <a:ext cx="6845654" cy="3434316"/>
          </a:xfrm>
          <a:prstGeom prst="bentConnector3">
            <a:avLst>
              <a:gd name="adj1" fmla="val 9939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85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B327EFA-9174-B679-CAF1-49CA38C947FC}"/>
              </a:ext>
            </a:extLst>
          </p:cNvPr>
          <p:cNvSpPr/>
          <p:nvPr/>
        </p:nvSpPr>
        <p:spPr>
          <a:xfrm>
            <a:off x="629405" y="3925581"/>
            <a:ext cx="7910746" cy="39072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F360D4-9DB1-9CE6-C92C-BED1C1A23E56}"/>
              </a:ext>
            </a:extLst>
          </p:cNvPr>
          <p:cNvSpPr/>
          <p:nvPr/>
        </p:nvSpPr>
        <p:spPr>
          <a:xfrm>
            <a:off x="2998594" y="3109341"/>
            <a:ext cx="5955626" cy="31965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541FEA-F2CE-A19E-1DFF-43AA9CF7BE0E}"/>
              </a:ext>
            </a:extLst>
          </p:cNvPr>
          <p:cNvSpPr/>
          <p:nvPr/>
        </p:nvSpPr>
        <p:spPr>
          <a:xfrm>
            <a:off x="5555411" y="2627024"/>
            <a:ext cx="5029200" cy="39072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BEBFBE-DAB5-BAD1-4BFF-23CD4661FED8}"/>
              </a:ext>
            </a:extLst>
          </p:cNvPr>
          <p:cNvSpPr/>
          <p:nvPr/>
        </p:nvSpPr>
        <p:spPr>
          <a:xfrm>
            <a:off x="629405" y="1834125"/>
            <a:ext cx="6707060" cy="31965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AA0432-1DFC-5A18-F3D9-A59E5C7A2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799" y="404284"/>
            <a:ext cx="10721754" cy="714878"/>
          </a:xfrm>
        </p:spPr>
        <p:txBody>
          <a:bodyPr/>
          <a:lstStyle/>
          <a:p>
            <a:r>
              <a:rPr lang="en-US" dirty="0"/>
              <a:t>New ETF SA can include questions on CTAs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8CC14-7946-28D1-9613-CC159E68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772" y="1402384"/>
            <a:ext cx="11458280" cy="4614368"/>
          </a:xfrm>
        </p:spPr>
        <p:txBody>
          <a:bodyPr vert="horz" lIns="0" tIns="45720" rIns="0" bIns="45720" rtlCol="0" anchor="t">
            <a:noAutofit/>
          </a:bodyPr>
          <a:lstStyle/>
          <a:p>
            <a:pPr marL="227965" indent="-227965"/>
            <a:r>
              <a:rPr lang="en-US" altLang="en-US" dirty="0">
                <a:ea typeface="Verdana"/>
                <a:cs typeface="Verdana" panose="020B0604030504040204" pitchFamily="34" charset="0"/>
              </a:rPr>
              <a:t>Process similar to the SAWP/CTCG pilot in ACT-EU (consolidated pilots) – common lessons learned </a:t>
            </a:r>
          </a:p>
          <a:p>
            <a:pPr marL="227965" indent="-227965"/>
            <a:r>
              <a:rPr lang="en-US" altLang="en-US" dirty="0">
                <a:solidFill>
                  <a:schemeClr val="accent1"/>
                </a:solidFill>
                <a:ea typeface="Verdana"/>
                <a:cs typeface="Verdana" panose="020B0604030504040204" pitchFamily="34" charset="0"/>
              </a:rPr>
              <a:t>Request for advice to the ETF will be evaluated by 2 coordinators </a:t>
            </a:r>
          </a:p>
          <a:p>
            <a:pPr marL="227965" indent="-227965"/>
            <a:r>
              <a:rPr lang="en-US" altLang="en-US" dirty="0">
                <a:ea typeface="Verdana"/>
                <a:cs typeface="Verdana" panose="020B0604030504040204" pitchFamily="34" charset="0"/>
              </a:rPr>
              <a:t>Trigger: applicants must tick the CTA box in the application form</a:t>
            </a:r>
          </a:p>
          <a:p>
            <a:pPr marL="227965" indent="-227965"/>
            <a:r>
              <a:rPr lang="en-US" altLang="en-US" dirty="0">
                <a:ea typeface="Verdana"/>
                <a:cs typeface="Verdana" panose="020B0604030504040204" pitchFamily="34" charset="0"/>
              </a:rPr>
              <a:t>Coordinators will be preferentially the proposed </a:t>
            </a:r>
            <a:r>
              <a:rPr lang="en-US" altLang="en-US" dirty="0">
                <a:solidFill>
                  <a:schemeClr val="accent1"/>
                </a:solidFill>
                <a:ea typeface="Verdana"/>
                <a:cs typeface="Verdana" panose="020B0604030504040204" pitchFamily="34" charset="0"/>
              </a:rPr>
              <a:t>Reporting MS (RMS) and MS Concerned (MSCs)</a:t>
            </a:r>
          </a:p>
          <a:p>
            <a:pPr marL="227965" indent="-227965"/>
            <a:r>
              <a:rPr lang="en-US" altLang="en-US" dirty="0">
                <a:ea typeface="Verdana"/>
                <a:cs typeface="Verdana" panose="020B0604030504040204" pitchFamily="34" charset="0"/>
              </a:rPr>
              <a:t>The application will be </a:t>
            </a:r>
            <a:r>
              <a:rPr lang="en-US" altLang="en-US" dirty="0">
                <a:solidFill>
                  <a:schemeClr val="accent1"/>
                </a:solidFill>
                <a:ea typeface="Verdana"/>
                <a:cs typeface="Verdana" panose="020B0604030504040204" pitchFamily="34" charset="0"/>
              </a:rPr>
              <a:t>assessed by the 2 coordinators together with the CT Unit </a:t>
            </a:r>
            <a:r>
              <a:rPr lang="en-US" altLang="en-US" dirty="0">
                <a:ea typeface="Verdana"/>
                <a:cs typeface="Verdana" panose="020B0604030504040204" pitchFamily="34" charset="0"/>
              </a:rPr>
              <a:t>in their MS </a:t>
            </a:r>
          </a:p>
          <a:p>
            <a:pPr marL="227965" indent="-227965" algn="l"/>
            <a:r>
              <a:rPr lang="en-US" altLang="en-US" dirty="0">
                <a:ea typeface="Verdana"/>
                <a:cs typeface="Verdana" panose="020B0604030504040204" pitchFamily="34" charset="0"/>
              </a:rPr>
              <a:t>The views of the MSCs will be harmonized</a:t>
            </a:r>
          </a:p>
          <a:p>
            <a:pPr marL="227965" indent="-227965"/>
            <a:r>
              <a:rPr lang="en-US" altLang="en-US" dirty="0">
                <a:solidFill>
                  <a:schemeClr val="accent1"/>
                </a:solidFill>
                <a:ea typeface="Verdana"/>
                <a:cs typeface="Verdana" panose="020B0604030504040204" pitchFamily="34" charset="0"/>
              </a:rPr>
              <a:t>Ethics experts from EU ethics committees will take part in the assessment </a:t>
            </a:r>
          </a:p>
          <a:p>
            <a:pPr marL="227965" indent="-227965"/>
            <a:r>
              <a:rPr lang="en-US" altLang="en-US" dirty="0">
                <a:solidFill>
                  <a:schemeClr val="accent1"/>
                </a:solidFill>
                <a:ea typeface="Verdana"/>
                <a:cs typeface="Verdana" panose="020B0604030504040204" pitchFamily="34" charset="0"/>
              </a:rPr>
              <a:t>The Ethics Advisory Group (EAG) created under ACT-EU (public health emergency) includes so far 11 experts from different MSs </a:t>
            </a:r>
          </a:p>
          <a:p>
            <a:pPr marL="227965" indent="-227965"/>
            <a:r>
              <a:rPr lang="en-US" altLang="en-US" dirty="0">
                <a:ea typeface="Verdana"/>
                <a:cs typeface="Verdana" panose="020B0604030504040204" pitchFamily="34" charset="0"/>
              </a:rPr>
              <a:t>Applicant will receive one final advice letter from CHMP that contains advice on requirements for marketing </a:t>
            </a:r>
            <a:r>
              <a:rPr lang="en-US" altLang="en-US" dirty="0" err="1">
                <a:ea typeface="Verdana"/>
                <a:cs typeface="Verdana" panose="020B0604030504040204" pitchFamily="34" charset="0"/>
              </a:rPr>
              <a:t>authorisation</a:t>
            </a:r>
            <a:r>
              <a:rPr lang="en-US" altLang="en-US" dirty="0">
                <a:ea typeface="Verdana"/>
                <a:cs typeface="Verdana" panose="020B0604030504040204" pitchFamily="34" charset="0"/>
              </a:rPr>
              <a:t> (MA) as well as clinical trial authorization (CTA)</a:t>
            </a:r>
          </a:p>
          <a:p>
            <a:pPr marL="227965" indent="-227965"/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7965" indent="-227965" algn="l"/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7965" indent="-227965" algn="l"/>
            <a:endParaRPr lang="en-US" altLang="en-US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7965" indent="-227965" algn="l"/>
            <a:endParaRPr lang="en-US" alt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7965" indent="-227965"/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8BE7A-34E6-8DFB-4DEC-8B800D027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9660D1-E428-6645-BE6E-E93CDDDCE12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274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7266-EFF3-F0E2-43D8-D2F6751B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 home messages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6BCEA-7142-B580-811C-C8DF8283D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108" y="1374052"/>
            <a:ext cx="6488943" cy="4437510"/>
          </a:xfrm>
        </p:spPr>
        <p:txBody>
          <a:bodyPr vert="horz" lIns="0" tIns="45720" rIns="0" bIns="45720" rtlCol="0" anchor="t">
            <a:noAutofit/>
          </a:bodyPr>
          <a:lstStyle/>
          <a:p>
            <a:pPr marL="227965" indent="-227965"/>
            <a:r>
              <a:rPr lang="en-GB" dirty="0"/>
              <a:t>Since March 2025, ETF covers activities related to </a:t>
            </a:r>
            <a:r>
              <a:rPr lang="en-GB" b="1" dirty="0"/>
              <a:t>AMR</a:t>
            </a:r>
            <a:r>
              <a:rPr lang="en-GB" dirty="0"/>
              <a:t>, focus on TB, gonorrhoea, new vaccines for bacterial pathogens, new antibacterial treatments for unmet needs related to MDR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 (</a:t>
            </a:r>
            <a:r>
              <a:rPr lang="en-GB" dirty="0">
                <a:hlinkClick r:id="rId2"/>
              </a:rPr>
              <a:t>PHEearlyinteractions@ema.europa.eu</a:t>
            </a:r>
            <a:r>
              <a:rPr lang="en-GB" dirty="0"/>
              <a:t>)</a:t>
            </a:r>
            <a:endParaRPr lang="en-US"/>
          </a:p>
          <a:p>
            <a:pPr marL="227965" indent="-227965"/>
            <a:r>
              <a:rPr lang="en-GB" dirty="0"/>
              <a:t>Since July 2025, ETF scientific advice covers for questions related to </a:t>
            </a:r>
            <a:r>
              <a:rPr lang="en-GB" b="1" dirty="0"/>
              <a:t>clinical trials authorisations</a:t>
            </a:r>
          </a:p>
          <a:p>
            <a:pPr marL="0" indent="0">
              <a:buNone/>
            </a:pPr>
            <a:r>
              <a:rPr lang="en-GB" dirty="0"/>
              <a:t>(</a:t>
            </a:r>
            <a:r>
              <a:rPr lang="en-GB" dirty="0">
                <a:hlinkClick r:id="rId3"/>
              </a:rPr>
              <a:t>scientificadvice@ema.europa.eu</a:t>
            </a:r>
            <a:r>
              <a:rPr lang="en-GB" dirty="0"/>
              <a:t>) </a:t>
            </a:r>
          </a:p>
          <a:p>
            <a:pPr marL="227965" indent="-227965"/>
            <a:r>
              <a:rPr lang="en-GB" dirty="0"/>
              <a:t>CT assessors (CTCG) and ethics assessors (EAG) are involved in the SA procedure and reply to specific questions, but advice not binding for CHMP or MSs (pending data assessment)</a:t>
            </a:r>
          </a:p>
          <a:p>
            <a:pPr marL="227965" indent="-227965"/>
            <a:r>
              <a:rPr lang="en-GB" dirty="0"/>
              <a:t>EAG views are personal view of ethics experts</a:t>
            </a:r>
          </a:p>
          <a:p>
            <a:pPr marL="227965" indent="-227965"/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227965" indent="-227965"/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56873-6C68-9D2F-FEF2-A055EF1BE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9660D1-E428-6645-BE6E-E93CDDDCE128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6" name="Picture 5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53E5E06C-21C3-B717-8FDB-570EDB5BFB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9293" y="196861"/>
            <a:ext cx="4175252" cy="1173395"/>
          </a:xfrm>
          <a:prstGeom prst="rect">
            <a:avLst/>
          </a:prstGeom>
        </p:spPr>
      </p:pic>
      <p:pic>
        <p:nvPicPr>
          <p:cNvPr id="9" name="Picture 8" descr="Blue text with stars and a white background&#10;&#10;AI-generated content may be incorrect.">
            <a:extLst>
              <a:ext uri="{FF2B5EF4-FFF2-40B4-BE49-F238E27FC236}">
                <a16:creationId xmlns:a16="http://schemas.microsoft.com/office/drawing/2014/main" id="{9C52F12A-F9EB-B8C7-A298-DC07D3F5FD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4173" y="1794486"/>
            <a:ext cx="2095501" cy="1178414"/>
          </a:xfrm>
          <a:prstGeom prst="rect">
            <a:avLst/>
          </a:prstGeom>
        </p:spPr>
      </p:pic>
      <p:pic>
        <p:nvPicPr>
          <p:cNvPr id="10" name="Picture 9" descr="A blue and yellow logo&#10;&#10;AI-generated content may be incorrect.">
            <a:extLst>
              <a:ext uri="{FF2B5EF4-FFF2-40B4-BE49-F238E27FC236}">
                <a16:creationId xmlns:a16="http://schemas.microsoft.com/office/drawing/2014/main" id="{E9C5BEC8-8D7E-F946-6284-0726EB5A45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77963" y="2081579"/>
            <a:ext cx="1717919" cy="8875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2BD0EF0-8D81-E9D7-3CC6-56FF8DA95B14}"/>
              </a:ext>
            </a:extLst>
          </p:cNvPr>
          <p:cNvSpPr txBox="1"/>
          <p:nvPr/>
        </p:nvSpPr>
        <p:spPr>
          <a:xfrm>
            <a:off x="8905630" y="5613400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hlinkClick r:id="rId7"/>
              </a:rPr>
              <a:t>Clinical trials in public health emergencies - European Union</a:t>
            </a:r>
            <a:endParaRPr lang="en-US" sz="1000"/>
          </a:p>
        </p:txBody>
      </p:sp>
      <p:pic>
        <p:nvPicPr>
          <p:cNvPr id="12" name="Picture 11" descr="A screenshot of a web page&#10;&#10;AI-generated content may be incorrect.">
            <a:extLst>
              <a:ext uri="{FF2B5EF4-FFF2-40B4-BE49-F238E27FC236}">
                <a16:creationId xmlns:a16="http://schemas.microsoft.com/office/drawing/2014/main" id="{9C834EAF-F3FB-A3A0-3631-4A64455D2E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43606" y="3165230"/>
            <a:ext cx="4178787" cy="211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523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0A1102-7318-3AEE-84DB-08170F24A5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1800" y="-960000"/>
            <a:ext cx="9408584" cy="960000"/>
          </a:xfrm>
        </p:spPr>
        <p:txBody>
          <a:bodyPr vert="horz" lIns="0" tIns="45720" rIns="91440" bIns="0" rtlCol="0" anchor="b">
            <a:noAutofit/>
          </a:bodyPr>
          <a:lstStyle/>
          <a:p>
            <a:r>
              <a:rPr lang="en-GB"/>
              <a:t>Closing slide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DEDBBB4-A000-8416-BE80-1A02AD353B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Manuela.mura</a:t>
            </a:r>
            <a:r>
              <a:rPr lang="en-NL" dirty="0"/>
              <a:t>@ema.europa.eu</a:t>
            </a:r>
          </a:p>
        </p:txBody>
      </p:sp>
    </p:spTree>
    <p:extLst>
      <p:ext uri="{BB962C8B-B14F-4D97-AF65-F5344CB8AC3E}">
        <p14:creationId xmlns:p14="http://schemas.microsoft.com/office/powerpoint/2010/main" val="328062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A 2024">
      <a:dk1>
        <a:srgbClr val="000000"/>
      </a:dk1>
      <a:lt1>
        <a:srgbClr val="FFFFFF"/>
      </a:lt1>
      <a:dk2>
        <a:srgbClr val="072B5D"/>
      </a:dk2>
      <a:lt2>
        <a:srgbClr val="E7E6E6"/>
      </a:lt2>
      <a:accent1>
        <a:srgbClr val="003399"/>
      </a:accent1>
      <a:accent2>
        <a:srgbClr val="3AB9A3"/>
      </a:accent2>
      <a:accent3>
        <a:srgbClr val="0D6DFB"/>
      </a:accent3>
      <a:accent4>
        <a:srgbClr val="FECB00"/>
      </a:accent4>
      <a:accent5>
        <a:srgbClr val="C7CBE6"/>
      </a:accent5>
      <a:accent6>
        <a:srgbClr val="74197B"/>
      </a:accent6>
      <a:hlink>
        <a:srgbClr val="0D6DFC"/>
      </a:hlink>
      <a:folHlink>
        <a:srgbClr val="75197C"/>
      </a:folHlink>
    </a:clrScheme>
    <a:fontScheme name="EMA Verdana Pro">
      <a:majorFont>
        <a:latin typeface="Verdana Pro"/>
        <a:ea typeface=""/>
        <a:cs typeface=""/>
      </a:majorFont>
      <a:minorFont>
        <a:latin typeface="Verdana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3D41EF0-CC24-7A4D-BFFC-60332F858CB2}" vid="{6099E17C-5264-5F45-A609-2FECE4F491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0A1C3BAD85E745BAEF1E5102F1E413" ma:contentTypeVersion="19" ma:contentTypeDescription="Create a new document." ma:contentTypeScope="" ma:versionID="2a2bee953c9bb4161e1b803eb37db677">
  <xsd:schema xmlns:xsd="http://www.w3.org/2001/XMLSchema" xmlns:xs="http://www.w3.org/2001/XMLSchema" xmlns:p="http://schemas.microsoft.com/office/2006/metadata/properties" xmlns:ns2="5b71671f-6a8e-4f1b-b7e8-74563950a955" xmlns:ns3="5fd0d533-531f-45ad-9fe6-d762c1287567" targetNamespace="http://schemas.microsoft.com/office/2006/metadata/properties" ma:root="true" ma:fieldsID="361f8e51fc0ac6f166bc64258306d285" ns2:_="" ns3:_="">
    <xsd:import namespace="5b71671f-6a8e-4f1b-b7e8-74563950a955"/>
    <xsd:import namespace="5fd0d533-531f-45ad-9fe6-d762c12875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latedto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671f-6a8e-4f1b-b7e8-74563950a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b8e19bc-e54a-46df-9f4e-b6707c3609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9" nillable="true" ma:displayName="Sign-off status" ma:internalName="Sign_x002d_off_x0020_status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Relatedto" ma:index="23" nillable="true" ma:displayName="Related to" ma:format="Dropdown" ma:internalName="Relatedto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d0d533-531f-45ad-9fe6-d762c128756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3a5d1a7-f7fe-4efa-b9cd-bec222e8db2b}" ma:internalName="TaxCatchAll" ma:showField="CatchAllData" ma:web="5fd0d533-531f-45ad-9fe6-d762c12875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d0d533-531f-45ad-9fe6-d762c1287567" xsi:nil="true"/>
    <lcf76f155ced4ddcb4097134ff3c332f xmlns="5b71671f-6a8e-4f1b-b7e8-74563950a955">
      <Terms xmlns="http://schemas.microsoft.com/office/infopath/2007/PartnerControls"/>
    </lcf76f155ced4ddcb4097134ff3c332f>
    <_Flow_SignoffStatus xmlns="5b71671f-6a8e-4f1b-b7e8-74563950a955" xsi:nil="true"/>
    <Relatedto xmlns="5b71671f-6a8e-4f1b-b7e8-74563950a955" xsi:nil="true"/>
    <SharedWithUsers xmlns="5fd0d533-531f-45ad-9fe6-d762c1287567">
      <UserInfo>
        <DisplayName>Martins Marcia</DisplayName>
        <AccountId>10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C94DED7-9682-4329-975F-09C6F9CFB6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8D7634-DC5C-49E9-B651-6A0BEF21B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1671f-6a8e-4f1b-b7e8-74563950a955"/>
    <ds:schemaRef ds:uri="5fd0d533-531f-45ad-9fe6-d762c12875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1D21F3-05A4-41A8-9CD3-DD2DF3B4BAC4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5b71671f-6a8e-4f1b-b7e8-74563950a955"/>
    <ds:schemaRef ds:uri="5fd0d533-531f-45ad-9fe6-d762c128756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EMA corporate template</Template>
  <TotalTime>0</TotalTime>
  <Words>542</Words>
  <Application>Microsoft Office PowerPoint</Application>
  <PresentationFormat>Widescreen</PresentationFormat>
  <Paragraphs>60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Update on EMA Emergency Task Force (ETF)</vt:lpstr>
      <vt:lpstr>PowerPoint Presentation</vt:lpstr>
      <vt:lpstr>EU initiatives on scientific advice procedures</vt:lpstr>
      <vt:lpstr>PowerPoint Presentation</vt:lpstr>
      <vt:lpstr>NEW IRIS application form for SA since April</vt:lpstr>
      <vt:lpstr>New ETF SA can include questions on CTAs</vt:lpstr>
      <vt:lpstr>Take home messages</vt:lpstr>
      <vt:lpstr>Closing slide</vt:lpstr>
    </vt:vector>
  </TitlesOfParts>
  <Manager/>
  <Company>European Medicines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Shivji Ragini</dc:creator>
  <cp:keywords/>
  <dc:description/>
  <cp:lastModifiedBy>Mura Manuela</cp:lastModifiedBy>
  <cp:revision>136</cp:revision>
  <dcterms:created xsi:type="dcterms:W3CDTF">2025-02-27T11:44:43Z</dcterms:created>
  <dcterms:modified xsi:type="dcterms:W3CDTF">2025-06-26T08:48:00Z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internal/staff &amp; contractors by the European Medicines Agency </vt:lpwstr>
  </property>
  <property fmtid="{D5CDD505-2E9C-101B-9397-08002B2CF9AE}" pid="4" name="ContentTypeId">
    <vt:lpwstr>0x0101004E0A1C3BAD85E745BAEF1E5102F1E413</vt:lpwstr>
  </property>
  <property fmtid="{D5CDD505-2E9C-101B-9397-08002B2CF9AE}" pid="5" name="md88a9328e0745cf9286d941a4709fb9">
    <vt:lpwstr>English (EN)|bc972daa-d91f-4fb6-88cc-c602dce93b8e</vt:lpwstr>
  </property>
  <property fmtid="{D5CDD505-2E9C-101B-9397-08002B2CF9AE}" pid="6" name="h5de1757165944c2a83019307e803a2e">
    <vt:lpwstr>EMA|f5c9fc3d-56c5-4333-8692-9cd3dc4a9d0b</vt:lpwstr>
  </property>
  <property fmtid="{D5CDD505-2E9C-101B-9397-08002B2CF9AE}" pid="7" name="TaxKeyword">
    <vt:lpwstr/>
  </property>
  <property fmtid="{D5CDD505-2E9C-101B-9397-08002B2CF9AE}" pid="8" name="MediaServiceImageTags">
    <vt:lpwstr/>
  </property>
  <property fmtid="{D5CDD505-2E9C-101B-9397-08002B2CF9AE}" pid="9" name="e237f3eb10e340329171c4842ffa471f">
    <vt:lpwstr/>
  </property>
  <property fmtid="{D5CDD505-2E9C-101B-9397-08002B2CF9AE}" pid="10" name="EMA/EXT">
    <vt:lpwstr>422;#EMA|f5c9fc3d-56c5-4333-8692-9cd3dc4a9d0b</vt:lpwstr>
  </property>
  <property fmtid="{D5CDD505-2E9C-101B-9397-08002B2CF9AE}" pid="11" name="TaxKeywordTaxHTField">
    <vt:lpwstr/>
  </property>
  <property fmtid="{D5CDD505-2E9C-101B-9397-08002B2CF9AE}" pid="12" name="Document language">
    <vt:lpwstr>423;#English (EN)|bc972daa-d91f-4fb6-88cc-c602dce93b8e</vt:lpwstr>
  </property>
  <property fmtid="{D5CDD505-2E9C-101B-9397-08002B2CF9AE}" pid="13" name="Responsible_x0020_body">
    <vt:lpwstr/>
  </property>
  <property fmtid="{D5CDD505-2E9C-101B-9397-08002B2CF9AE}" pid="14" name="Document_x0020_category">
    <vt:lpwstr/>
  </property>
  <property fmtid="{D5CDD505-2E9C-101B-9397-08002B2CF9AE}" pid="15" name="lb20c4ea59944f8581c8e100c66a8a29">
    <vt:lpwstr/>
  </property>
  <property fmtid="{D5CDD505-2E9C-101B-9397-08002B2CF9AE}" pid="16" name="Responsible body">
    <vt:lpwstr/>
  </property>
  <property fmtid="{D5CDD505-2E9C-101B-9397-08002B2CF9AE}" pid="17" name="Document category">
    <vt:lpwstr/>
  </property>
  <property fmtid="{D5CDD505-2E9C-101B-9397-08002B2CF9AE}" pid="18" name="MSIP_Label_0eea11ca-d417-4147-80ed-01a58412c458_Enabled">
    <vt:lpwstr>true</vt:lpwstr>
  </property>
  <property fmtid="{D5CDD505-2E9C-101B-9397-08002B2CF9AE}" pid="19" name="MSIP_Label_0eea11ca-d417-4147-80ed-01a58412c458_SetDate">
    <vt:lpwstr>2024-04-24T12:43:58Z</vt:lpwstr>
  </property>
  <property fmtid="{D5CDD505-2E9C-101B-9397-08002B2CF9AE}" pid="20" name="MSIP_Label_0eea11ca-d417-4147-80ed-01a58412c458_Method">
    <vt:lpwstr>Privileged</vt:lpwstr>
  </property>
  <property fmtid="{D5CDD505-2E9C-101B-9397-08002B2CF9AE}" pid="21" name="MSIP_Label_0eea11ca-d417-4147-80ed-01a58412c458_Name">
    <vt:lpwstr>0eea11ca-d417-4147-80ed-01a58412c458</vt:lpwstr>
  </property>
  <property fmtid="{D5CDD505-2E9C-101B-9397-08002B2CF9AE}" pid="22" name="MSIP_Label_0eea11ca-d417-4147-80ed-01a58412c458_SiteId">
    <vt:lpwstr>bc9dc15c-61bc-4f03-b60b-e5b6d8922839</vt:lpwstr>
  </property>
  <property fmtid="{D5CDD505-2E9C-101B-9397-08002B2CF9AE}" pid="23" name="MSIP_Label_0eea11ca-d417-4147-80ed-01a58412c458_ActionId">
    <vt:lpwstr>628ff5e7-9bbc-448c-8a0b-11fc62f51c8b</vt:lpwstr>
  </property>
  <property fmtid="{D5CDD505-2E9C-101B-9397-08002B2CF9AE}" pid="24" name="MSIP_Label_0eea11ca-d417-4147-80ed-01a58412c458_ContentBits">
    <vt:lpwstr>2</vt:lpwstr>
  </property>
  <property fmtid="{D5CDD505-2E9C-101B-9397-08002B2CF9AE}" pid="25" name="Order">
    <vt:lpwstr>751700.000000000</vt:lpwstr>
  </property>
  <property fmtid="{D5CDD505-2E9C-101B-9397-08002B2CF9AE}" pid="26" name="AlternateThumbnailUrl">
    <vt:lpwstr>, </vt:lpwstr>
  </property>
  <property fmtid="{D5CDD505-2E9C-101B-9397-08002B2CF9AE}" pid="27" name="ComplianceAssetId">
    <vt:lpwstr/>
  </property>
  <property fmtid="{D5CDD505-2E9C-101B-9397-08002B2CF9AE}" pid="28" name="ThumbnailExists">
    <vt:bool>false</vt:bool>
  </property>
  <property fmtid="{D5CDD505-2E9C-101B-9397-08002B2CF9AE}" pid="29" name="PreviewExists">
    <vt:bool>false</vt:bool>
  </property>
  <property fmtid="{D5CDD505-2E9C-101B-9397-08002B2CF9AE}" pid="30" name="SharedWithUsers">
    <vt:lpwstr>10;#Martins Marcia</vt:lpwstr>
  </property>
  <property fmtid="{D5CDD505-2E9C-101B-9397-08002B2CF9AE}" pid="31" name="xd_ProgID">
    <vt:lpwstr/>
  </property>
  <property fmtid="{D5CDD505-2E9C-101B-9397-08002B2CF9AE}" pid="32" name="TemplateUrl">
    <vt:lpwstr/>
  </property>
  <property fmtid="{D5CDD505-2E9C-101B-9397-08002B2CF9AE}" pid="33" name="_ExtendedDescription">
    <vt:lpwstr/>
  </property>
  <property fmtid="{D5CDD505-2E9C-101B-9397-08002B2CF9AE}" pid="34" name="xd_Signature">
    <vt:lpwstr/>
  </property>
  <property fmtid="{D5CDD505-2E9C-101B-9397-08002B2CF9AE}" pid="35" name="TriggerFlowInfo">
    <vt:lpwstr/>
  </property>
  <property fmtid="{D5CDD505-2E9C-101B-9397-08002B2CF9AE}" pid="36" name="EMA_x002F_EXT">
    <vt:lpwstr>422;#EMA|f5c9fc3d-56c5-4333-8692-9cd3dc4a9d0b</vt:lpwstr>
  </property>
  <property fmtid="{D5CDD505-2E9C-101B-9397-08002B2CF9AE}" pid="37" name="Document_x0020_language">
    <vt:lpwstr>423;#English (EN)|bc972daa-d91f-4fb6-88cc-c602dce93b8e</vt:lpwstr>
  </property>
</Properties>
</file>