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147483143" r:id="rId5"/>
    <p:sldId id="2147483153" r:id="rId6"/>
    <p:sldId id="2147483149" r:id="rId7"/>
    <p:sldId id="2147483137" r:id="rId8"/>
    <p:sldId id="2147483144" r:id="rId9"/>
    <p:sldId id="2147483145" r:id="rId10"/>
    <p:sldId id="2147483146" r:id="rId11"/>
    <p:sldId id="2147483147" r:id="rId12"/>
    <p:sldId id="2147483154" r:id="rId13"/>
    <p:sldId id="214748314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89703AC-A9AA-4B65-BFDA-FDC0E11807A8}">
          <p14:sldIdLst>
            <p14:sldId id="2147483143"/>
            <p14:sldId id="2147483153"/>
            <p14:sldId id="2147483149"/>
            <p14:sldId id="2147483137"/>
            <p14:sldId id="2147483144"/>
            <p14:sldId id="2147483145"/>
            <p14:sldId id="2147483146"/>
            <p14:sldId id="2147483147"/>
            <p14:sldId id="2147483154"/>
            <p14:sldId id="214748314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5BF0C3C-BF03-4541-30F4-A17BE8ED51E6}" name="CLAMOU Isabelle" initials="CI" userId="S::clamou_i@id.ema.europa.eu::65fc6309-e8ed-49da-adb1-3cfd38cb23f5" providerId="AD"/>
  <p188:author id="{5917B83E-AC13-4941-B4A4-794E19EB1980}" name="Monique Al" initials="MA" userId="S::alm@id.ema.europa.eu::f5df8f4c-fc3f-4aeb-af8a-494283dc86cf" providerId="AD"/>
  <p188:author id="{118C8FE7-3A45-57A4-CFD7-2CE27DF1B2D6}" name="de Haan Romee" initials="Rd" userId="S::romee.reijsenbachdehaan@ext.ema.europa.eu::d74cb2ce-3b4e-4e2c-9909-9534577f2c8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6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5F213F-9C94-4CD8-BC43-74E7A583F8E7}" v="122" dt="2025-06-25T19:13:14.6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A36A5-7EAA-426E-B6B7-40CC8301B168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F182E-6C96-418F-99BC-91E3AA060D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176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F182E-6C96-418F-99BC-91E3AA060D7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999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Out of the box proposals for exceptional circumstances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5906B2-5D16-8A42-AA57-51BBB41CB5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862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Limit to those documents that are legally required (survey investigating what are the legally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F182E-6C96-418F-99BC-91E3AA060D7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786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F182E-6C96-418F-99BC-91E3AA060D7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082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image_midnigh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DE28D0-0D3C-19D3-A434-ECCA57252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3200">
              <a:latin typeface="Verdana Pro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1" y="1923592"/>
            <a:ext cx="5404556" cy="1490396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edit Master title style – max 3 lines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8C6FB5B-DC94-AF5C-0F47-62493982900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31801" y="3582680"/>
            <a:ext cx="5404556" cy="1243707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5328000"/>
            <a:ext cx="5404556" cy="874707"/>
          </a:xfrm>
        </p:spPr>
        <p:txBody>
          <a:bodyPr bIns="0" anchor="b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28545A3-0594-9B7E-8795-1E4956041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6096000" y="0"/>
            <a:ext cx="6096000" cy="6858000"/>
          </a:xfrm>
        </p:spPr>
        <p:txBody>
          <a:bodyPr anchor="t"/>
          <a:lstStyle>
            <a:lvl1pPr marL="0" indent="0">
              <a:buNone/>
              <a:defRPr sz="3200">
                <a:latin typeface="Verdana Pro" panose="020B060403050404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10" name="Graphic 9" descr="European Medicines Agency logo">
            <a:extLst>
              <a:ext uri="{FF2B5EF4-FFF2-40B4-BE49-F238E27FC236}">
                <a16:creationId xmlns:a16="http://schemas.microsoft.com/office/drawing/2014/main" id="{C29C4DA9-DB65-F137-AADF-702C0395B2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53666" y="404284"/>
            <a:ext cx="1338170" cy="509779"/>
          </a:xfrm>
          <a:prstGeom prst="rect">
            <a:avLst/>
          </a:prstGeom>
        </p:spPr>
      </p:pic>
      <p:pic>
        <p:nvPicPr>
          <p:cNvPr id="11" name="Picture 10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5DE0135F-570F-5C8F-DB97-A1D970F6E2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1" y="248097"/>
            <a:ext cx="1132836" cy="786572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6A4EE205-A6E0-9443-36EF-E869C885A72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865" y="279401"/>
            <a:ext cx="1251543" cy="65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44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_2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799" y="1653118"/>
            <a:ext cx="5568951" cy="4271433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>
                <a:latin typeface="+mn-lt"/>
              </a:defRPr>
            </a:lvl2pPr>
            <a:lvl3pPr>
              <a:lnSpc>
                <a:spcPct val="100000"/>
              </a:lnSpc>
              <a:spcAft>
                <a:spcPts val="120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Aft>
                <a:spcPts val="1200"/>
              </a:spcAft>
              <a:defRPr/>
            </a:lvl4pPr>
            <a:lvl5pPr>
              <a:lnSpc>
                <a:spcPct val="100000"/>
              </a:lnSpc>
              <a:spcAft>
                <a:spcPts val="1200"/>
              </a:spcAft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4" y="1653118"/>
            <a:ext cx="5568948" cy="4271433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>
                <a:latin typeface="+mn-lt"/>
              </a:defRPr>
            </a:lvl2pPr>
            <a:lvl3pPr>
              <a:lnSpc>
                <a:spcPct val="100000"/>
              </a:lnSpc>
              <a:spcAft>
                <a:spcPts val="120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Aft>
                <a:spcPts val="1200"/>
              </a:spcAft>
              <a:defRPr/>
            </a:lvl4pPr>
            <a:lvl5pPr>
              <a:lnSpc>
                <a:spcPct val="100000"/>
              </a:lnSpc>
              <a:spcAft>
                <a:spcPts val="1200"/>
              </a:spcAft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8F4829F-D08D-5623-8548-5332988A7D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54D66C8-28AE-9C2E-0CB7-91E252C86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6132591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CTR, CTIS and ACT EU - Management Board 13 March 2025</a:t>
            </a:r>
            <a:endParaRPr lang="en-GB"/>
          </a:p>
        </p:txBody>
      </p:sp>
      <p:pic>
        <p:nvPicPr>
          <p:cNvPr id="5" name="Picture 4" descr="European Medicines Agency logo">
            <a:extLst>
              <a:ext uri="{FF2B5EF4-FFF2-40B4-BE49-F238E27FC236}">
                <a16:creationId xmlns:a16="http://schemas.microsoft.com/office/drawing/2014/main" id="{D8A96165-14ED-D922-7E5F-32F4C9D1CF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045" y="6287747"/>
            <a:ext cx="1097497" cy="315448"/>
          </a:xfrm>
          <a:prstGeom prst="rect">
            <a:avLst/>
          </a:prstGeom>
        </p:spPr>
      </p:pic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BD79D49F-82C1-96ED-4DB6-6029A04F8B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53967" y="6119670"/>
            <a:ext cx="1820703" cy="477980"/>
          </a:xfrm>
          <a:prstGeom prst="rect">
            <a:avLst/>
          </a:prstGeom>
        </p:spPr>
      </p:pic>
      <p:pic>
        <p:nvPicPr>
          <p:cNvPr id="7" name="Picture 6" descr="A blue text with yellow stars&#10;&#10;AI-generated content may be incorrect.">
            <a:extLst>
              <a:ext uri="{FF2B5EF4-FFF2-40B4-BE49-F238E27FC236}">
                <a16:creationId xmlns:a16="http://schemas.microsoft.com/office/drawing/2014/main" id="{66185720-C35E-8894-1A9B-3166C5D5D16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74917" y="6200663"/>
            <a:ext cx="785283" cy="40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99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_3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799" y="1653118"/>
            <a:ext cx="3646489" cy="4271433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>
                <a:latin typeface="+mn-lt"/>
              </a:defRPr>
            </a:lvl2pPr>
            <a:lvl3pPr>
              <a:lnSpc>
                <a:spcPct val="100000"/>
              </a:lnSpc>
              <a:spcAft>
                <a:spcPts val="120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Aft>
                <a:spcPts val="1200"/>
              </a:spcAft>
              <a:defRPr/>
            </a:lvl4pPr>
            <a:lvl5pPr>
              <a:lnSpc>
                <a:spcPct val="100000"/>
              </a:lnSpc>
              <a:spcAft>
                <a:spcPts val="1200"/>
              </a:spcAft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71965" y="1653118"/>
            <a:ext cx="3646489" cy="4271433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>
                <a:latin typeface="+mn-lt"/>
              </a:defRPr>
            </a:lvl2pPr>
            <a:lvl3pPr>
              <a:lnSpc>
                <a:spcPct val="100000"/>
              </a:lnSpc>
              <a:spcAft>
                <a:spcPts val="120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Aft>
                <a:spcPts val="1200"/>
              </a:spcAft>
              <a:defRPr/>
            </a:lvl4pPr>
            <a:lvl5pPr>
              <a:lnSpc>
                <a:spcPct val="100000"/>
              </a:lnSpc>
              <a:spcAft>
                <a:spcPts val="1200"/>
              </a:spcAft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E8FDA68-372F-0FA0-07A8-97EB563511D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113713" y="1653118"/>
            <a:ext cx="3646489" cy="4271433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>
                <a:latin typeface="+mn-lt"/>
              </a:defRPr>
            </a:lvl2pPr>
            <a:lvl3pPr>
              <a:lnSpc>
                <a:spcPct val="100000"/>
              </a:lnSpc>
              <a:spcAft>
                <a:spcPts val="120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Aft>
                <a:spcPts val="1200"/>
              </a:spcAft>
              <a:defRPr/>
            </a:lvl4pPr>
            <a:lvl5pPr>
              <a:lnSpc>
                <a:spcPct val="100000"/>
              </a:lnSpc>
              <a:spcAft>
                <a:spcPts val="1200"/>
              </a:spcAft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8F4829F-D08D-5623-8548-5332988A7D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54D66C8-28AE-9C2E-0CB7-91E252C86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6132591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CTR, CTIS and ACT EU - Management Board 13 March 2025</a:t>
            </a:r>
            <a:endParaRPr lang="en-GB"/>
          </a:p>
        </p:txBody>
      </p:sp>
      <p:pic>
        <p:nvPicPr>
          <p:cNvPr id="6" name="Picture 5" descr="European Medicines Agency logo">
            <a:extLst>
              <a:ext uri="{FF2B5EF4-FFF2-40B4-BE49-F238E27FC236}">
                <a16:creationId xmlns:a16="http://schemas.microsoft.com/office/drawing/2014/main" id="{B3070B28-91A6-FBD3-FAE9-FBB73E1517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045" y="6287747"/>
            <a:ext cx="1097497" cy="315448"/>
          </a:xfrm>
          <a:prstGeom prst="rect">
            <a:avLst/>
          </a:prstGeom>
        </p:spPr>
      </p:pic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6FCECAE2-2439-2AB1-A98B-9381B55645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53967" y="6119670"/>
            <a:ext cx="1820703" cy="477980"/>
          </a:xfrm>
          <a:prstGeom prst="rect">
            <a:avLst/>
          </a:prstGeom>
        </p:spPr>
      </p:pic>
      <p:pic>
        <p:nvPicPr>
          <p:cNvPr id="8" name="Picture 7" descr="A blue text with yellow stars&#10;&#10;AI-generated content may be incorrect.">
            <a:extLst>
              <a:ext uri="{FF2B5EF4-FFF2-40B4-BE49-F238E27FC236}">
                <a16:creationId xmlns:a16="http://schemas.microsoft.com/office/drawing/2014/main" id="{70741964-ED72-E5A7-E542-E491189AA5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74917" y="6200663"/>
            <a:ext cx="785283" cy="40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198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2-columns-with-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4C5BF30-19A7-E0CC-D221-E6E0554A1C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2" y="2084918"/>
            <a:ext cx="5567549" cy="690033"/>
          </a:xfrm>
        </p:spPr>
        <p:txBody>
          <a:bodyPr/>
          <a:lstStyle>
            <a:lvl1pPr marL="12600" indent="0">
              <a:buNone/>
              <a:defRPr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edit, max. 2 lines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EA26A9-CBE6-817C-A325-404D4874F4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1" y="2774952"/>
            <a:ext cx="5568948" cy="3149600"/>
          </a:xfrm>
        </p:spPr>
        <p:txBody>
          <a:bodyPr/>
          <a:lstStyle>
            <a:lvl1pPr marL="12600" indent="0">
              <a:buNone/>
              <a:defRPr sz="1400"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F2AFA0DD-B73C-719E-8AC0-5123B46FA3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91251" y="2084918"/>
            <a:ext cx="5568948" cy="690033"/>
          </a:xfrm>
        </p:spPr>
        <p:txBody>
          <a:bodyPr/>
          <a:lstStyle>
            <a:lvl1pPr marL="12600" indent="0">
              <a:buNone/>
              <a:defRPr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edit, max. 2 lines</a:t>
            </a:r>
            <a:endParaRPr lang="en-GB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A682292-90BE-C852-B235-96AA7BDD64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91251" y="2774952"/>
            <a:ext cx="5568948" cy="3149600"/>
          </a:xfrm>
        </p:spPr>
        <p:txBody>
          <a:bodyPr/>
          <a:lstStyle>
            <a:lvl1pPr marL="12600" indent="0">
              <a:buNone/>
              <a:defRPr sz="1400"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BAFFF1B-3FF1-803B-0F36-8793C15DF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D75CA11-B147-486B-8607-2FDE6B3562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6132591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CTR, CTIS and ACT EU - Management Board 13 March 2025</a:t>
            </a:r>
            <a:endParaRPr lang="en-GB"/>
          </a:p>
        </p:txBody>
      </p:sp>
      <p:pic>
        <p:nvPicPr>
          <p:cNvPr id="6" name="Picture 5" descr="European Medicines Agency logo">
            <a:extLst>
              <a:ext uri="{FF2B5EF4-FFF2-40B4-BE49-F238E27FC236}">
                <a16:creationId xmlns:a16="http://schemas.microsoft.com/office/drawing/2014/main" id="{86BA2275-0E2B-6F61-4773-63D4E9E023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045" y="6287747"/>
            <a:ext cx="1097497" cy="315448"/>
          </a:xfrm>
          <a:prstGeom prst="rect">
            <a:avLst/>
          </a:prstGeom>
        </p:spPr>
      </p:pic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6325FD65-5167-8F1A-53C6-D8ED406623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53967" y="6119670"/>
            <a:ext cx="1820703" cy="477980"/>
          </a:xfrm>
          <a:prstGeom prst="rect">
            <a:avLst/>
          </a:prstGeom>
        </p:spPr>
      </p:pic>
      <p:pic>
        <p:nvPicPr>
          <p:cNvPr id="8" name="Picture 7" descr="A blue text with yellow stars&#10;&#10;AI-generated content may be incorrect.">
            <a:extLst>
              <a:ext uri="{FF2B5EF4-FFF2-40B4-BE49-F238E27FC236}">
                <a16:creationId xmlns:a16="http://schemas.microsoft.com/office/drawing/2014/main" id="{E9BA9AB7-D7CC-99F0-2DD9-229D15A6BA3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74917" y="6200663"/>
            <a:ext cx="785283" cy="40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3-columns-with-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4C5BF30-19A7-E0CC-D221-E6E0554A1C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2" y="2084918"/>
            <a:ext cx="3646101" cy="690033"/>
          </a:xfrm>
        </p:spPr>
        <p:txBody>
          <a:bodyPr/>
          <a:lstStyle>
            <a:lvl1pPr marL="12600" indent="0">
              <a:buNone/>
              <a:defRPr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edit, max. 2 lines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EA26A9-CBE6-817C-A325-404D4874F4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1" y="2774952"/>
            <a:ext cx="3647017" cy="3149600"/>
          </a:xfrm>
        </p:spPr>
        <p:txBody>
          <a:bodyPr/>
          <a:lstStyle>
            <a:lvl1pPr marL="12600" indent="0">
              <a:buNone/>
              <a:defRPr sz="1400"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F2AFA0DD-B73C-719E-8AC0-5123B46FA3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70519" y="2084918"/>
            <a:ext cx="3650048" cy="690033"/>
          </a:xfrm>
        </p:spPr>
        <p:txBody>
          <a:bodyPr/>
          <a:lstStyle>
            <a:lvl1pPr marL="12600" indent="0">
              <a:buNone/>
              <a:defRPr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edit, max. 2 lines</a:t>
            </a:r>
            <a:endParaRPr lang="en-GB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A682292-90BE-C852-B235-96AA7BDD64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0519" y="2774952"/>
            <a:ext cx="3650048" cy="3149600"/>
          </a:xfrm>
        </p:spPr>
        <p:txBody>
          <a:bodyPr/>
          <a:lstStyle>
            <a:lvl1pPr marL="12600" indent="0">
              <a:buNone/>
              <a:defRPr sz="1400"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7DDB8593-6593-ECFE-6A37-DA383B9CD4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10156" y="2084918"/>
            <a:ext cx="3650048" cy="690033"/>
          </a:xfrm>
        </p:spPr>
        <p:txBody>
          <a:bodyPr/>
          <a:lstStyle>
            <a:lvl1pPr marL="12600" indent="0">
              <a:buNone/>
              <a:defRPr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edit, max. 2 lines</a:t>
            </a:r>
            <a:endParaRPr lang="en-GB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C66DED01-7CA3-AB9F-7436-0238B68D863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13185" y="2774952"/>
            <a:ext cx="3647016" cy="3149600"/>
          </a:xfrm>
        </p:spPr>
        <p:txBody>
          <a:bodyPr/>
          <a:lstStyle>
            <a:lvl1pPr marL="12600" indent="0">
              <a:buNone/>
              <a:defRPr sz="1400"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BAFFF1B-3FF1-803B-0F36-8793C15DF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D75CA11-B147-486B-8607-2FDE6B3562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6132591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CTR, CTIS and ACT EU - Management Board 13 March 2025</a:t>
            </a:r>
            <a:endParaRPr lang="en-GB"/>
          </a:p>
        </p:txBody>
      </p:sp>
      <p:pic>
        <p:nvPicPr>
          <p:cNvPr id="6" name="Picture 5" descr="European Medicines Agency logo">
            <a:extLst>
              <a:ext uri="{FF2B5EF4-FFF2-40B4-BE49-F238E27FC236}">
                <a16:creationId xmlns:a16="http://schemas.microsoft.com/office/drawing/2014/main" id="{7741EC39-9EB6-F3DB-5CE0-CA114F9DDC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045" y="6287747"/>
            <a:ext cx="1097497" cy="315448"/>
          </a:xfrm>
          <a:prstGeom prst="rect">
            <a:avLst/>
          </a:prstGeom>
        </p:spPr>
      </p:pic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886F75F4-D5AB-9C11-699D-069AE0273B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53967" y="6119670"/>
            <a:ext cx="1820703" cy="477980"/>
          </a:xfrm>
          <a:prstGeom prst="rect">
            <a:avLst/>
          </a:prstGeom>
        </p:spPr>
      </p:pic>
      <p:pic>
        <p:nvPicPr>
          <p:cNvPr id="8" name="Picture 7" descr="A blue text with yellow stars&#10;&#10;AI-generated content may be incorrect.">
            <a:extLst>
              <a:ext uri="{FF2B5EF4-FFF2-40B4-BE49-F238E27FC236}">
                <a16:creationId xmlns:a16="http://schemas.microsoft.com/office/drawing/2014/main" id="{FA42E241-0FFF-B2F9-5C39-802BA54E77F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74917" y="6200663"/>
            <a:ext cx="785283" cy="40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76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4-columns-with-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4C5BF30-19A7-E0CC-D221-E6E0554A1C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1" y="2084918"/>
            <a:ext cx="2688167" cy="690033"/>
          </a:xfrm>
        </p:spPr>
        <p:txBody>
          <a:bodyPr/>
          <a:lstStyle>
            <a:lvl1pPr marL="12600" indent="0">
              <a:buNone/>
              <a:defRPr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edit, max. 2 lines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EA26A9-CBE6-817C-A325-404D4874F4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1" y="2774952"/>
            <a:ext cx="2679700" cy="3149600"/>
          </a:xfrm>
        </p:spPr>
        <p:txBody>
          <a:bodyPr/>
          <a:lstStyle>
            <a:lvl1pPr marL="12600" indent="0">
              <a:buNone/>
              <a:defRPr sz="1400"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936E96F-0BB8-94D6-27FA-DFBFEC487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219532" y="2084551"/>
            <a:ext cx="0" cy="38400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F2AFA0DD-B73C-719E-8AC0-5123B46FA3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12585" y="2084918"/>
            <a:ext cx="2688167" cy="690033"/>
          </a:xfrm>
        </p:spPr>
        <p:txBody>
          <a:bodyPr/>
          <a:lstStyle>
            <a:lvl1pPr marL="12600" indent="0">
              <a:buNone/>
              <a:defRPr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edit, max. 2 lines</a:t>
            </a:r>
            <a:endParaRPr lang="en-GB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A682292-90BE-C852-B235-96AA7BDD64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585" y="2774952"/>
            <a:ext cx="2679700" cy="3149600"/>
          </a:xfrm>
        </p:spPr>
        <p:txBody>
          <a:bodyPr/>
          <a:lstStyle>
            <a:lvl1pPr marL="12600" indent="0">
              <a:buNone/>
              <a:defRPr sz="1400"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800ABE4-4A98-1C6F-EA38-83D944952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2074224"/>
            <a:ext cx="0" cy="38400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7DDB8593-6593-ECFE-6A37-DA383B9CD4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99718" y="2084918"/>
            <a:ext cx="2688167" cy="690033"/>
          </a:xfrm>
        </p:spPr>
        <p:txBody>
          <a:bodyPr/>
          <a:lstStyle>
            <a:lvl1pPr marL="12600" indent="0">
              <a:buNone/>
              <a:defRPr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edit, max. 2 lines</a:t>
            </a:r>
            <a:endParaRPr lang="en-GB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C66DED01-7CA3-AB9F-7436-0238B68D863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99718" y="2774952"/>
            <a:ext cx="2679700" cy="3149600"/>
          </a:xfrm>
        </p:spPr>
        <p:txBody>
          <a:bodyPr/>
          <a:lstStyle>
            <a:lvl1pPr marL="12600" indent="0">
              <a:buNone/>
              <a:defRPr sz="1400"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F070DDE-620D-5E38-B04E-2D4BE747D5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77745" y="2084551"/>
            <a:ext cx="0" cy="38400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23EE55ED-DD76-B5F6-8344-8E5A1D3046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67609" y="2084918"/>
            <a:ext cx="2688167" cy="690033"/>
          </a:xfrm>
        </p:spPr>
        <p:txBody>
          <a:bodyPr/>
          <a:lstStyle>
            <a:lvl1pPr marL="12600" indent="0">
              <a:buNone/>
              <a:defRPr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edit, max. 2 lines</a:t>
            </a:r>
            <a:endParaRPr lang="en-GB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4F154AB9-DF00-3D21-7437-E1D0C03EFD1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067609" y="2774952"/>
            <a:ext cx="2679700" cy="3149600"/>
          </a:xfrm>
        </p:spPr>
        <p:txBody>
          <a:bodyPr/>
          <a:lstStyle>
            <a:lvl1pPr marL="12600" indent="0">
              <a:buNone/>
              <a:defRPr sz="1400"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D0729025-B0C5-BB87-2776-67100CB2DA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B8BCBB19-6977-BEB9-481B-C183907C32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6132591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CTR, CTIS and ACT EU - Management Board 13 March 2025</a:t>
            </a:r>
            <a:endParaRPr lang="en-GB"/>
          </a:p>
        </p:txBody>
      </p:sp>
      <p:pic>
        <p:nvPicPr>
          <p:cNvPr id="3" name="Picture 2" descr="European Medicines Agency logo">
            <a:extLst>
              <a:ext uri="{FF2B5EF4-FFF2-40B4-BE49-F238E27FC236}">
                <a16:creationId xmlns:a16="http://schemas.microsoft.com/office/drawing/2014/main" id="{826CEC30-1C4A-3D02-706A-62A06F7EB5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045" y="6287747"/>
            <a:ext cx="1097497" cy="315448"/>
          </a:xfrm>
          <a:prstGeom prst="rect">
            <a:avLst/>
          </a:prstGeom>
        </p:spPr>
      </p:pic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4B679C6F-46FC-E131-7ED6-F47BB302DB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53967" y="6119670"/>
            <a:ext cx="1820703" cy="477980"/>
          </a:xfrm>
          <a:prstGeom prst="rect">
            <a:avLst/>
          </a:prstGeom>
        </p:spPr>
      </p:pic>
      <p:pic>
        <p:nvPicPr>
          <p:cNvPr id="6" name="Picture 5" descr="A blue text with yellow stars&#10;&#10;AI-generated content may be incorrect.">
            <a:extLst>
              <a:ext uri="{FF2B5EF4-FFF2-40B4-BE49-F238E27FC236}">
                <a16:creationId xmlns:a16="http://schemas.microsoft.com/office/drawing/2014/main" id="{71DA6920-3BD1-2D01-9923-26FBD5C6FCD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74917" y="6200663"/>
            <a:ext cx="785283" cy="40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85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3-columns-with-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B56367B1-B9DE-51C0-8F42-CFFC2A58C50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725685" y="1660059"/>
            <a:ext cx="1056216" cy="1056216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EA26A9-CBE6-817C-A325-404D4874F4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8771" y="2856992"/>
            <a:ext cx="3650047" cy="3067560"/>
          </a:xfrm>
        </p:spPr>
        <p:txBody>
          <a:bodyPr lIns="108000" tIns="108000" rIns="108000" bIns="108000"/>
          <a:lstStyle>
            <a:lvl1pPr marL="12600" indent="0" algn="ctr">
              <a:buNone/>
              <a:defRPr sz="1400"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3627513-7F9A-D8F4-246C-58A4070103C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567435" y="1660059"/>
            <a:ext cx="1056216" cy="1056216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A682292-90BE-C852-B235-96AA7BDD64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0519" y="2856992"/>
            <a:ext cx="3650048" cy="3067560"/>
          </a:xfrm>
        </p:spPr>
        <p:txBody>
          <a:bodyPr lIns="108000" tIns="108000" rIns="108000" bIns="108000"/>
          <a:lstStyle>
            <a:lvl1pPr marL="12600" indent="0" algn="ctr">
              <a:buNone/>
              <a:defRPr sz="1400"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DF5DD8DB-E386-71DE-0F39-B423FE3BB10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408585" y="1660059"/>
            <a:ext cx="1056216" cy="1056216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C66DED01-7CA3-AB9F-7436-0238B68D863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13185" y="2856992"/>
            <a:ext cx="3647016" cy="3067560"/>
          </a:xfrm>
        </p:spPr>
        <p:txBody>
          <a:bodyPr lIns="108000" tIns="108000" rIns="108000" bIns="108000"/>
          <a:lstStyle>
            <a:lvl1pPr marL="12600" indent="0" algn="ctr">
              <a:buNone/>
              <a:defRPr sz="1400"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6D9CBDD-E0D7-20E6-95F0-E2A5D4E49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6994629-7DFA-71D5-A453-C4D408221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6132591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CTR, CTIS and ACT EU - Management Board 13 March 2025</a:t>
            </a:r>
            <a:endParaRPr lang="en-GB"/>
          </a:p>
        </p:txBody>
      </p:sp>
      <p:pic>
        <p:nvPicPr>
          <p:cNvPr id="3" name="Picture 2" descr="European Medicines Agency logo">
            <a:extLst>
              <a:ext uri="{FF2B5EF4-FFF2-40B4-BE49-F238E27FC236}">
                <a16:creationId xmlns:a16="http://schemas.microsoft.com/office/drawing/2014/main" id="{EF868DB4-3F48-E4C7-4249-8736E305C8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045" y="6287747"/>
            <a:ext cx="1097497" cy="315448"/>
          </a:xfrm>
          <a:prstGeom prst="rect">
            <a:avLst/>
          </a:prstGeom>
        </p:spPr>
      </p:pic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EE083DBC-391E-C96E-3B34-B65F3A6A09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53967" y="6119670"/>
            <a:ext cx="1820703" cy="477980"/>
          </a:xfrm>
          <a:prstGeom prst="rect">
            <a:avLst/>
          </a:prstGeom>
        </p:spPr>
      </p:pic>
      <p:pic>
        <p:nvPicPr>
          <p:cNvPr id="6" name="Picture 5" descr="A blue text with yellow stars&#10;&#10;AI-generated content may be incorrect.">
            <a:extLst>
              <a:ext uri="{FF2B5EF4-FFF2-40B4-BE49-F238E27FC236}">
                <a16:creationId xmlns:a16="http://schemas.microsoft.com/office/drawing/2014/main" id="{DC22166F-EDA8-9A90-951F-7430ED4159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74917" y="6200663"/>
            <a:ext cx="785283" cy="40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55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4-columns-with-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B56367B1-B9DE-51C0-8F42-CFFC2A58C50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245996" y="1656547"/>
            <a:ext cx="1056216" cy="1056216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EA26A9-CBE6-817C-A325-404D4874F4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8771" y="2856992"/>
            <a:ext cx="2690667" cy="3067560"/>
          </a:xfrm>
        </p:spPr>
        <p:txBody>
          <a:bodyPr lIns="108000" tIns="108000" rIns="108000" bIns="108000"/>
          <a:lstStyle>
            <a:lvl1pPr marL="12600" indent="0" algn="ctr">
              <a:buNone/>
              <a:defRPr sz="1400"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729E7C3E-4F33-E57A-24BF-8EC72B1DB29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127260" y="1656547"/>
            <a:ext cx="1056216" cy="1056216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D521CA2-1E56-DE1F-59F1-7B5E65EE605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10035" y="2856992"/>
            <a:ext cx="2690667" cy="3067560"/>
          </a:xfrm>
        </p:spPr>
        <p:txBody>
          <a:bodyPr lIns="108000" tIns="108000" rIns="108000" bIns="108000"/>
          <a:lstStyle>
            <a:lvl1pPr marL="12600" indent="0" algn="ctr">
              <a:buNone/>
              <a:defRPr sz="1400"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287332DD-1AF2-8E11-7BAA-0671A9C8C00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08524" y="1656547"/>
            <a:ext cx="1056216" cy="1056216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6477A8F-5E22-1C06-0924-D5906817A86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191299" y="2856992"/>
            <a:ext cx="2690667" cy="3067560"/>
          </a:xfrm>
        </p:spPr>
        <p:txBody>
          <a:bodyPr lIns="108000" tIns="108000" rIns="108000" bIns="108000"/>
          <a:lstStyle>
            <a:lvl1pPr marL="12600" indent="0" algn="ctr">
              <a:buNone/>
              <a:defRPr sz="1400"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2B909924-FEEC-F2B7-58A6-37C4C845826B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889788" y="1656547"/>
            <a:ext cx="1056216" cy="1056216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43E684B-E2F7-D263-9965-3D2A198C111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072563" y="2856992"/>
            <a:ext cx="2690667" cy="3067560"/>
          </a:xfrm>
        </p:spPr>
        <p:txBody>
          <a:bodyPr lIns="108000" tIns="108000" rIns="108000" bIns="108000"/>
          <a:lstStyle>
            <a:lvl1pPr marL="12600" indent="0" algn="ctr">
              <a:buNone/>
              <a:defRPr sz="1400"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6D9CBDD-E0D7-20E6-95F0-E2A5D4E49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6994629-7DFA-71D5-A453-C4D408221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6132591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CTR, CTIS and ACT EU - Management Board 13 March 2025</a:t>
            </a:r>
            <a:endParaRPr lang="en-GB"/>
          </a:p>
        </p:txBody>
      </p:sp>
      <p:pic>
        <p:nvPicPr>
          <p:cNvPr id="13" name="Picture 12" descr="European Medicines Agency logo">
            <a:extLst>
              <a:ext uri="{FF2B5EF4-FFF2-40B4-BE49-F238E27FC236}">
                <a16:creationId xmlns:a16="http://schemas.microsoft.com/office/drawing/2014/main" id="{8DDEB493-0A47-D786-D9AC-39A2313EC9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045" y="6287747"/>
            <a:ext cx="1097497" cy="315448"/>
          </a:xfrm>
          <a:prstGeom prst="rect">
            <a:avLst/>
          </a:prstGeom>
        </p:spPr>
      </p:pic>
      <p:pic>
        <p:nvPicPr>
          <p:cNvPr id="14" name="Picture 13" descr="A black and white logo&#10;&#10;AI-generated content may be incorrect.">
            <a:extLst>
              <a:ext uri="{FF2B5EF4-FFF2-40B4-BE49-F238E27FC236}">
                <a16:creationId xmlns:a16="http://schemas.microsoft.com/office/drawing/2014/main" id="{3003C0BA-8015-4EFC-CDD4-6551DBB546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53967" y="6119670"/>
            <a:ext cx="1820703" cy="477980"/>
          </a:xfrm>
          <a:prstGeom prst="rect">
            <a:avLst/>
          </a:prstGeom>
        </p:spPr>
      </p:pic>
      <p:pic>
        <p:nvPicPr>
          <p:cNvPr id="15" name="Picture 14" descr="A blue text with yellow stars&#10;&#10;AI-generated content may be incorrect.">
            <a:extLst>
              <a:ext uri="{FF2B5EF4-FFF2-40B4-BE49-F238E27FC236}">
                <a16:creationId xmlns:a16="http://schemas.microsoft.com/office/drawing/2014/main" id="{87EEBBF6-B6DE-105E-D13F-CE37579753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74917" y="6200663"/>
            <a:ext cx="785283" cy="40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70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5-columns-with-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6903CEA5-EF6D-85BE-3D4E-C817DC75451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88865" y="1660059"/>
            <a:ext cx="1056216" cy="1056216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E34F5BA0-1D39-1251-EB88-D40F76C5C2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8771" y="2799739"/>
            <a:ext cx="1922318" cy="433153"/>
          </a:xfrm>
        </p:spPr>
        <p:txBody>
          <a:bodyPr/>
          <a:lstStyle>
            <a:lvl1pPr marL="12600" indent="0" algn="ctr">
              <a:buNone/>
              <a:defRPr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edit, max. 2 lines</a:t>
            </a:r>
            <a:endParaRPr lang="en-GB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2BC7F77-21CF-9C86-387B-20F21CC57C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8771" y="3316356"/>
            <a:ext cx="1922317" cy="2475842"/>
          </a:xfrm>
        </p:spPr>
        <p:txBody>
          <a:bodyPr lIns="108000" tIns="108000" rIns="108000" bIns="108000"/>
          <a:lstStyle>
            <a:lvl1pPr marL="12600" indent="0" algn="ctr">
              <a:buNone/>
              <a:defRPr sz="1400"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4940FD7B-DF92-C10D-57AE-EF10D8C9FFB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233806" y="1660059"/>
            <a:ext cx="1056216" cy="1056216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DDAA4EB7-44CF-1ECB-48D0-FDEB8F5AC80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785285" y="2799739"/>
            <a:ext cx="1905316" cy="433153"/>
          </a:xfrm>
        </p:spPr>
        <p:txBody>
          <a:bodyPr/>
          <a:lstStyle>
            <a:lvl1pPr marL="12600" indent="0" algn="ctr">
              <a:buNone/>
              <a:defRPr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edit, max. 2 lines</a:t>
            </a:r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A168564-F001-2FD8-4BAC-B46DABC64D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81734" y="3316356"/>
            <a:ext cx="1920875" cy="2475842"/>
          </a:xfrm>
        </p:spPr>
        <p:txBody>
          <a:bodyPr lIns="108000" tIns="108000" rIns="108000" bIns="108000"/>
          <a:lstStyle>
            <a:lvl1pPr marL="12600" indent="0" algn="ctr">
              <a:buNone/>
              <a:defRPr sz="1400"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E666E8C4-4907-D834-450C-49E8113B5F4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578747" y="1660059"/>
            <a:ext cx="1056216" cy="1056216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663C9A82-2FA7-7769-C519-32B55982246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24797" y="2799739"/>
            <a:ext cx="1920875" cy="433153"/>
          </a:xfrm>
        </p:spPr>
        <p:txBody>
          <a:bodyPr/>
          <a:lstStyle>
            <a:lvl1pPr marL="12600" indent="0" algn="ctr">
              <a:buNone/>
              <a:defRPr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edit, max. 2 lines</a:t>
            </a:r>
            <a:endParaRPr lang="en-GB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FA99A79-88B8-99CD-2F77-B4F04187C2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09191" y="3316356"/>
            <a:ext cx="1920876" cy="2475842"/>
          </a:xfrm>
        </p:spPr>
        <p:txBody>
          <a:bodyPr lIns="108000" tIns="108000" rIns="108000" bIns="108000"/>
          <a:lstStyle>
            <a:lvl1pPr marL="12600" indent="0" algn="ctr">
              <a:buNone/>
              <a:defRPr sz="1400"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id="{6CB6CAD2-A2E1-08B6-5F11-3FEC40BDA8B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923688" y="1660059"/>
            <a:ext cx="1056216" cy="1056216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2C30E5AF-E731-D251-8FFD-90950A146F4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479867" y="2799739"/>
            <a:ext cx="1925785" cy="433153"/>
          </a:xfrm>
        </p:spPr>
        <p:txBody>
          <a:bodyPr/>
          <a:lstStyle>
            <a:lvl1pPr marL="12600" indent="0" algn="ctr">
              <a:buNone/>
              <a:defRPr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edit, max. 2 lines</a:t>
            </a:r>
            <a:endParaRPr lang="en-GB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BC173E8-6589-F828-84F6-7CBA6AB21F3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484777" y="3316356"/>
            <a:ext cx="1920876" cy="2475842"/>
          </a:xfrm>
        </p:spPr>
        <p:txBody>
          <a:bodyPr lIns="108000" tIns="108000" rIns="108000" bIns="108000"/>
          <a:lstStyle>
            <a:lvl1pPr marL="12600" indent="0" algn="ctr">
              <a:buNone/>
              <a:defRPr sz="1400"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A990029E-B438-6EF3-82D1-F5A0AA31C24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68628" y="1660059"/>
            <a:ext cx="1056216" cy="1056216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2AE13EA6-D6A7-57BF-EBD5-21FFBD01817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803820" y="2799739"/>
            <a:ext cx="1919287" cy="433153"/>
          </a:xfrm>
        </p:spPr>
        <p:txBody>
          <a:bodyPr/>
          <a:lstStyle>
            <a:lvl1pPr marL="12600" indent="0" algn="ctr">
              <a:buNone/>
              <a:defRPr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edit, max. 2 lines</a:t>
            </a:r>
            <a:endParaRPr lang="en-GB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2AF66B5-6639-71C5-BC35-C7D43349276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800202" y="3316356"/>
            <a:ext cx="1920876" cy="2475842"/>
          </a:xfrm>
        </p:spPr>
        <p:txBody>
          <a:bodyPr lIns="108000" tIns="108000" rIns="108000" bIns="108000"/>
          <a:lstStyle>
            <a:lvl1pPr marL="12600" indent="0" algn="ctr">
              <a:buNone/>
              <a:defRPr sz="1400"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6D9CBDD-E0D7-20E6-95F0-E2A5D4E49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6994629-7DFA-71D5-A453-C4D408221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6132591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CTR, CTIS and ACT EU - Management Board 13 March 2025</a:t>
            </a:r>
            <a:endParaRPr lang="en-GB"/>
          </a:p>
        </p:txBody>
      </p:sp>
      <p:pic>
        <p:nvPicPr>
          <p:cNvPr id="5" name="Picture 4" descr="European Medicines Agency logo">
            <a:extLst>
              <a:ext uri="{FF2B5EF4-FFF2-40B4-BE49-F238E27FC236}">
                <a16:creationId xmlns:a16="http://schemas.microsoft.com/office/drawing/2014/main" id="{0036F0EB-0970-8139-BC4C-0DBF1AD02C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045" y="6287747"/>
            <a:ext cx="1097497" cy="315448"/>
          </a:xfrm>
          <a:prstGeom prst="rect">
            <a:avLst/>
          </a:prstGeom>
        </p:spPr>
      </p:pic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7071A95F-5D80-19AD-35CD-3567300042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53967" y="6119670"/>
            <a:ext cx="1820703" cy="477980"/>
          </a:xfrm>
          <a:prstGeom prst="rect">
            <a:avLst/>
          </a:prstGeom>
        </p:spPr>
      </p:pic>
      <p:pic>
        <p:nvPicPr>
          <p:cNvPr id="16" name="Picture 15" descr="A blue text with yellow stars&#10;&#10;AI-generated content may be incorrect.">
            <a:extLst>
              <a:ext uri="{FF2B5EF4-FFF2-40B4-BE49-F238E27FC236}">
                <a16:creationId xmlns:a16="http://schemas.microsoft.com/office/drawing/2014/main" id="{8785A603-9ED6-D6E3-E735-098D2072D2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74917" y="6200663"/>
            <a:ext cx="785283" cy="40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63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404284"/>
            <a:ext cx="9408584" cy="960000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54ECA379-D368-FD6D-FA0E-C2F0A778C4BD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431800" y="1653118"/>
            <a:ext cx="11328400" cy="4271433"/>
          </a:xfrm>
        </p:spPr>
        <p:txBody>
          <a:bodyPr/>
          <a:lstStyle>
            <a:lvl1pPr marL="12600" indent="0">
              <a:buNone/>
              <a:defRPr>
                <a:latin typeface="+mn-lt"/>
              </a:defRPr>
            </a:lvl1pPr>
          </a:lstStyle>
          <a:p>
            <a:r>
              <a:rPr lang="en-US"/>
              <a:t>Click to insert a table</a:t>
            </a: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5E1A83C-B653-C3DB-1D33-D410BFB5F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6A4AA9-2921-BA59-2F2D-827E55B79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6132591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CTR, CTIS and ACT EU - Management Board 13 March 2025</a:t>
            </a:r>
            <a:endParaRPr lang="en-GB"/>
          </a:p>
        </p:txBody>
      </p:sp>
      <p:pic>
        <p:nvPicPr>
          <p:cNvPr id="3" name="Picture 2" descr="European Medicines Agency logo">
            <a:extLst>
              <a:ext uri="{FF2B5EF4-FFF2-40B4-BE49-F238E27FC236}">
                <a16:creationId xmlns:a16="http://schemas.microsoft.com/office/drawing/2014/main" id="{C20E65D7-0755-1512-C877-F5BFDA78B2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045" y="6287747"/>
            <a:ext cx="1097497" cy="315448"/>
          </a:xfrm>
          <a:prstGeom prst="rect">
            <a:avLst/>
          </a:prstGeom>
        </p:spPr>
      </p:pic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B9A98E00-13FC-0E05-F1F2-E1D9D83422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53967" y="6119670"/>
            <a:ext cx="1820703" cy="477980"/>
          </a:xfrm>
          <a:prstGeom prst="rect">
            <a:avLst/>
          </a:prstGeom>
        </p:spPr>
      </p:pic>
      <p:pic>
        <p:nvPicPr>
          <p:cNvPr id="9" name="Picture 8" descr="A blue text with yellow stars&#10;&#10;AI-generated content may be incorrect.">
            <a:extLst>
              <a:ext uri="{FF2B5EF4-FFF2-40B4-BE49-F238E27FC236}">
                <a16:creationId xmlns:a16="http://schemas.microsoft.com/office/drawing/2014/main" id="{06BA7FB5-C57B-5DCB-D42A-ECAF5288C14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74917" y="6200663"/>
            <a:ext cx="785283" cy="40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70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7B69743-FEBE-C4B8-219B-CB3720A6E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E469E0F-736E-D90E-CE43-D68D100A81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6132591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CTR, CTIS and ACT EU - Management Board 13 March 2025</a:t>
            </a:r>
            <a:endParaRPr lang="en-GB"/>
          </a:p>
        </p:txBody>
      </p:sp>
      <p:pic>
        <p:nvPicPr>
          <p:cNvPr id="3" name="Picture 2" descr="European Medicines Agency logo">
            <a:extLst>
              <a:ext uri="{FF2B5EF4-FFF2-40B4-BE49-F238E27FC236}">
                <a16:creationId xmlns:a16="http://schemas.microsoft.com/office/drawing/2014/main" id="{10043FDD-3B2D-9491-092C-7A59FF18C0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045" y="6287747"/>
            <a:ext cx="1097497" cy="315448"/>
          </a:xfrm>
          <a:prstGeom prst="rect">
            <a:avLst/>
          </a:prstGeom>
        </p:spPr>
      </p:pic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ADEEA9D-16FA-42E7-9C81-9B71ABDCEF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53967" y="6119670"/>
            <a:ext cx="1820703" cy="477980"/>
          </a:xfrm>
          <a:prstGeom prst="rect">
            <a:avLst/>
          </a:prstGeom>
        </p:spPr>
      </p:pic>
      <p:pic>
        <p:nvPicPr>
          <p:cNvPr id="6" name="Picture 5" descr="A blue text with yellow stars&#10;&#10;AI-generated content may be incorrect.">
            <a:extLst>
              <a:ext uri="{FF2B5EF4-FFF2-40B4-BE49-F238E27FC236}">
                <a16:creationId xmlns:a16="http://schemas.microsoft.com/office/drawing/2014/main" id="{AA06D4E2-342E-D1C9-B574-C1DF98BFA2A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74917" y="6200663"/>
            <a:ext cx="785283" cy="40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5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ver_Reflex-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649" y="2296160"/>
            <a:ext cx="8450263" cy="1121144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8C6FB5B-DC94-AF5C-0F47-62493982900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390650" y="3426658"/>
            <a:ext cx="8450262" cy="1216462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0649" y="5049843"/>
            <a:ext cx="8450263" cy="874707"/>
          </a:xfrm>
        </p:spPr>
        <p:txBody>
          <a:bodyPr bIns="0" anchor="b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Graphic 6" descr="European Medicines Agency logo">
            <a:extLst>
              <a:ext uri="{FF2B5EF4-FFF2-40B4-BE49-F238E27FC236}">
                <a16:creationId xmlns:a16="http://schemas.microsoft.com/office/drawing/2014/main" id="{3CA26A81-4928-16D5-FE0E-8BFC091DFB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53666" y="404284"/>
            <a:ext cx="1338170" cy="509779"/>
          </a:xfrm>
          <a:prstGeom prst="rect">
            <a:avLst/>
          </a:prstGeom>
        </p:spPr>
      </p:pic>
      <p:pic>
        <p:nvPicPr>
          <p:cNvPr id="10" name="Picture 9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1255B202-9085-A31D-95DF-FEFA39B935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1" y="248097"/>
            <a:ext cx="1132836" cy="786572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B1DB2A54-7780-6CA0-B654-714774014E5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865" y="279401"/>
            <a:ext cx="1251543" cy="65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54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69BA1AC-03A7-4808-486B-A303DE0389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1250819-36B7-4F7E-CDD1-E4B3CA4DB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6132591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CTR, CTIS and ACT EU - Management Board 13 March 2025</a:t>
            </a:r>
            <a:endParaRPr lang="en-GB"/>
          </a:p>
        </p:txBody>
      </p:sp>
      <p:pic>
        <p:nvPicPr>
          <p:cNvPr id="8" name="Picture 7" descr="European Medicines Agency logo">
            <a:extLst>
              <a:ext uri="{FF2B5EF4-FFF2-40B4-BE49-F238E27FC236}">
                <a16:creationId xmlns:a16="http://schemas.microsoft.com/office/drawing/2014/main" id="{0DEE4F8C-D1C5-5F2E-5521-529AED4B0F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045" y="6287747"/>
            <a:ext cx="1097497" cy="315448"/>
          </a:xfrm>
          <a:prstGeom prst="rect">
            <a:avLst/>
          </a:prstGeom>
        </p:spPr>
      </p:pic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FBFB40DB-8E2D-B4B0-FC1A-E4F659A610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53967" y="6119670"/>
            <a:ext cx="1820703" cy="477980"/>
          </a:xfrm>
          <a:prstGeom prst="rect">
            <a:avLst/>
          </a:prstGeom>
        </p:spPr>
      </p:pic>
      <p:pic>
        <p:nvPicPr>
          <p:cNvPr id="10" name="Picture 9" descr="A blue text with yellow stars&#10;&#10;AI-generated content may be incorrect.">
            <a:extLst>
              <a:ext uri="{FF2B5EF4-FFF2-40B4-BE49-F238E27FC236}">
                <a16:creationId xmlns:a16="http://schemas.microsoft.com/office/drawing/2014/main" id="{6E2A9DD9-AC67-323A-575E-8D6CAB7D52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74917" y="6200663"/>
            <a:ext cx="785283" cy="40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153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077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-midnight-blue_with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06BE00B-284B-1229-05B8-7FFF9DA0CC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0150" y="2181225"/>
            <a:ext cx="6719888" cy="2495550"/>
          </a:xfrm>
        </p:spPr>
        <p:txBody>
          <a:bodyPr anchor="ctr"/>
          <a:lstStyle>
            <a:lvl1pPr marL="12599" indent="0">
              <a:buNone/>
              <a:defRPr sz="4800">
                <a:solidFill>
                  <a:schemeClr val="bg1"/>
                </a:solidFill>
              </a:defRPr>
            </a:lvl1pPr>
            <a:lvl2pPr marL="469788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83310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-electric-blue_with tex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33069DE5-827A-29A1-D356-D19B09133E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0150" y="2181225"/>
            <a:ext cx="6719888" cy="2495550"/>
          </a:xfrm>
        </p:spPr>
        <p:txBody>
          <a:bodyPr anchor="ctr"/>
          <a:lstStyle>
            <a:lvl1pPr marL="12599" indent="0">
              <a:buNone/>
              <a:defRPr sz="4800">
                <a:solidFill>
                  <a:schemeClr val="bg1"/>
                </a:solidFill>
              </a:defRPr>
            </a:lvl1pPr>
            <a:lvl2pPr marL="469788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42331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Image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BCA3750-AEC2-4DDA-0B13-3EDE5705B4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1" y="1797051"/>
            <a:ext cx="5568951" cy="41275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CFADFC7-95EB-E858-0609-F86C22B5D49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91251" y="1797051"/>
            <a:ext cx="6000749" cy="4127500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A7D8EB9-D9D1-B34A-1CEB-3D673A537D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165ADBE-4463-AACD-B438-1A9C3CA0CC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6132591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CTR, CTIS and ACT EU - Management Board 13 March 2025</a:t>
            </a:r>
            <a:endParaRPr lang="en-GB"/>
          </a:p>
        </p:txBody>
      </p:sp>
      <p:pic>
        <p:nvPicPr>
          <p:cNvPr id="3" name="Picture 2" descr="European Medicines Agency logo">
            <a:extLst>
              <a:ext uri="{FF2B5EF4-FFF2-40B4-BE49-F238E27FC236}">
                <a16:creationId xmlns:a16="http://schemas.microsoft.com/office/drawing/2014/main" id="{F6F344C4-7A3F-118F-5699-95F444188E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045" y="6287747"/>
            <a:ext cx="1097497" cy="315448"/>
          </a:xfrm>
          <a:prstGeom prst="rect">
            <a:avLst/>
          </a:prstGeom>
        </p:spPr>
      </p:pic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89251AFA-63D3-6222-4D42-9CFDD84A53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53967" y="6119670"/>
            <a:ext cx="1820703" cy="477980"/>
          </a:xfrm>
          <a:prstGeom prst="rect">
            <a:avLst/>
          </a:prstGeom>
        </p:spPr>
      </p:pic>
      <p:pic>
        <p:nvPicPr>
          <p:cNvPr id="5" name="Picture 4" descr="A blue text with yellow stars&#10;&#10;AI-generated content may be incorrect.">
            <a:extLst>
              <a:ext uri="{FF2B5EF4-FFF2-40B4-BE49-F238E27FC236}">
                <a16:creationId xmlns:a16="http://schemas.microsoft.com/office/drawing/2014/main" id="{CE0DA220-0AFE-DC11-6D67-746E862745F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74917" y="6200663"/>
            <a:ext cx="785283" cy="40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112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Image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CFADFC7-95EB-E858-0609-F86C22B5D49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1653118"/>
            <a:ext cx="5039785" cy="4271433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BCA3750-AEC2-4DDA-0B13-3EDE5705B4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32401" y="1653118"/>
            <a:ext cx="6527800" cy="427143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A7D8EB9-D9D1-B34A-1CEB-3D673A537D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165ADBE-4463-AACD-B438-1A9C3CA0CC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6132591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CTR, CTIS and ACT EU - Management Board 13 March 2025</a:t>
            </a:r>
            <a:endParaRPr lang="en-GB"/>
          </a:p>
        </p:txBody>
      </p:sp>
      <p:pic>
        <p:nvPicPr>
          <p:cNvPr id="3" name="Picture 2" descr="European Medicines Agency logo">
            <a:extLst>
              <a:ext uri="{FF2B5EF4-FFF2-40B4-BE49-F238E27FC236}">
                <a16:creationId xmlns:a16="http://schemas.microsoft.com/office/drawing/2014/main" id="{12638C6B-7B93-4777-DA59-C91625870E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045" y="6287747"/>
            <a:ext cx="1097497" cy="315448"/>
          </a:xfrm>
          <a:prstGeom prst="rect">
            <a:avLst/>
          </a:prstGeom>
        </p:spPr>
      </p:pic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13F6CA3D-1244-4229-18B4-ABC85BFB65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53967" y="6119670"/>
            <a:ext cx="1820703" cy="477980"/>
          </a:xfrm>
          <a:prstGeom prst="rect">
            <a:avLst/>
          </a:prstGeom>
        </p:spPr>
      </p:pic>
      <p:pic>
        <p:nvPicPr>
          <p:cNvPr id="5" name="Picture 4" descr="A blue text with yellow stars&#10;&#10;AI-generated content may be incorrect.">
            <a:extLst>
              <a:ext uri="{FF2B5EF4-FFF2-40B4-BE49-F238E27FC236}">
                <a16:creationId xmlns:a16="http://schemas.microsoft.com/office/drawing/2014/main" id="{08B1B64A-284C-3772-9E50-09018154B72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74917" y="6200663"/>
            <a:ext cx="785283" cy="40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918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image_full_half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0A04893-498E-CA48-7EA0-929DD1BCD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1" y="0"/>
            <a:ext cx="6000751" cy="6858000"/>
          </a:xfrm>
        </p:spPr>
        <p:txBody>
          <a:bodyPr anchor="t"/>
          <a:lstStyle>
            <a:lvl1pPr marL="0" indent="0">
              <a:buNone/>
              <a:defRPr sz="3200">
                <a:latin typeface="Verdana Pro" panose="020B060403050404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1251" y="409859"/>
            <a:ext cx="5568951" cy="960000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32pt, max. 2 lines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51" y="1653118"/>
            <a:ext cx="5568951" cy="4271433"/>
          </a:xfrm>
        </p:spPr>
        <p:txBody>
          <a:bodyPr>
            <a:noAutofit/>
          </a:bodyPr>
          <a:lstStyle>
            <a:lvl1pPr marL="228594" indent="-228594"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4" name="Picture 3" descr="European Medicines Agency logo">
            <a:extLst>
              <a:ext uri="{FF2B5EF4-FFF2-40B4-BE49-F238E27FC236}">
                <a16:creationId xmlns:a16="http://schemas.microsoft.com/office/drawing/2014/main" id="{5C779345-9AED-2556-CC7C-7C5C0E38D5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045" y="6287747"/>
            <a:ext cx="1097497" cy="315448"/>
          </a:xfrm>
          <a:prstGeom prst="rect">
            <a:avLst/>
          </a:prstGeom>
        </p:spPr>
      </p:pic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6E719F41-663B-1D42-3D1A-A6C2F09569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53967" y="6125215"/>
            <a:ext cx="1820703" cy="477980"/>
          </a:xfrm>
          <a:prstGeom prst="rect">
            <a:avLst/>
          </a:prstGeom>
        </p:spPr>
      </p:pic>
      <p:pic>
        <p:nvPicPr>
          <p:cNvPr id="6" name="Picture 5" descr="A blue text with yellow stars&#10;&#10;AI-generated content may be incorrect.">
            <a:extLst>
              <a:ext uri="{FF2B5EF4-FFF2-40B4-BE49-F238E27FC236}">
                <a16:creationId xmlns:a16="http://schemas.microsoft.com/office/drawing/2014/main" id="{C451C8E4-FD3B-0691-CB47-CB3E44A037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74917" y="6200663"/>
            <a:ext cx="785283" cy="40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167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image_full_half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1" y="405251"/>
            <a:ext cx="5568951" cy="960000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32pt, max. 2 lines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653118"/>
            <a:ext cx="5568951" cy="4271433"/>
          </a:xfrm>
        </p:spPr>
        <p:txBody>
          <a:bodyPr>
            <a:noAutofit/>
          </a:bodyPr>
          <a:lstStyle>
            <a:lvl1pPr marL="228594" indent="-228594"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A9F181-77B2-63BD-77D9-A732A9222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404696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0A67346-1EFB-DC09-B3D4-70F7CC60F8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6499" y="6308815"/>
            <a:ext cx="5164253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CTR, CTIS and ACT EU - Management Board 13 March 2025</a:t>
            </a:r>
            <a:endParaRPr lang="en-GB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0A04893-498E-CA48-7EA0-929DD1BCD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6191253" y="0"/>
            <a:ext cx="6000751" cy="6858000"/>
          </a:xfrm>
        </p:spPr>
        <p:txBody>
          <a:bodyPr anchor="t"/>
          <a:lstStyle>
            <a:lvl1pPr marL="0" indent="0">
              <a:buNone/>
              <a:defRPr sz="3200">
                <a:latin typeface="Verdana Pro" panose="020B060403050404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31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image_full_one-third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0A04893-498E-CA48-7EA0-929DD1BCD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1" y="0"/>
            <a:ext cx="3119967" cy="6858000"/>
          </a:xfrm>
        </p:spPr>
        <p:txBody>
          <a:bodyPr anchor="t"/>
          <a:lstStyle>
            <a:lvl1pPr marL="0" indent="0">
              <a:buNone/>
              <a:defRPr sz="3200">
                <a:latin typeface="Verdana Pro" panose="020B060403050404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62083" y="405251"/>
            <a:ext cx="8098119" cy="960000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2083" y="1653118"/>
            <a:ext cx="8098119" cy="4271433"/>
          </a:xfrm>
        </p:spPr>
        <p:txBody>
          <a:bodyPr>
            <a:noAutofit/>
          </a:bodyPr>
          <a:lstStyle>
            <a:lvl1pPr marL="228594" indent="-228594"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4A450E-2087-D4C5-FB6A-676E494AF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66441" y="6308816"/>
            <a:ext cx="404696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21BB459-2978-BD7B-D59D-E195FCE7E4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1138" y="6308815"/>
            <a:ext cx="3081453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CTR, CTIS and ACT EU - Management Board 13 March 2025</a:t>
            </a:r>
            <a:endParaRPr lang="en-GB"/>
          </a:p>
        </p:txBody>
      </p:sp>
      <p:pic>
        <p:nvPicPr>
          <p:cNvPr id="5" name="Picture 4" descr="European Medicines Agency logo">
            <a:extLst>
              <a:ext uri="{FF2B5EF4-FFF2-40B4-BE49-F238E27FC236}">
                <a16:creationId xmlns:a16="http://schemas.microsoft.com/office/drawing/2014/main" id="{E514342E-3967-AB04-0B2B-9D01EE7628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045" y="6287747"/>
            <a:ext cx="1097497" cy="315448"/>
          </a:xfrm>
          <a:prstGeom prst="rect">
            <a:avLst/>
          </a:prstGeom>
        </p:spPr>
      </p:pic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4596B86D-D8F4-8A95-1721-7E3F2EB177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53967" y="6119670"/>
            <a:ext cx="1820703" cy="477980"/>
          </a:xfrm>
          <a:prstGeom prst="rect">
            <a:avLst/>
          </a:prstGeom>
        </p:spPr>
      </p:pic>
      <p:pic>
        <p:nvPicPr>
          <p:cNvPr id="8" name="Picture 7" descr="A blue text with yellow stars&#10;&#10;AI-generated content may be incorrect.">
            <a:extLst>
              <a:ext uri="{FF2B5EF4-FFF2-40B4-BE49-F238E27FC236}">
                <a16:creationId xmlns:a16="http://schemas.microsoft.com/office/drawing/2014/main" id="{02B463CA-5A81-7D18-372F-DBFBB91DE3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74917" y="6200663"/>
            <a:ext cx="785283" cy="40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904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image_full_one-third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1" y="405251"/>
            <a:ext cx="8093635" cy="960000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653118"/>
            <a:ext cx="8093635" cy="4271433"/>
          </a:xfrm>
        </p:spPr>
        <p:txBody>
          <a:bodyPr>
            <a:noAutofit/>
          </a:bodyPr>
          <a:lstStyle>
            <a:lvl1pPr marL="228594" indent="-228594"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4A450E-2087-D4C5-FB6A-676E494AF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404696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21BB459-2978-BD7B-D59D-E195FCE7E4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6497" y="6308815"/>
            <a:ext cx="8042391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CTR, CTIS and ACT EU - Management Board 13 March 2025</a:t>
            </a:r>
            <a:endParaRPr lang="en-GB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0A04893-498E-CA48-7EA0-929DD1BCDB8D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9072034" y="0"/>
            <a:ext cx="3119967" cy="6858000"/>
          </a:xfrm>
        </p:spPr>
        <p:txBody>
          <a:bodyPr anchor="t"/>
          <a:lstStyle>
            <a:lvl1pPr marL="0" indent="0">
              <a:buNone/>
              <a:defRPr sz="3200">
                <a:latin typeface="Verdana Pro" panose="020B060403050404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01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image_electric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DE28D0-0D3C-19D3-A434-ECCA57252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5012"/>
            <a:ext cx="6096000" cy="6858000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Verdana Pro" panose="020B060403050404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159478-4EFE-BF3B-8966-057CBAEEED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1923592"/>
            <a:ext cx="5404556" cy="1490396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edit Master title style – max 3 lines</a:t>
            </a:r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2B97C2D-629E-46DD-87CB-EF810E741E66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31801" y="3582680"/>
            <a:ext cx="5404556" cy="1243707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5328000"/>
            <a:ext cx="5404556" cy="874707"/>
          </a:xfrm>
        </p:spPr>
        <p:txBody>
          <a:bodyPr bIns="0" anchor="b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28545A3-0594-9B7E-8795-1E4956041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6096000" y="0"/>
            <a:ext cx="6096000" cy="6858000"/>
          </a:xfrm>
        </p:spPr>
        <p:txBody>
          <a:bodyPr anchor="t"/>
          <a:lstStyle>
            <a:lvl1pPr marL="0" indent="0">
              <a:buNone/>
              <a:defRPr sz="3200">
                <a:latin typeface="Verdana Pro" panose="020B060403050404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2" name="Graphic 1" descr="European Medicines Agency logo">
            <a:extLst>
              <a:ext uri="{FF2B5EF4-FFF2-40B4-BE49-F238E27FC236}">
                <a16:creationId xmlns:a16="http://schemas.microsoft.com/office/drawing/2014/main" id="{17C6328F-2636-E557-26D2-58640850A2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53666" y="404284"/>
            <a:ext cx="1338170" cy="509779"/>
          </a:xfrm>
          <a:prstGeom prst="rect">
            <a:avLst/>
          </a:prstGeom>
        </p:spPr>
      </p:pic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76DD6D7A-ABAD-A2E3-E9B6-94D0AAD474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1" y="248097"/>
            <a:ext cx="1132836" cy="786572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068D6EB7-EB85-D62E-C203-DBCC63B1230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865" y="279401"/>
            <a:ext cx="1251543" cy="65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706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two-images_full_one-third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1" y="405251"/>
            <a:ext cx="8052409" cy="960000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653118"/>
            <a:ext cx="8052409" cy="4271433"/>
          </a:xfrm>
        </p:spPr>
        <p:txBody>
          <a:bodyPr>
            <a:noAutofit/>
          </a:bodyPr>
          <a:lstStyle>
            <a:lvl1pPr marL="228594" indent="-228594"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901CCFF-013C-0A99-81EC-D0A035AC8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2FA25E-49D2-F579-125A-3A3FA5170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7657200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CTR, CTIS and ACT EU - Management Board 13 March 2025</a:t>
            </a:r>
            <a:endParaRPr lang="en-GB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0A04893-498E-CA48-7EA0-929DD1BCD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9072034" y="0"/>
            <a:ext cx="3119967" cy="3429000"/>
          </a:xfrm>
        </p:spPr>
        <p:txBody>
          <a:bodyPr anchor="t"/>
          <a:lstStyle>
            <a:lvl1pPr marL="0" indent="0">
              <a:buNone/>
              <a:defRPr sz="3200">
                <a:latin typeface="Verdana Pro" panose="020B060403050404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F1031A1-A679-6861-9413-38E876AE90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9072034" y="3429000"/>
            <a:ext cx="3119967" cy="3429000"/>
          </a:xfrm>
        </p:spPr>
        <p:txBody>
          <a:bodyPr anchor="t"/>
          <a:lstStyle>
            <a:lvl1pPr marL="0" indent="0">
              <a:buNone/>
              <a:defRPr sz="3200">
                <a:latin typeface="Verdana Pro" panose="020B060403050404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868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highlight-midnigh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1" y="405251"/>
            <a:ext cx="8075705" cy="960000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653118"/>
            <a:ext cx="8075705" cy="4271433"/>
          </a:xfrm>
        </p:spPr>
        <p:txBody>
          <a:bodyPr>
            <a:noAutofit/>
          </a:bodyPr>
          <a:lstStyle>
            <a:lvl1pPr marL="228594" indent="-228594"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C2F19F-98C8-C0D0-4CE1-5FDD3A000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2033" y="0"/>
            <a:ext cx="3119967" cy="6858000"/>
          </a:xfrm>
          <a:prstGeom prst="rect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Verdana Pro" panose="020B0604030504040204" pitchFamily="34" charset="0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B875FD6-7D96-2C57-3A59-CCE29324CF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09101" y="1653118"/>
            <a:ext cx="2451100" cy="4271433"/>
          </a:xfrm>
        </p:spPr>
        <p:txBody>
          <a:bodyPr/>
          <a:lstStyle>
            <a:lvl1pPr marL="1260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6A45A80-132B-ED48-CB50-4031FA21B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B13B6-D77E-0DFE-2F76-A35199D4C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7697896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CTR, CTIS and ACT EU - Management Board 13 March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5665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highlight-electric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1" y="416552"/>
            <a:ext cx="8093635" cy="960000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653118"/>
            <a:ext cx="8093635" cy="4271433"/>
          </a:xfrm>
        </p:spPr>
        <p:txBody>
          <a:bodyPr>
            <a:noAutofit/>
          </a:bodyPr>
          <a:lstStyle>
            <a:lvl1pPr marL="228594" indent="-228594"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C2F19F-98C8-C0D0-4CE1-5FDD3A000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2033" y="0"/>
            <a:ext cx="3119967" cy="6858000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Verdana Pro" panose="020B0604030504040204" pitchFamily="34" charset="0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9A87D684-3D8C-63D6-126E-835BDF03B8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09101" y="1653118"/>
            <a:ext cx="2451100" cy="4271433"/>
          </a:xfrm>
        </p:spPr>
        <p:txBody>
          <a:bodyPr/>
          <a:lstStyle>
            <a:lvl1pPr marL="1260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CD1AA48-F624-8CAE-25A6-823B17EA76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59B02-486F-63CC-664C-C8BD359AF6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10" y="6308815"/>
            <a:ext cx="7714985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CTR, CTIS and ACT EU - Management Board 13 March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449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full-page_text-box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2013C45-A2F3-F429-2DD2-6FCE0A14F67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latin typeface="Verdana Pro" panose="020B060403050404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94D359F-CB68-CB8E-2958-E33BAC2CD7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90650" y="1653118"/>
            <a:ext cx="4610100" cy="3237538"/>
          </a:xfrm>
          <a:solidFill>
            <a:schemeClr val="bg1">
              <a:alpha val="85000"/>
            </a:schemeClr>
          </a:solidFill>
        </p:spPr>
        <p:txBody>
          <a:bodyPr lIns="216000" tIns="216000" rIns="216000" bIns="216000"/>
          <a:lstStyle>
            <a:lvl1pPr marL="12600" indent="0">
              <a:buNone/>
              <a:defRPr sz="24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European Medicines Agency logo">
            <a:extLst>
              <a:ext uri="{FF2B5EF4-FFF2-40B4-BE49-F238E27FC236}">
                <a16:creationId xmlns:a16="http://schemas.microsoft.com/office/drawing/2014/main" id="{7566D88C-75F1-13DD-74D9-BD04616C15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7144" y="6212418"/>
            <a:ext cx="1333056" cy="38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0976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full-page_text-box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2013C45-A2F3-F429-2DD2-6FCE0A14F67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latin typeface="Verdana Pro" panose="020B060403050404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94D359F-CB68-CB8E-2958-E33BAC2CD7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91250" y="1653118"/>
            <a:ext cx="4610100" cy="3237538"/>
          </a:xfrm>
          <a:solidFill>
            <a:schemeClr val="bg1">
              <a:alpha val="85000"/>
            </a:schemeClr>
          </a:solidFill>
        </p:spPr>
        <p:txBody>
          <a:bodyPr lIns="216000" tIns="216000" rIns="216000" bIns="216000"/>
          <a:lstStyle>
            <a:lvl1pPr marL="12600" indent="0">
              <a:buNone/>
              <a:defRPr sz="24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European Medicines Agency logo">
            <a:extLst>
              <a:ext uri="{FF2B5EF4-FFF2-40B4-BE49-F238E27FC236}">
                <a16:creationId xmlns:a16="http://schemas.microsoft.com/office/drawing/2014/main" id="{7566D88C-75F1-13DD-74D9-BD04616C15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7144" y="6212418"/>
            <a:ext cx="1333056" cy="38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904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full-page_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BFF9B0-D5E0-A6C3-D118-FB83C53C7F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12599" indent="0" algn="ctr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B8C561-13AF-67F7-2BCE-9B107892EE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0150" y="2181225"/>
            <a:ext cx="4895850" cy="2495550"/>
          </a:xfrm>
        </p:spPr>
        <p:txBody>
          <a:bodyPr anchor="ctr"/>
          <a:lstStyle>
            <a:lvl1pPr marL="12599" indent="0"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469788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61183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full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BFF9B0-D5E0-A6C3-D118-FB83C53C7F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12599" indent="0" algn="ctr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913460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_3-columns-with-tex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F5BB62EC-A753-72EB-60BA-EEBDF5299A8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389939" y="2082078"/>
            <a:ext cx="2691823" cy="2018867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EA26A9-CBE6-817C-A325-404D4874F4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90650" y="4112914"/>
            <a:ext cx="2691112" cy="149817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72000" tIns="72000" rIns="72000" bIns="36000"/>
          <a:lstStyle>
            <a:lvl1pPr marL="1260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0741BEDC-CE67-493A-429A-DE04B94D317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715030" y="2082078"/>
            <a:ext cx="2691823" cy="2018867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C9F0556-FC09-125B-875D-E85EC3D4A51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715741" y="4112914"/>
            <a:ext cx="2691112" cy="149817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72000" tIns="72000" rIns="72000" bIns="36000"/>
          <a:lstStyle>
            <a:lvl1pPr marL="1260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Picture Placeholder 14">
            <a:extLst>
              <a:ext uri="{FF2B5EF4-FFF2-40B4-BE49-F238E27FC236}">
                <a16:creationId xmlns:a16="http://schemas.microsoft.com/office/drawing/2014/main" id="{8EB8E921-3F1B-BC40-4504-1DA48B9E612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8109527" y="2082078"/>
            <a:ext cx="2691823" cy="2018867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4F3154D-78F1-32B3-9608-74AEB406A8F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113713" y="4112914"/>
            <a:ext cx="2691112" cy="149817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72000" tIns="72000" rIns="72000" bIns="36000"/>
          <a:lstStyle>
            <a:lvl1pPr marL="1260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6D9CBDD-E0D7-20E6-95F0-E2A5D4E49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6994629-7DFA-71D5-A453-C4D408221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6132591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CTR, CTIS and ACT EU - Management Board 13 March 2025</a:t>
            </a:r>
            <a:endParaRPr lang="en-GB"/>
          </a:p>
        </p:txBody>
      </p:sp>
      <p:pic>
        <p:nvPicPr>
          <p:cNvPr id="6" name="Picture 5" descr="European Medicines Agency logo">
            <a:extLst>
              <a:ext uri="{FF2B5EF4-FFF2-40B4-BE49-F238E27FC236}">
                <a16:creationId xmlns:a16="http://schemas.microsoft.com/office/drawing/2014/main" id="{607D67EE-0579-FD25-F051-B2BE6E312B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045" y="6287747"/>
            <a:ext cx="1097497" cy="315448"/>
          </a:xfrm>
          <a:prstGeom prst="rect">
            <a:avLst/>
          </a:prstGeom>
        </p:spPr>
      </p:pic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CAB67B80-144A-6FBA-4917-4489D3CD87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53967" y="6119670"/>
            <a:ext cx="1820703" cy="477980"/>
          </a:xfrm>
          <a:prstGeom prst="rect">
            <a:avLst/>
          </a:prstGeom>
        </p:spPr>
      </p:pic>
      <p:pic>
        <p:nvPicPr>
          <p:cNvPr id="8" name="Picture 7" descr="A blue text with yellow stars&#10;&#10;AI-generated content may be incorrect.">
            <a:extLst>
              <a:ext uri="{FF2B5EF4-FFF2-40B4-BE49-F238E27FC236}">
                <a16:creationId xmlns:a16="http://schemas.microsoft.com/office/drawing/2014/main" id="{F7E22ED6-1DF1-EC83-2314-B9BD3ACB1C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74917" y="6200663"/>
            <a:ext cx="785283" cy="40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623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_3-columns-with-tex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57167CE9-F00B-6319-5EBD-F40FDA3696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389939" y="1660495"/>
            <a:ext cx="2688347" cy="1512195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EA26A9-CBE6-817C-A325-404D4874F4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2112" y="2826789"/>
            <a:ext cx="2304000" cy="864000"/>
          </a:xfrm>
          <a:solidFill>
            <a:schemeClr val="tx2"/>
          </a:solidFill>
        </p:spPr>
        <p:txBody>
          <a:bodyPr lIns="72000" tIns="72000" rIns="72000" bIns="36000"/>
          <a:lstStyle>
            <a:lvl1pPr marL="12600" indent="0" algn="ctr">
              <a:buNone/>
              <a:defRPr sz="1400">
                <a:solidFill>
                  <a:schemeClr val="bg1"/>
                </a:solidFill>
                <a:latin typeface="Verdana Pro" panose="020B0604030504040204" pitchFamily="34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F5BB62EC-A753-72EB-60BA-EEBDF5299A8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751826" y="1660495"/>
            <a:ext cx="2688347" cy="1512195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6EDEE1C9-A073-033F-BD9E-F21C7028CA1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944000" y="2826789"/>
            <a:ext cx="2304000" cy="864000"/>
          </a:xfrm>
          <a:solidFill>
            <a:schemeClr val="tx2"/>
          </a:solidFill>
        </p:spPr>
        <p:txBody>
          <a:bodyPr lIns="72000" tIns="72000" rIns="72000" bIns="36000"/>
          <a:lstStyle>
            <a:lvl1pPr marL="12600" indent="0" algn="ctr">
              <a:buNone/>
              <a:defRPr sz="1400">
                <a:solidFill>
                  <a:schemeClr val="bg1"/>
                </a:solidFill>
                <a:latin typeface="Verdana Pro" panose="020B0604030504040204" pitchFamily="34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id="{3CFDE7D9-1C8B-262F-9742-03988C0CCE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113713" y="1660495"/>
            <a:ext cx="2688347" cy="1512195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2B83E18-CB01-1BE0-114E-8E302C3EF90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05886" y="2826789"/>
            <a:ext cx="2304000" cy="864000"/>
          </a:xfrm>
          <a:solidFill>
            <a:schemeClr val="tx2"/>
          </a:solidFill>
        </p:spPr>
        <p:txBody>
          <a:bodyPr lIns="72000" tIns="72000" rIns="72000" bIns="36000"/>
          <a:lstStyle>
            <a:lvl1pPr marL="12600" indent="0" algn="ctr">
              <a:buNone/>
              <a:defRPr sz="1400">
                <a:solidFill>
                  <a:schemeClr val="bg1"/>
                </a:solidFill>
                <a:latin typeface="Verdana Pro" panose="020B0604030504040204" pitchFamily="34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14">
            <a:extLst>
              <a:ext uri="{FF2B5EF4-FFF2-40B4-BE49-F238E27FC236}">
                <a16:creationId xmlns:a16="http://schemas.microsoft.com/office/drawing/2014/main" id="{CD99D17F-CAFB-077E-7207-BBDBE59F6E7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1389939" y="4011150"/>
            <a:ext cx="2688347" cy="1512195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B686B8D1-94AF-3C99-4461-23E01052603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582112" y="5177444"/>
            <a:ext cx="2304000" cy="864000"/>
          </a:xfrm>
          <a:solidFill>
            <a:schemeClr val="tx2"/>
          </a:solidFill>
        </p:spPr>
        <p:txBody>
          <a:bodyPr lIns="72000" tIns="72000" rIns="72000" bIns="36000"/>
          <a:lstStyle>
            <a:lvl1pPr marL="12600" indent="0" algn="ctr">
              <a:buNone/>
              <a:defRPr sz="1400">
                <a:solidFill>
                  <a:schemeClr val="bg1"/>
                </a:solidFill>
                <a:latin typeface="Verdana Pro" panose="020B0604030504040204" pitchFamily="34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14">
            <a:extLst>
              <a:ext uri="{FF2B5EF4-FFF2-40B4-BE49-F238E27FC236}">
                <a16:creationId xmlns:a16="http://schemas.microsoft.com/office/drawing/2014/main" id="{524E731F-FF0D-8B47-E2C4-F3F82CDCAAA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751826" y="4011150"/>
            <a:ext cx="2688347" cy="1512195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D3596EFD-4E77-43CF-6068-82E45B8CFC8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944000" y="5177444"/>
            <a:ext cx="2304000" cy="864000"/>
          </a:xfrm>
          <a:solidFill>
            <a:schemeClr val="tx2"/>
          </a:solidFill>
        </p:spPr>
        <p:txBody>
          <a:bodyPr lIns="72000" tIns="72000" rIns="72000" bIns="36000"/>
          <a:lstStyle>
            <a:lvl1pPr marL="12600" indent="0" algn="ctr">
              <a:buNone/>
              <a:defRPr sz="1400">
                <a:solidFill>
                  <a:schemeClr val="bg1"/>
                </a:solidFill>
                <a:latin typeface="Verdana Pro" panose="020B0604030504040204" pitchFamily="34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Picture Placeholder 14">
            <a:extLst>
              <a:ext uri="{FF2B5EF4-FFF2-40B4-BE49-F238E27FC236}">
                <a16:creationId xmlns:a16="http://schemas.microsoft.com/office/drawing/2014/main" id="{746676FA-AE72-FEA2-B609-138E98169B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113713" y="4011150"/>
            <a:ext cx="2688347" cy="1512195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620FB494-F043-5715-583A-6BE683607C3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305886" y="5177444"/>
            <a:ext cx="2304000" cy="864000"/>
          </a:xfrm>
          <a:solidFill>
            <a:schemeClr val="tx2"/>
          </a:solidFill>
        </p:spPr>
        <p:txBody>
          <a:bodyPr lIns="72000" tIns="72000" rIns="72000" bIns="36000"/>
          <a:lstStyle>
            <a:lvl1pPr marL="12600" indent="0" algn="ctr">
              <a:buNone/>
              <a:defRPr sz="1400">
                <a:solidFill>
                  <a:schemeClr val="bg1"/>
                </a:solidFill>
                <a:latin typeface="Verdana Pro" panose="020B0604030504040204" pitchFamily="34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6D9CBDD-E0D7-20E6-95F0-E2A5D4E49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Verdana Pro" panose="020B0604030504040204" pitchFamily="34" charset="0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6994629-7DFA-71D5-A453-C4D408221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6132591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Verdana Pro" panose="020B0604030504040204" pitchFamily="34" charset="0"/>
              </a:defRPr>
            </a:lvl1pPr>
          </a:lstStyle>
          <a:p>
            <a:r>
              <a:rPr lang="en-US"/>
              <a:t>CTR, CTIS and ACT EU - Management Board 13 March 2025</a:t>
            </a:r>
            <a:endParaRPr lang="en-GB"/>
          </a:p>
        </p:txBody>
      </p:sp>
      <p:pic>
        <p:nvPicPr>
          <p:cNvPr id="3" name="Picture 2" descr="European Medicines Agency logo">
            <a:extLst>
              <a:ext uri="{FF2B5EF4-FFF2-40B4-BE49-F238E27FC236}">
                <a16:creationId xmlns:a16="http://schemas.microsoft.com/office/drawing/2014/main" id="{205EBC7C-EE2F-F4F7-DEA6-89C5D829DB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045" y="6287747"/>
            <a:ext cx="1097497" cy="315448"/>
          </a:xfrm>
          <a:prstGeom prst="rect">
            <a:avLst/>
          </a:prstGeom>
        </p:spPr>
      </p:pic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D0F878CE-0B6F-8C23-0BDD-F3EDE23EB9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53967" y="6119670"/>
            <a:ext cx="1820703" cy="477980"/>
          </a:xfrm>
          <a:prstGeom prst="rect">
            <a:avLst/>
          </a:prstGeom>
        </p:spPr>
      </p:pic>
      <p:pic>
        <p:nvPicPr>
          <p:cNvPr id="6" name="Picture 5" descr="A blue text with yellow stars&#10;&#10;AI-generated content may be incorrect.">
            <a:extLst>
              <a:ext uri="{FF2B5EF4-FFF2-40B4-BE49-F238E27FC236}">
                <a16:creationId xmlns:a16="http://schemas.microsoft.com/office/drawing/2014/main" id="{5A6C7143-8AE6-5438-A417-E408A9EC65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74917" y="6200663"/>
            <a:ext cx="785283" cy="40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267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-images_3-headings_midnigh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56BDF4B3-A9D7-CF72-3ADE-488EDFA580F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4342" y="407333"/>
            <a:ext cx="3748193" cy="3024716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Insert picture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46AD53-0B2C-FB3B-30F1-8B6206301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1" y="3428999"/>
            <a:ext cx="3748195" cy="24955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Verdana Pro" panose="020B0604030504040204" pitchFamily="34" charset="0"/>
            </a:endParaRP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89078869-6A97-68DF-1AF9-BE4351CB29B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937" y="3636791"/>
            <a:ext cx="3537879" cy="636032"/>
          </a:xfrm>
        </p:spPr>
        <p:txBody>
          <a:bodyPr/>
          <a:lstStyle>
            <a:lvl1pPr marL="12600" indent="0">
              <a:buNone/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edit, max. 2 lines</a:t>
            </a:r>
            <a:endParaRPr lang="en-GB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2575E942-360B-A885-5E2E-35EF570ABE2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937" y="4272823"/>
            <a:ext cx="3537880" cy="1483359"/>
          </a:xfrm>
        </p:spPr>
        <p:txBody>
          <a:bodyPr/>
          <a:lstStyle>
            <a:lvl1pPr marL="1260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62024E-7056-431B-AB78-5A6E0ED51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79996" y="404284"/>
            <a:ext cx="3826931" cy="24955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Verdana Pro" panose="020B0604030504040204" pitchFamily="34" charset="0"/>
            </a:endParaRP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F57B7992-5641-569D-4A3D-0FB49679FF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71434" y="619745"/>
            <a:ext cx="3649132" cy="636032"/>
          </a:xfrm>
        </p:spPr>
        <p:txBody>
          <a:bodyPr/>
          <a:lstStyle>
            <a:lvl1pPr marL="12600" indent="0">
              <a:buNone/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edit, max. 2 lines</a:t>
            </a:r>
            <a:endParaRPr lang="en-GB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3758945-6DF8-9516-FD99-CED3337E73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1435" y="1255778"/>
            <a:ext cx="3649133" cy="1483359"/>
          </a:xfrm>
        </p:spPr>
        <p:txBody>
          <a:bodyPr/>
          <a:lstStyle>
            <a:lvl1pPr marL="1260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564C26F6-279A-EC4E-5310-99E64F564D8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79997" y="2899835"/>
            <a:ext cx="3826932" cy="3024716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Insert picture</a:t>
            </a:r>
            <a:endParaRPr lang="en-GB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5480498C-642C-B013-A608-101B5671709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9468" y="404285"/>
            <a:ext cx="3748192" cy="3024716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Insert picture</a:t>
            </a:r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BFC1A3-27D5-D828-CDEA-3BC3802D0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09468" y="3428999"/>
            <a:ext cx="3750733" cy="24955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Verdana Pro" panose="020B0604030504040204" pitchFamily="34" charset="0"/>
            </a:endParaRP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92BCD234-D8A8-052B-B8F3-D58522E622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13607" y="3636791"/>
            <a:ext cx="3537879" cy="636032"/>
          </a:xfrm>
        </p:spPr>
        <p:txBody>
          <a:bodyPr/>
          <a:lstStyle>
            <a:lvl1pPr marL="12600" indent="0">
              <a:buNone/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edit, max. 2 lines</a:t>
            </a:r>
            <a:endParaRPr lang="en-GB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BC1051F-4F1C-3EC8-F14A-A7640FE52B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13608" y="4272823"/>
            <a:ext cx="3537880" cy="1483359"/>
          </a:xfrm>
        </p:spPr>
        <p:txBody>
          <a:bodyPr/>
          <a:lstStyle>
            <a:lvl1pPr marL="1260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3AE2A91-726F-BCEC-DF95-15ED8ED71A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BD733C1-AEB1-A8C0-3897-07D1B975B3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6132591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CTR, CTIS and ACT EU - Management Board 13 March 2025</a:t>
            </a:r>
            <a:endParaRPr lang="en-GB"/>
          </a:p>
        </p:txBody>
      </p:sp>
      <p:pic>
        <p:nvPicPr>
          <p:cNvPr id="2" name="Picture 1" descr="European Medicines Agency logo">
            <a:extLst>
              <a:ext uri="{FF2B5EF4-FFF2-40B4-BE49-F238E27FC236}">
                <a16:creationId xmlns:a16="http://schemas.microsoft.com/office/drawing/2014/main" id="{7F2DC2DE-1C84-B201-4179-F4380418BA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045" y="6287747"/>
            <a:ext cx="1097497" cy="315448"/>
          </a:xfrm>
          <a:prstGeom prst="rect">
            <a:avLst/>
          </a:prstGeom>
        </p:spPr>
      </p:pic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38CE6CFF-69FD-EA55-58D5-04EA8A0582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53967" y="6119670"/>
            <a:ext cx="1820703" cy="477980"/>
          </a:xfrm>
          <a:prstGeom prst="rect">
            <a:avLst/>
          </a:prstGeom>
        </p:spPr>
      </p:pic>
      <p:pic>
        <p:nvPicPr>
          <p:cNvPr id="4" name="Picture 3" descr="A blue text with yellow stars&#10;&#10;AI-generated content may be incorrect.">
            <a:extLst>
              <a:ext uri="{FF2B5EF4-FFF2-40B4-BE49-F238E27FC236}">
                <a16:creationId xmlns:a16="http://schemas.microsoft.com/office/drawing/2014/main" id="{5C99DE29-9381-A896-5899-1709A7AA2F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74917" y="6200663"/>
            <a:ext cx="785283" cy="40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52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_Reflex-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649" y="2296160"/>
            <a:ext cx="8450263" cy="1121144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8C6FB5B-DC94-AF5C-0F47-62493982900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390650" y="3426658"/>
            <a:ext cx="8450262" cy="1216462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0649" y="5049843"/>
            <a:ext cx="8450263" cy="874707"/>
          </a:xfrm>
        </p:spPr>
        <p:txBody>
          <a:bodyPr bIns="0" anchor="b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Graphic 6" descr="European Medicines Agency logo">
            <a:extLst>
              <a:ext uri="{FF2B5EF4-FFF2-40B4-BE49-F238E27FC236}">
                <a16:creationId xmlns:a16="http://schemas.microsoft.com/office/drawing/2014/main" id="{186449B5-298C-E39F-1AB6-80D8D7D851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53666" y="404284"/>
            <a:ext cx="1338170" cy="509779"/>
          </a:xfrm>
          <a:prstGeom prst="rect">
            <a:avLst/>
          </a:prstGeom>
        </p:spPr>
      </p:pic>
      <p:pic>
        <p:nvPicPr>
          <p:cNvPr id="10" name="Picture 9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F4C446F2-0667-E8FE-CA55-3E513001D7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1" y="248097"/>
            <a:ext cx="1132836" cy="786572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3A1E82A9-EDD5-25AD-BF2A-D7192E88F1B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865" y="279401"/>
            <a:ext cx="1251543" cy="65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040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images_3-headings_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56BDF4B3-A9D7-CF72-3ADE-488EDFA580F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4342" y="407333"/>
            <a:ext cx="3748193" cy="3024716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Insert picture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46AD53-0B2C-FB3B-30F1-8B6206301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1" y="3428999"/>
            <a:ext cx="3748195" cy="24955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Verdana Pro" panose="020B0604030504040204" pitchFamily="34" charset="0"/>
            </a:endParaRP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89078869-6A97-68DF-1AF9-BE4351CB29B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0975" y="3636791"/>
            <a:ext cx="3290048" cy="636032"/>
          </a:xfrm>
        </p:spPr>
        <p:txBody>
          <a:bodyPr/>
          <a:lstStyle>
            <a:lvl1pPr marL="12600" indent="0">
              <a:buNone/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edit, max. 2 lines</a:t>
            </a:r>
            <a:endParaRPr lang="en-GB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2575E942-360B-A885-5E2E-35EF570ABE2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0976" y="4272823"/>
            <a:ext cx="3290049" cy="1483359"/>
          </a:xfrm>
        </p:spPr>
        <p:txBody>
          <a:bodyPr/>
          <a:lstStyle>
            <a:lvl1pPr marL="1260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62024E-7056-431B-AB78-5A6E0ED51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79996" y="404284"/>
            <a:ext cx="3826931" cy="24955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Verdana Pro" panose="020B0604030504040204" pitchFamily="34" charset="0"/>
            </a:endParaRP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F57B7992-5641-569D-4A3D-0FB49679FF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74775" y="619745"/>
            <a:ext cx="3442447" cy="636032"/>
          </a:xfrm>
        </p:spPr>
        <p:txBody>
          <a:bodyPr/>
          <a:lstStyle>
            <a:lvl1pPr marL="12600" indent="0">
              <a:buNone/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edit, max. 2 lines</a:t>
            </a:r>
            <a:endParaRPr lang="en-GB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3758945-6DF8-9516-FD99-CED3337E73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74776" y="1255778"/>
            <a:ext cx="3442448" cy="1483359"/>
          </a:xfrm>
        </p:spPr>
        <p:txBody>
          <a:bodyPr/>
          <a:lstStyle>
            <a:lvl1pPr marL="1260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564C26F6-279A-EC4E-5310-99E64F564D8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79997" y="2899835"/>
            <a:ext cx="3826932" cy="3024716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Insert picture</a:t>
            </a:r>
            <a:endParaRPr lang="en-GB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5480498C-642C-B013-A608-101B5671709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9468" y="404285"/>
            <a:ext cx="3748192" cy="3024716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Insert picture</a:t>
            </a:r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BFC1A3-27D5-D828-CDEA-3BC3802D0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09468" y="3428999"/>
            <a:ext cx="3750733" cy="24955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Verdana Pro" panose="020B0604030504040204" pitchFamily="34" charset="0"/>
            </a:endParaRP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92BCD234-D8A8-052B-B8F3-D58522E622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7529" y="3636791"/>
            <a:ext cx="3303495" cy="636032"/>
          </a:xfrm>
        </p:spPr>
        <p:txBody>
          <a:bodyPr/>
          <a:lstStyle>
            <a:lvl1pPr marL="12600" indent="0">
              <a:buNone/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edit, max. 2 lines</a:t>
            </a:r>
            <a:endParaRPr lang="en-GB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BC1051F-4F1C-3EC8-F14A-A7640FE52B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47529" y="4272823"/>
            <a:ext cx="3303496" cy="1483359"/>
          </a:xfrm>
        </p:spPr>
        <p:txBody>
          <a:bodyPr/>
          <a:lstStyle>
            <a:lvl1pPr marL="12600" indent="0">
              <a:buNone/>
              <a:defRPr sz="1400"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3AE2A91-726F-BCEC-DF95-15ED8ED71A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BD733C1-AEB1-A8C0-3897-07D1B975B3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6132591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CTR, CTIS and ACT EU - Management Board 13 March 2025</a:t>
            </a:r>
            <a:endParaRPr lang="en-GB"/>
          </a:p>
        </p:txBody>
      </p:sp>
      <p:pic>
        <p:nvPicPr>
          <p:cNvPr id="2" name="Picture 1" descr="European Medicines Agency logo">
            <a:extLst>
              <a:ext uri="{FF2B5EF4-FFF2-40B4-BE49-F238E27FC236}">
                <a16:creationId xmlns:a16="http://schemas.microsoft.com/office/drawing/2014/main" id="{7D058542-B0F9-4FFE-B1B4-F1B8DB6E3A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045" y="6287747"/>
            <a:ext cx="1097497" cy="315448"/>
          </a:xfrm>
          <a:prstGeom prst="rect">
            <a:avLst/>
          </a:prstGeom>
        </p:spPr>
      </p:pic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2A105518-622D-36A7-E812-087B6AFDF1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53967" y="6119670"/>
            <a:ext cx="1820703" cy="477980"/>
          </a:xfrm>
          <a:prstGeom prst="rect">
            <a:avLst/>
          </a:prstGeom>
        </p:spPr>
      </p:pic>
      <p:pic>
        <p:nvPicPr>
          <p:cNvPr id="4" name="Picture 3" descr="A blue text with yellow stars&#10;&#10;AI-generated content may be incorrect.">
            <a:extLst>
              <a:ext uri="{FF2B5EF4-FFF2-40B4-BE49-F238E27FC236}">
                <a16:creationId xmlns:a16="http://schemas.microsoft.com/office/drawing/2014/main" id="{FCA89227-7058-62E8-E517-63686491B3F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74917" y="6200663"/>
            <a:ext cx="785283" cy="40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253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-divider_Midnight-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93A61D73-A6F8-5259-A0DC-8658419AE94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1" y="0"/>
            <a:ext cx="3119967" cy="6858000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3200">
                <a:latin typeface="Verdana Pro" panose="020B060403050404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DFE17D0-9423-31B2-D980-437F106C3F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1434" y="1537367"/>
            <a:ext cx="5761567" cy="177588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add the chapter title, Verdana pro, 36pt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F07B64-74CF-DCB6-9CD9-9B9F3DE1C0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71434" y="3429000"/>
            <a:ext cx="5761567" cy="1041400"/>
          </a:xfrm>
        </p:spPr>
        <p:txBody>
          <a:bodyPr/>
          <a:lstStyle>
            <a:lvl1pPr marL="1260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a subheading, delete if not needed</a:t>
            </a: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0ADC921-4D34-BF34-9F8B-FF7856462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12585" y="6308816"/>
            <a:ext cx="369631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1EBE2C6-FE47-C801-FECC-6EE7A3265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2216" y="6308815"/>
            <a:ext cx="6350784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CTR, CTIS and ACT EU - Management Board 13 March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734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-divider-with-number_Midnight-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F5B6443D-7EE3-4CB8-A58F-9D05663626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91179" y="404813"/>
            <a:ext cx="3649663" cy="1247775"/>
          </a:xfrm>
        </p:spPr>
        <p:txBody>
          <a:bodyPr/>
          <a:lstStyle>
            <a:lvl1pPr marL="12600" indent="0">
              <a:buNone/>
              <a:defRPr sz="9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DFE17D0-9423-31B2-D980-437F106C3F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1179" y="2020358"/>
            <a:ext cx="7681384" cy="1775883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add the chapter title, Verdana pro, 48pt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F07B64-74CF-DCB6-9CD9-9B9F3DE1C0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1179" y="4163483"/>
            <a:ext cx="7681384" cy="1041400"/>
          </a:xfrm>
        </p:spPr>
        <p:txBody>
          <a:bodyPr/>
          <a:lstStyle>
            <a:lvl1pPr marL="1260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a subheading, delete if not needed</a:t>
            </a: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0ADC921-4D34-BF34-9F8B-FF7856462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2330" y="6308816"/>
            <a:ext cx="369631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1EBE2C6-FE47-C801-FECC-6EE7A3265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1961" y="6308815"/>
            <a:ext cx="6350784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CTR, CTIS and ACT EU - Management Board 13 March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6935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-divider_Electric-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93A61D73-A6F8-5259-A0DC-8658419AE94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1" y="0"/>
            <a:ext cx="3119967" cy="6858000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3200">
                <a:latin typeface="Verdana Pro" panose="020B060403050404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DFE17D0-9423-31B2-D980-437F106C3F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1434" y="1537367"/>
            <a:ext cx="5761567" cy="177588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add the chapter title, Verdana pro, 32pt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F07B64-74CF-DCB6-9CD9-9B9F3DE1C0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71434" y="3429000"/>
            <a:ext cx="5761567" cy="1041400"/>
          </a:xfrm>
        </p:spPr>
        <p:txBody>
          <a:bodyPr/>
          <a:lstStyle>
            <a:lvl1pPr marL="1260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a subheading, delete if not needed</a:t>
            </a: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0ADC921-4D34-BF34-9F8B-FF7856462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12585" y="6308816"/>
            <a:ext cx="369631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1EBE2C6-FE47-C801-FECC-6EE7A3265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2216" y="6308815"/>
            <a:ext cx="6350784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CTR, CTIS and ACT EU - Management Board 13 March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3936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-divider-with-number_Electric-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F5B6443D-7EE3-4CB8-A58F-9D05663626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90650" y="404813"/>
            <a:ext cx="3649663" cy="1247775"/>
          </a:xfrm>
        </p:spPr>
        <p:txBody>
          <a:bodyPr/>
          <a:lstStyle>
            <a:lvl1pPr marL="12600" indent="0">
              <a:buNone/>
              <a:defRPr sz="9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DFE17D0-9423-31B2-D980-437F106C3F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1179" y="2020358"/>
            <a:ext cx="7681384" cy="1775883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add the chapter title, Verdana pro, 48pt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F07B64-74CF-DCB6-9CD9-9B9F3DE1C0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1179" y="4163483"/>
            <a:ext cx="7681384" cy="1041400"/>
          </a:xfrm>
        </p:spPr>
        <p:txBody>
          <a:bodyPr/>
          <a:lstStyle>
            <a:lvl1pPr marL="1260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a subheading, delete if not needed</a:t>
            </a: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0ADC921-4D34-BF34-9F8B-FF7856462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2330" y="6308816"/>
            <a:ext cx="369631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1EBE2C6-FE47-C801-FECC-6EE7A3265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1961" y="6308815"/>
            <a:ext cx="6350784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CTR, CTIS and ACT EU - Management Board 13 March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7832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_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9E07C546-85EB-55B9-8810-0D762AF4C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0650" y="898616"/>
            <a:ext cx="792000" cy="75397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9FD1EC7-EDE6-F3B9-EA78-D9447C0AD4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51618" y="1797052"/>
            <a:ext cx="7488767" cy="3066960"/>
          </a:xfrm>
        </p:spPr>
        <p:txBody>
          <a:bodyPr anchor="t">
            <a:normAutofit/>
          </a:bodyPr>
          <a:lstStyle>
            <a:lvl1pPr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Click to add the quote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4D5D57F-1091-AC71-23D3-74D5147920C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51616" y="4864012"/>
            <a:ext cx="7488768" cy="490371"/>
          </a:xfrm>
        </p:spPr>
        <p:txBody>
          <a:bodyPr bIns="0" anchor="b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add the author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0B5DB-3F64-1FE9-919A-DBAE7B332A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2" y="6308816"/>
            <a:ext cx="369631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6B192-C657-973E-7635-2A89798D40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1433" y="6308815"/>
            <a:ext cx="9038952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CTR, CTIS and ACT EU - Management Board 13 March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3680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Electric-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92E9B605-9AD1-5F3E-BCE7-BDB3C1FC4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0650" y="898616"/>
            <a:ext cx="792000" cy="75397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958F686-435D-B9ED-CCA2-112CB1739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51618" y="1797052"/>
            <a:ext cx="7488767" cy="3066960"/>
          </a:xfrm>
        </p:spPr>
        <p:txBody>
          <a:bodyPr anchor="t">
            <a:normAutofit/>
          </a:bodyPr>
          <a:lstStyle>
            <a:lvl1pPr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Click to add the quote</a:t>
            </a:r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68C09ED-E8F2-417D-A51A-1B8AA6285B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51616" y="4864012"/>
            <a:ext cx="7488768" cy="490371"/>
          </a:xfrm>
        </p:spPr>
        <p:txBody>
          <a:bodyPr bIns="0" anchor="b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add the author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F35BC67-B42A-FA6A-1D14-07C990489B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2" y="6308816"/>
            <a:ext cx="369631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FBC39D5-0071-5683-A77F-F99F0DAE9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1433" y="6308815"/>
            <a:ext cx="9038952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CTR, CTIS and ACT EU - Management Board 13 March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4156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ckground_midnight-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8285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ckground_electric-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3177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147376A0-C9B1-9D93-37A8-30A6629A81C4}"/>
              </a:ext>
            </a:extLst>
          </p:cNvPr>
          <p:cNvSpPr txBox="1">
            <a:spLocks/>
          </p:cNvSpPr>
          <p:nvPr userDrawn="1"/>
        </p:nvSpPr>
        <p:spPr>
          <a:xfrm>
            <a:off x="2144618" y="2556478"/>
            <a:ext cx="7902766" cy="609791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1100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05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05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05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200">
                <a:solidFill>
                  <a:schemeClr val="bg1"/>
                </a:solidFill>
                <a:latin typeface="+mn-lt"/>
              </a:rPr>
              <a:t>Thank you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D0C52C5-283E-370D-B9FE-6E5061FA3AA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51616" y="3254144"/>
            <a:ext cx="7488768" cy="364067"/>
          </a:xfrm>
        </p:spPr>
        <p:txBody>
          <a:bodyPr bIns="0" anchor="b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add your email address</a:t>
            </a:r>
          </a:p>
        </p:txBody>
      </p:sp>
      <p:pic>
        <p:nvPicPr>
          <p:cNvPr id="3" name="Graphic 2" descr="European Medicines Agency logo">
            <a:extLst>
              <a:ext uri="{FF2B5EF4-FFF2-40B4-BE49-F238E27FC236}">
                <a16:creationId xmlns:a16="http://schemas.microsoft.com/office/drawing/2014/main" id="{5F88CE8E-F829-0CD6-1383-C0DE8FEF75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6915" y="4950522"/>
            <a:ext cx="1338170" cy="509779"/>
          </a:xfrm>
          <a:prstGeom prst="rect">
            <a:avLst/>
          </a:prstGeom>
        </p:spPr>
      </p:pic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490AADB8-3D4D-A4A9-4D34-F14ECAFB08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223" y="4794335"/>
            <a:ext cx="1132836" cy="786572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D09A0D56-C61E-2B57-7EEA-85674AEB75E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41" y="4825639"/>
            <a:ext cx="1251543" cy="65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87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-of-content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0A04893-498E-CA48-7EA0-929DD1BCD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1" y="0"/>
            <a:ext cx="3119967" cy="6858000"/>
          </a:xfrm>
        </p:spPr>
        <p:txBody>
          <a:bodyPr anchor="t"/>
          <a:lstStyle>
            <a:lvl1pPr marL="0" indent="0">
              <a:buNone/>
              <a:defRPr sz="2400">
                <a:latin typeface="Verdana Pro" panose="020B060403050404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1" y="405251"/>
            <a:ext cx="8102601" cy="960000"/>
          </a:xfrm>
        </p:spPr>
        <p:txBody>
          <a:bodyPr anchor="b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noProof="0"/>
              <a:t>Table of contents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9995E9C-6BA7-D829-A01D-20CB26F91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7600" y="1653118"/>
            <a:ext cx="8102600" cy="4271433"/>
          </a:xfrm>
        </p:spPr>
        <p:txBody>
          <a:bodyPr/>
          <a:lstStyle>
            <a:lvl1pPr>
              <a:spcAft>
                <a:spcPts val="900"/>
              </a:spcAft>
              <a:defRPr>
                <a:latin typeface="+mn-lt"/>
              </a:defRPr>
            </a:lvl1pPr>
            <a:lvl2pPr>
              <a:spcAft>
                <a:spcPts val="900"/>
              </a:spcAft>
              <a:defRPr>
                <a:latin typeface="+mn-lt"/>
              </a:defRPr>
            </a:lvl2pPr>
          </a:lstStyle>
          <a:p>
            <a:pPr lvl="0"/>
            <a:r>
              <a:rPr lang="en-GB" noProof="0"/>
              <a:t>Click to add </a:t>
            </a:r>
            <a:r>
              <a:rPr lang="en-GB"/>
              <a:t>the list of contents</a:t>
            </a:r>
            <a:endParaRPr lang="en-US"/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4A450E-2087-D4C5-FB6A-676E494AF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7600" y="6308816"/>
            <a:ext cx="404696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21BB459-2978-BD7B-D59D-E195FCE7E4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2297" y="6308815"/>
            <a:ext cx="3090296" cy="315448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CTR, CTIS and ACT EU - Management Board 13 March 2025</a:t>
            </a:r>
            <a:endParaRPr lang="en-GB"/>
          </a:p>
        </p:txBody>
      </p:sp>
      <p:pic>
        <p:nvPicPr>
          <p:cNvPr id="3" name="Picture 2" descr="European Medicines Agency logo">
            <a:extLst>
              <a:ext uri="{FF2B5EF4-FFF2-40B4-BE49-F238E27FC236}">
                <a16:creationId xmlns:a16="http://schemas.microsoft.com/office/drawing/2014/main" id="{337E9BF2-FFFC-589A-2D28-CED9931079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045" y="6287747"/>
            <a:ext cx="1097497" cy="315448"/>
          </a:xfrm>
          <a:prstGeom prst="rect">
            <a:avLst/>
          </a:prstGeom>
        </p:spPr>
      </p:pic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9D4D371C-D0E4-817D-5A0C-FDC64B73A9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53967" y="6119670"/>
            <a:ext cx="1820703" cy="477980"/>
          </a:xfrm>
          <a:prstGeom prst="rect">
            <a:avLst/>
          </a:prstGeom>
        </p:spPr>
      </p:pic>
      <p:pic>
        <p:nvPicPr>
          <p:cNvPr id="8" name="Picture 7" descr="A blue text with yellow stars&#10;&#10;AI-generated content may be incorrect.">
            <a:extLst>
              <a:ext uri="{FF2B5EF4-FFF2-40B4-BE49-F238E27FC236}">
                <a16:creationId xmlns:a16="http://schemas.microsoft.com/office/drawing/2014/main" id="{84B715B1-61BA-E2F1-E19B-5A2E5D6DDC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74917" y="6200663"/>
            <a:ext cx="785283" cy="40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447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highlight-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2" y="405251"/>
            <a:ext cx="8098117" cy="960000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2" y="1653118"/>
            <a:ext cx="8098117" cy="4271433"/>
          </a:xfrm>
        </p:spPr>
        <p:txBody>
          <a:bodyPr>
            <a:noAutofit/>
          </a:bodyPr>
          <a:lstStyle>
            <a:lvl1pPr marL="228594" indent="-228594"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C2F19F-98C8-C0D0-4CE1-5FDD3A000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2033" y="0"/>
            <a:ext cx="3119967" cy="6858000"/>
          </a:xfrm>
          <a:prstGeom prst="rect">
            <a:avLst/>
          </a:prstGeom>
          <a:solidFill>
            <a:schemeClr val="bg2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Verdana Pro" panose="020B0604030504040204" pitchFamily="34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704BA26-1951-B965-9F50-7572B5181D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09101" y="1653118"/>
            <a:ext cx="2451100" cy="4271433"/>
          </a:xfrm>
        </p:spPr>
        <p:txBody>
          <a:bodyPr/>
          <a:lstStyle>
            <a:lvl1pPr marL="0" indent="0">
              <a:lnSpc>
                <a:spcPts val="1600"/>
              </a:lnSpc>
              <a:spcAft>
                <a:spcPts val="600"/>
              </a:spcAft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6A45A80-132B-ED48-CB50-4031FA21B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B13B6-D77E-0DFE-2F76-A35199D4C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7719259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CTR, CTIS and ACT EU - Management Board 13 March 2025</a:t>
            </a:r>
            <a:endParaRPr lang="en-GB"/>
          </a:p>
        </p:txBody>
      </p:sp>
      <p:pic>
        <p:nvPicPr>
          <p:cNvPr id="11" name="Picture 10" descr="European Medicines Agency logo">
            <a:extLst>
              <a:ext uri="{FF2B5EF4-FFF2-40B4-BE49-F238E27FC236}">
                <a16:creationId xmlns:a16="http://schemas.microsoft.com/office/drawing/2014/main" id="{F6BA3F40-05A2-62B3-B848-504EE73480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200" y="6223847"/>
            <a:ext cx="1336001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3782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-of-contents_reflex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0C44D7-3D9D-BA12-BCE0-A0335DF27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200149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Verdana Pro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61115" y="405251"/>
            <a:ext cx="8640235" cy="960000"/>
          </a:xfrm>
        </p:spPr>
        <p:txBody>
          <a:bodyPr anchor="b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noProof="0"/>
              <a:t>Table of contents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9995E9C-6BA7-D829-A01D-20CB26F91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1115" y="1653118"/>
            <a:ext cx="8640233" cy="4271433"/>
          </a:xfrm>
        </p:spPr>
        <p:txBody>
          <a:bodyPr/>
          <a:lstStyle>
            <a:lvl1pPr>
              <a:spcAft>
                <a:spcPts val="900"/>
              </a:spcAft>
              <a:defRPr>
                <a:latin typeface="+mn-lt"/>
              </a:defRPr>
            </a:lvl1pPr>
            <a:lvl2pPr>
              <a:spcAft>
                <a:spcPts val="900"/>
              </a:spcAft>
              <a:defRPr>
                <a:latin typeface="+mn-lt"/>
              </a:defRPr>
            </a:lvl2pPr>
          </a:lstStyle>
          <a:p>
            <a:pPr lvl="0"/>
            <a:r>
              <a:rPr lang="en-US"/>
              <a:t>Click to add </a:t>
            </a:r>
            <a:r>
              <a:rPr lang="en-GB"/>
              <a:t>the list of contents</a:t>
            </a:r>
            <a:endParaRPr lang="en-US"/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4A450E-2087-D4C5-FB6A-676E494AF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61114" y="6308816"/>
            <a:ext cx="404696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21BB459-2978-BD7B-D59D-E195FCE7E4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65811" y="6308815"/>
            <a:ext cx="6508337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11" name="Picture 10" descr="European Medicines Agency logo">
            <a:extLst>
              <a:ext uri="{FF2B5EF4-FFF2-40B4-BE49-F238E27FC236}">
                <a16:creationId xmlns:a16="http://schemas.microsoft.com/office/drawing/2014/main" id="{55B86494-4B07-6EBB-C6F3-DD3CEF9615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200" y="6223847"/>
            <a:ext cx="1336001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9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-of-contents_midnigh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0C44D7-3D9D-BA12-BCE0-A0335DF27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200149" cy="6858000"/>
          </a:xfrm>
          <a:prstGeom prst="rect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Verdana Pro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61115" y="405251"/>
            <a:ext cx="8640235" cy="960000"/>
          </a:xfrm>
        </p:spPr>
        <p:txBody>
          <a:bodyPr anchor="b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noProof="0"/>
              <a:t>Table of contents</a:t>
            </a:r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05637B3-D0DB-2FF0-FD86-3B7D0186F8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1115" y="1653118"/>
            <a:ext cx="8640233" cy="4271433"/>
          </a:xfrm>
        </p:spPr>
        <p:txBody>
          <a:bodyPr/>
          <a:lstStyle>
            <a:lvl1pPr>
              <a:spcAft>
                <a:spcPts val="900"/>
              </a:spcAft>
              <a:defRPr>
                <a:latin typeface="+mn-lt"/>
              </a:defRPr>
            </a:lvl1pPr>
            <a:lvl2pPr>
              <a:spcAft>
                <a:spcPts val="900"/>
              </a:spcAft>
              <a:defRPr>
                <a:latin typeface="+mn-lt"/>
              </a:defRPr>
            </a:lvl2pPr>
          </a:lstStyle>
          <a:p>
            <a:pPr lvl="0"/>
            <a:r>
              <a:rPr lang="en-US"/>
              <a:t>Click to add </a:t>
            </a:r>
            <a:r>
              <a:rPr lang="en-GB"/>
              <a:t>the list of contents</a:t>
            </a:r>
            <a:endParaRPr lang="en-US"/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4A450E-2087-D4C5-FB6A-676E494AF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61114" y="6308816"/>
            <a:ext cx="404696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21BB459-2978-BD7B-D59D-E195FCE7E4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65811" y="6308815"/>
            <a:ext cx="4393789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CTR, CTIS and ACT EU - Management Board 13 March 2025</a:t>
            </a:r>
            <a:endParaRPr lang="en-GB"/>
          </a:p>
        </p:txBody>
      </p:sp>
      <p:pic>
        <p:nvPicPr>
          <p:cNvPr id="6" name="Picture 5" descr="European Medicines Agency logo">
            <a:extLst>
              <a:ext uri="{FF2B5EF4-FFF2-40B4-BE49-F238E27FC236}">
                <a16:creationId xmlns:a16="http://schemas.microsoft.com/office/drawing/2014/main" id="{9A09C18F-13DD-EBA8-667E-5C3BA0703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045" y="6287747"/>
            <a:ext cx="1097497" cy="315448"/>
          </a:xfrm>
          <a:prstGeom prst="rect">
            <a:avLst/>
          </a:prstGeom>
        </p:spPr>
      </p:pic>
      <p:pic>
        <p:nvPicPr>
          <p:cNvPr id="8" name="Picture 7" descr="A black and white logo&#10;&#10;AI-generated content may be incorrect.">
            <a:extLst>
              <a:ext uri="{FF2B5EF4-FFF2-40B4-BE49-F238E27FC236}">
                <a16:creationId xmlns:a16="http://schemas.microsoft.com/office/drawing/2014/main" id="{BFE10112-8FED-3412-3430-5DECE5AA4A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53967" y="6119670"/>
            <a:ext cx="1820703" cy="477980"/>
          </a:xfrm>
          <a:prstGeom prst="rect">
            <a:avLst/>
          </a:prstGeom>
        </p:spPr>
      </p:pic>
      <p:pic>
        <p:nvPicPr>
          <p:cNvPr id="9" name="Picture 8" descr="A blue text with yellow stars&#10;&#10;AI-generated content may be incorrect.">
            <a:extLst>
              <a:ext uri="{FF2B5EF4-FFF2-40B4-BE49-F238E27FC236}">
                <a16:creationId xmlns:a16="http://schemas.microsoft.com/office/drawing/2014/main" id="{83B3964F-E4A1-BD3E-4055-2B6B57F6232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74917" y="6200663"/>
            <a:ext cx="785283" cy="40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76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-of-contents_electric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0C44D7-3D9D-BA12-BCE0-A0335DF27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200149" cy="6858000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Verdana Pro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61115" y="405251"/>
            <a:ext cx="8640235" cy="960000"/>
          </a:xfrm>
        </p:spPr>
        <p:txBody>
          <a:bodyPr anchor="b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noProof="0"/>
              <a:t>Table of contents</a:t>
            </a:r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19D5136-B2BC-B952-3410-698A9877F9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1115" y="1653118"/>
            <a:ext cx="8640233" cy="4271433"/>
          </a:xfrm>
        </p:spPr>
        <p:txBody>
          <a:bodyPr/>
          <a:lstStyle>
            <a:lvl1pPr>
              <a:spcAft>
                <a:spcPts val="900"/>
              </a:spcAft>
              <a:defRPr>
                <a:latin typeface="+mn-lt"/>
              </a:defRPr>
            </a:lvl1pPr>
            <a:lvl2pPr>
              <a:spcAft>
                <a:spcPts val="900"/>
              </a:spcAft>
              <a:defRPr>
                <a:latin typeface="+mn-lt"/>
              </a:defRPr>
            </a:lvl2pPr>
          </a:lstStyle>
          <a:p>
            <a:pPr lvl="0"/>
            <a:r>
              <a:rPr lang="en-US"/>
              <a:t>Click to add </a:t>
            </a:r>
            <a:r>
              <a:rPr lang="en-GB"/>
              <a:t>the list of contents</a:t>
            </a:r>
            <a:endParaRPr lang="en-US"/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4A450E-2087-D4C5-FB6A-676E494AF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61114" y="6308816"/>
            <a:ext cx="404696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21BB459-2978-BD7B-D59D-E195FCE7E4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65811" y="6308815"/>
            <a:ext cx="4393789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CTR, CTIS and ACT EU - Management Board 13 March 2025</a:t>
            </a:r>
            <a:endParaRPr lang="en-GB"/>
          </a:p>
        </p:txBody>
      </p:sp>
      <p:pic>
        <p:nvPicPr>
          <p:cNvPr id="6" name="Picture 5" descr="European Medicines Agency logo">
            <a:extLst>
              <a:ext uri="{FF2B5EF4-FFF2-40B4-BE49-F238E27FC236}">
                <a16:creationId xmlns:a16="http://schemas.microsoft.com/office/drawing/2014/main" id="{D3709BD7-75DE-78A5-D6AB-7EFB038D7F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045" y="6287747"/>
            <a:ext cx="1097497" cy="315448"/>
          </a:xfrm>
          <a:prstGeom prst="rect">
            <a:avLst/>
          </a:prstGeom>
        </p:spPr>
      </p:pic>
      <p:pic>
        <p:nvPicPr>
          <p:cNvPr id="8" name="Picture 7" descr="A black and white logo&#10;&#10;AI-generated content may be incorrect.">
            <a:extLst>
              <a:ext uri="{FF2B5EF4-FFF2-40B4-BE49-F238E27FC236}">
                <a16:creationId xmlns:a16="http://schemas.microsoft.com/office/drawing/2014/main" id="{D281A804-2D39-53B6-AE28-556E8DCF83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53967" y="6119670"/>
            <a:ext cx="1820703" cy="477980"/>
          </a:xfrm>
          <a:prstGeom prst="rect">
            <a:avLst/>
          </a:prstGeom>
        </p:spPr>
      </p:pic>
      <p:pic>
        <p:nvPicPr>
          <p:cNvPr id="9" name="Picture 8" descr="A blue text with yellow stars&#10;&#10;AI-generated content may be incorrect.">
            <a:extLst>
              <a:ext uri="{FF2B5EF4-FFF2-40B4-BE49-F238E27FC236}">
                <a16:creationId xmlns:a16="http://schemas.microsoft.com/office/drawing/2014/main" id="{6D73589F-340C-0902-0558-8624B03C95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74917" y="6200663"/>
            <a:ext cx="785283" cy="40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5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404284"/>
            <a:ext cx="9408584" cy="960000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653118"/>
            <a:ext cx="9408584" cy="4271433"/>
          </a:xfrm>
        </p:spPr>
        <p:txBody>
          <a:bodyPr>
            <a:noAutofit/>
          </a:bodyPr>
          <a:lstStyle>
            <a:lvl1pPr marL="228594" indent="-228594"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5E1A83C-B653-C3DB-1D33-D410BFB5F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6A4AA9-2921-BA59-2F2D-827E55B79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6132591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CTR, CTIS and ACT EU - Management Board 13 March 2025</a:t>
            </a:r>
            <a:endParaRPr lang="en-GB"/>
          </a:p>
        </p:txBody>
      </p:sp>
      <p:pic>
        <p:nvPicPr>
          <p:cNvPr id="4" name="Picture 3" descr="European Medicines Agency logo">
            <a:extLst>
              <a:ext uri="{FF2B5EF4-FFF2-40B4-BE49-F238E27FC236}">
                <a16:creationId xmlns:a16="http://schemas.microsoft.com/office/drawing/2014/main" id="{6E6EC334-6F84-D5A6-DF20-815ED3832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045" y="6287747"/>
            <a:ext cx="1097497" cy="315448"/>
          </a:xfrm>
          <a:prstGeom prst="rect">
            <a:avLst/>
          </a:prstGeom>
        </p:spPr>
      </p:pic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755AD682-A2C6-EBD7-D02E-F85723DFE4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53967" y="6119670"/>
            <a:ext cx="1820703" cy="477980"/>
          </a:xfrm>
          <a:prstGeom prst="rect">
            <a:avLst/>
          </a:prstGeom>
        </p:spPr>
      </p:pic>
      <p:pic>
        <p:nvPicPr>
          <p:cNvPr id="9" name="Picture 8" descr="A blue text with yellow stars&#10;&#10;AI-generated content may be incorrect.">
            <a:extLst>
              <a:ext uri="{FF2B5EF4-FFF2-40B4-BE49-F238E27FC236}">
                <a16:creationId xmlns:a16="http://schemas.microsoft.com/office/drawing/2014/main" id="{8E9848A6-B0B7-709F-4EAC-7E4389BEE41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74917" y="6200663"/>
            <a:ext cx="785283" cy="40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1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1-column-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404284"/>
            <a:ext cx="9408584" cy="960000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653119"/>
            <a:ext cx="9408584" cy="3548803"/>
          </a:xfrm>
        </p:spPr>
        <p:txBody>
          <a:bodyPr>
            <a:noAutofit/>
          </a:bodyPr>
          <a:lstStyle>
            <a:lvl1pPr marL="228594" indent="-228594"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 marL="1384165" indent="0">
              <a:buNone/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402703-151F-BCBF-6E81-A8883FC5A8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5392617"/>
            <a:ext cx="9408584" cy="531935"/>
          </a:xfrm>
          <a:solidFill>
            <a:schemeClr val="accent3"/>
          </a:solidFill>
        </p:spPr>
        <p:txBody>
          <a:bodyPr lIns="72000" tIns="36000" rIns="72000" bIns="36000" anchor="ctr"/>
          <a:lstStyle>
            <a:lvl1pPr marL="12600" indent="0">
              <a:buNone/>
              <a:defRPr sz="133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a takeaway message, max. 2 lines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5E1A83C-B653-C3DB-1D33-D410BFB5F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6A4AA9-2921-BA59-2F2D-827E55B79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6132591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CTR, CTIS and ACT EU - Management Board 13 March 2025</a:t>
            </a:r>
            <a:endParaRPr lang="en-GB"/>
          </a:p>
        </p:txBody>
      </p:sp>
      <p:pic>
        <p:nvPicPr>
          <p:cNvPr id="4" name="Picture 3" descr="European Medicines Agency logo">
            <a:extLst>
              <a:ext uri="{FF2B5EF4-FFF2-40B4-BE49-F238E27FC236}">
                <a16:creationId xmlns:a16="http://schemas.microsoft.com/office/drawing/2014/main" id="{F6BF89B5-560D-09BB-08DE-6B46CC50F8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045" y="6287747"/>
            <a:ext cx="1097497" cy="315448"/>
          </a:xfrm>
          <a:prstGeom prst="rect">
            <a:avLst/>
          </a:prstGeom>
        </p:spPr>
      </p:pic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745B7DCC-10B2-2C18-3506-8C90C40882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53967" y="6119670"/>
            <a:ext cx="1820703" cy="477980"/>
          </a:xfrm>
          <a:prstGeom prst="rect">
            <a:avLst/>
          </a:prstGeom>
        </p:spPr>
      </p:pic>
      <p:pic>
        <p:nvPicPr>
          <p:cNvPr id="10" name="Picture 9" descr="A blue text with yellow stars&#10;&#10;AI-generated content may be incorrect.">
            <a:extLst>
              <a:ext uri="{FF2B5EF4-FFF2-40B4-BE49-F238E27FC236}">
                <a16:creationId xmlns:a16="http://schemas.microsoft.com/office/drawing/2014/main" id="{AE725DAB-1E4E-F953-E4D3-49D55554F52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74917" y="6200663"/>
            <a:ext cx="785283" cy="40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46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800" y="400764"/>
            <a:ext cx="9408584" cy="960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653118"/>
            <a:ext cx="9408584" cy="427143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8AC4CD-D12F-1B4A-8FE8-A9FA71E1BDD5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410075" y="6687820"/>
            <a:ext cx="3435350" cy="1066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700">
                <a:solidFill>
                  <a:srgbClr val="73737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Classified as internal/staff &amp; contractors by the European Medicines Agency </a:t>
            </a:r>
          </a:p>
        </p:txBody>
      </p:sp>
    </p:spTree>
    <p:extLst>
      <p:ext uri="{BB962C8B-B14F-4D97-AF65-F5344CB8AC3E}">
        <p14:creationId xmlns:p14="http://schemas.microsoft.com/office/powerpoint/2010/main" val="404987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15995" algn="l" defTabSz="914377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15995" algn="l" defTabSz="914377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Verdana Pro" panose="020B0604030504040204" pitchFamily="34" charset="0"/>
        <a:buChar char="◦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15995" algn="l" defTabSz="914377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Verdana Pro" panose="020B0604030504040204" pitchFamily="34" charset="0"/>
        <a:buChar char="–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15995" algn="l" defTabSz="914377" rtl="0" eaLnBrk="1" latinLnBrk="0" hangingPunct="1">
        <a:lnSpc>
          <a:spcPct val="110000"/>
        </a:lnSpc>
        <a:spcBef>
          <a:spcPts val="500"/>
        </a:spcBef>
        <a:spcAft>
          <a:spcPts val="1200"/>
        </a:spcAft>
        <a:buFont typeface="Verdana Pro" panose="020B0604030504040204" pitchFamily="34" charset="0"/>
        <a:buChar char="–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15995" algn="l" defTabSz="914377" rtl="0" eaLnBrk="1" latinLnBrk="0" hangingPunct="1">
        <a:lnSpc>
          <a:spcPct val="110000"/>
        </a:lnSpc>
        <a:spcBef>
          <a:spcPts val="500"/>
        </a:spcBef>
        <a:spcAft>
          <a:spcPts val="1200"/>
        </a:spcAft>
        <a:buSzPct val="100000"/>
        <a:buFont typeface="Verdana Pro" panose="020B0604030504040204" pitchFamily="34" charset="0"/>
        <a:buChar char="–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72">
          <p15:clr>
            <a:srgbClr val="F26B43"/>
          </p15:clr>
        </p15:guide>
        <p15:guide id="4" pos="7408">
          <p15:clr>
            <a:srgbClr val="F26B43"/>
          </p15:clr>
        </p15:guide>
        <p15:guide id="5" orient="horz" pos="860">
          <p15:clr>
            <a:srgbClr val="F26B43"/>
          </p15:clr>
        </p15:guide>
        <p15:guide id="6" orient="horz" pos="3913">
          <p15:clr>
            <a:srgbClr val="F26B43"/>
          </p15:clr>
        </p15:guide>
        <p15:guide id="7" pos="756">
          <p15:clr>
            <a:srgbClr val="F26B43"/>
          </p15:clr>
        </p15:guide>
        <p15:guide id="8" pos="876">
          <p15:clr>
            <a:srgbClr val="F26B43"/>
          </p15:clr>
        </p15:guide>
        <p15:guide id="9" pos="1360">
          <p15:clr>
            <a:srgbClr val="F26B43"/>
          </p15:clr>
        </p15:guide>
        <p15:guide id="10" pos="1965">
          <p15:clr>
            <a:srgbClr val="F26B43"/>
          </p15:clr>
        </p15:guide>
        <p15:guide id="11" pos="1481">
          <p15:clr>
            <a:srgbClr val="F26B43"/>
          </p15:clr>
        </p15:guide>
        <p15:guide id="12" pos="3780">
          <p15:clr>
            <a:srgbClr val="F26B43"/>
          </p15:clr>
        </p15:guide>
        <p15:guide id="13" pos="3900">
          <p15:clr>
            <a:srgbClr val="F26B43"/>
          </p15:clr>
        </p15:guide>
        <p15:guide id="14" pos="4384">
          <p15:clr>
            <a:srgbClr val="F26B43"/>
          </p15:clr>
        </p15:guide>
        <p15:guide id="15" pos="4505">
          <p15:clr>
            <a:srgbClr val="F26B43"/>
          </p15:clr>
        </p15:guide>
        <p15:guide id="16" pos="4989">
          <p15:clr>
            <a:srgbClr val="F26B43"/>
          </p15:clr>
        </p15:guide>
        <p15:guide id="17" pos="5111">
          <p15:clr>
            <a:srgbClr val="F26B43"/>
          </p15:clr>
        </p15:guide>
        <p15:guide id="18" pos="5593">
          <p15:clr>
            <a:srgbClr val="F26B43"/>
          </p15:clr>
        </p15:guide>
        <p15:guide id="19" pos="5715">
          <p15:clr>
            <a:srgbClr val="F26B43"/>
          </p15:clr>
        </p15:guide>
        <p15:guide id="20" pos="6199">
          <p15:clr>
            <a:srgbClr val="F26B43"/>
          </p15:clr>
        </p15:guide>
        <p15:guide id="21" pos="6320">
          <p15:clr>
            <a:srgbClr val="F26B43"/>
          </p15:clr>
        </p15:guide>
        <p15:guide id="22" pos="6804">
          <p15:clr>
            <a:srgbClr val="F26B43"/>
          </p15:clr>
        </p15:guide>
        <p15:guide id="23" pos="6924">
          <p15:clr>
            <a:srgbClr val="F26B43"/>
          </p15:clr>
        </p15:guide>
        <p15:guide id="24" pos="2087">
          <p15:clr>
            <a:srgbClr val="F26B43"/>
          </p15:clr>
        </p15:guide>
        <p15:guide id="25" pos="2569">
          <p15:clr>
            <a:srgbClr val="F26B43"/>
          </p15:clr>
        </p15:guide>
        <p15:guide id="26" pos="2691">
          <p15:clr>
            <a:srgbClr val="F26B43"/>
          </p15:clr>
        </p15:guide>
        <p15:guide id="27" pos="3175">
          <p15:clr>
            <a:srgbClr val="F26B43"/>
          </p15:clr>
        </p15:guide>
        <p15:guide id="28" pos="3296">
          <p15:clr>
            <a:srgbClr val="F26B43"/>
          </p15:clr>
        </p15:guide>
        <p15:guide id="29" orient="horz" pos="1041">
          <p15:clr>
            <a:srgbClr val="F26B43"/>
          </p15:clr>
        </p15:guide>
        <p15:guide id="30" orient="horz" pos="4156">
          <p15:clr>
            <a:srgbClr val="F26B43"/>
          </p15:clr>
        </p15:guide>
        <p15:guide id="31" orient="horz" pos="3732">
          <p15:clr>
            <a:srgbClr val="F26B43"/>
          </p15:clr>
        </p15:guide>
        <p15:guide id="33" orient="horz" pos="25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ema.europa.eu/en/documents/report/report-emaetf-workshop-lessons-learned-clinical-trials-public-health-emergencies_en.pdf" TargetMode="Externa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accelerating-clinical-trials.europa.eu/our-work/clinical-trials-public-health-emergencies_en" TargetMode="Externa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28D49-F917-032C-044F-3308C0A29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GB"/>
              <a:t>Clinical trials in public health emergencies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9B2EB0-3E7F-FF74-9FF1-05DEEAF79DAF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GB"/>
              <a:t>MSP AG, 26 June 2025</a:t>
            </a:r>
          </a:p>
        </p:txBody>
      </p:sp>
      <p:pic>
        <p:nvPicPr>
          <p:cNvPr id="7" name="Picture Placeholder 6" descr="A group of people wearing face masks&#10;&#10;AI-generated content may be incorrect.">
            <a:extLst>
              <a:ext uri="{FF2B5EF4-FFF2-40B4-BE49-F238E27FC236}">
                <a16:creationId xmlns:a16="http://schemas.microsoft.com/office/drawing/2014/main" id="{0C4E71F0-669F-AC58-59CC-EA0E3F107EA2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l="22298" r="22298"/>
          <a:stretch/>
        </p:blipFill>
        <p:spPr>
          <a:noFill/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20F2526-31F6-570B-DAF0-1F9F0F2BF8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Presented by Marco Cavaleri and Monique Al</a:t>
            </a:r>
          </a:p>
        </p:txBody>
      </p:sp>
    </p:spTree>
    <p:extLst>
      <p:ext uri="{BB962C8B-B14F-4D97-AF65-F5344CB8AC3E}">
        <p14:creationId xmlns:p14="http://schemas.microsoft.com/office/powerpoint/2010/main" val="1444275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C0B04-1A8B-431E-F2AF-2A370E24874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08725"/>
            <a:ext cx="404813" cy="288925"/>
          </a:xfrm>
          <a:prstGeom prst="rect">
            <a:avLst/>
          </a:prstGeom>
        </p:spPr>
        <p:txBody>
          <a:bodyPr/>
          <a:lstStyle/>
          <a:p>
            <a:fld id="{B99660D1-E428-6645-BE6E-E93CDDDCE128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C4A13C2-D56E-A197-59E2-B89A4C62AC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706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16DB9-7225-4001-A451-AD0A8B56B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AFBC0-8264-F308-6A38-678924878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Lessons learned workshop on clinicals in PHEs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0BE88-40E5-FA68-ED52-A4EF6B7FA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Workshop in June 2023 – </a:t>
            </a:r>
            <a:r>
              <a:rPr lang="en-GB">
                <a:hlinkClick r:id="rId2"/>
              </a:rPr>
              <a:t>report </a:t>
            </a:r>
            <a:endParaRPr lang="en-GB"/>
          </a:p>
          <a:p>
            <a:r>
              <a:rPr lang="en-GB"/>
              <a:t>Framework for </a:t>
            </a:r>
            <a:r>
              <a:rPr lang="en-GB" b="1"/>
              <a:t>funding</a:t>
            </a:r>
            <a:r>
              <a:rPr lang="en-GB"/>
              <a:t> clinical trials during PHEs in the EU</a:t>
            </a:r>
          </a:p>
          <a:p>
            <a:r>
              <a:rPr lang="en-GB"/>
              <a:t>Problems identified:</a:t>
            </a:r>
          </a:p>
          <a:p>
            <a:pPr lvl="1"/>
            <a:r>
              <a:rPr lang="en-GB" b="0" i="0" u="none" strike="noStrike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Insufficient coordination and fragmentation of clinical trials during emergencies</a:t>
            </a:r>
            <a:r>
              <a:rPr lang="en-US" b="0" i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​</a:t>
            </a:r>
            <a:endParaRPr lang="en-US" sz="1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/>
            <a:r>
              <a:rPr lang="en-GB" sz="1400" b="0" i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​</a:t>
            </a:r>
            <a:r>
              <a:rPr lang="en-GB" sz="1400" b="0" i="0" u="none" strike="noStrike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Lack of consolidated mechanism for investigational products prioritisation</a:t>
            </a:r>
            <a:r>
              <a:rPr lang="en-US" sz="1400" b="0" i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​</a:t>
            </a: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/>
            <a:r>
              <a:rPr lang="en-GB" sz="1400" b="0" i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​</a:t>
            </a:r>
            <a:r>
              <a:rPr lang="en-US" sz="1400" b="0" i="0" u="none" strike="noStrike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Lack of flexible funding mechanisms for larger, multinational trials: </a:t>
            </a:r>
            <a:r>
              <a:rPr lang="en-US" sz="1400" b="0" i="0" u="none" strike="noStrike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mobilisation</a:t>
            </a:r>
            <a:r>
              <a:rPr lang="en-US" sz="1400" b="0" i="0" u="none" strike="noStrike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of the necessary funds is slow and uncertain</a:t>
            </a:r>
            <a:endParaRPr lang="en-GB"/>
          </a:p>
          <a:p>
            <a:r>
              <a:rPr lang="en-GB">
                <a:solidFill>
                  <a:srgbClr val="0A6FFD"/>
                </a:solidFill>
              </a:rPr>
              <a:t>Coordinating mechanism </a:t>
            </a:r>
            <a:r>
              <a:rPr lang="en-GB"/>
              <a:t>established under European Commission DG HERA (Health Emergency Preparedness and Response Authority) to focus on actions regarding development of a funding framework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937FE-AE24-447F-CE63-0BD360C06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9660D1-E428-6645-BE6E-E93CDDDCE128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FDFD9-D3BA-E118-D9C3-FF831D032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MSP AG 26 June 2026</a:t>
            </a:r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ED9E5D0-0925-9FC8-5B60-AA3B243A8959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A picture containing indoor, medical equipment, healthcare, room&#10;&#10;Description automatically generated">
            <a:extLst>
              <a:ext uri="{FF2B5EF4-FFF2-40B4-BE49-F238E27FC236}">
                <a16:creationId xmlns:a16="http://schemas.microsoft.com/office/drawing/2014/main" id="{6BF6AF76-38CF-9E0E-8BE1-E661F0CD3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034" y="0"/>
            <a:ext cx="137805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406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80899-FE5A-3C32-ACEB-7A4ADDF6A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Lessons learned workshop on clinicals in PHEs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9591-A566-BF42-579B-BE842DC30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Regulatory</a:t>
            </a:r>
            <a:r>
              <a:rPr lang="en-US" dirty="0"/>
              <a:t> p</a:t>
            </a:r>
            <a:r>
              <a:rPr lang="en-GB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roblems</a:t>
            </a:r>
            <a:r>
              <a:rPr lang="en-GB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identified: </a:t>
            </a:r>
            <a:r>
              <a:rPr lang="en-US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​</a:t>
            </a:r>
            <a:endParaRPr lang="en-US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Insufficient coordination within the MSs, between NCAs and ethics committees 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​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fontAlgn="base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Slow clinical trial application assessment and authorization</a:t>
            </a:r>
            <a:endParaRPr lang="en-US" u="none" strike="noStrike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lvl="1" fontAlgn="base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Insufficient coordination across MSs in the case of multinational trials, also due to national requirements that lead to dis-harmony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​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fontAlgn="base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Lack of flexibility in CTR for the approval process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​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fontAlgn="base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Functioning and knowledge of CTIS</a:t>
            </a:r>
          </a:p>
          <a:p>
            <a:pPr fontAlgn="base">
              <a:lnSpc>
                <a:spcPts val="2400"/>
              </a:lnSpc>
            </a:pPr>
            <a:r>
              <a:rPr lang="en-US" b="0" i="0" u="none" strike="noStrike" dirty="0">
                <a:solidFill>
                  <a:srgbClr val="0A6FFD"/>
                </a:solidFill>
                <a:effectLst/>
                <a:latin typeface="Verdana" panose="020B0604030504040204" pitchFamily="34" charset="0"/>
              </a:rPr>
              <a:t>ACT E</a:t>
            </a:r>
            <a:r>
              <a:rPr lang="en-US" dirty="0">
                <a:solidFill>
                  <a:srgbClr val="0A6FFD"/>
                </a:solidFill>
                <a:latin typeface="Verdana" panose="020B0604030504040204" pitchFamily="34" charset="0"/>
              </a:rPr>
              <a:t>U priority action established 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to focus on specific recommendations from the workshop that were not covered by others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A18C2F-DE75-0F17-BA6F-76CC73F31F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9660D1-E428-6645-BE6E-E93CDDDCE128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8C9EF-371C-ECF0-88FA-A90B23C78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MSP AG 26 June 2026</a:t>
            </a:r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EB21C34-89D6-E6B3-741C-57F382E7BDA6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2" descr="A picture containing indoor, medical equipment, healthcare, room&#10;&#10;Description automatically generated">
            <a:extLst>
              <a:ext uri="{FF2B5EF4-FFF2-40B4-BE49-F238E27FC236}">
                <a16:creationId xmlns:a16="http://schemas.microsoft.com/office/drawing/2014/main" id="{50740F0E-8FCD-DC39-57A5-228C715A7E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0" r="1"/>
          <a:stretch/>
        </p:blipFill>
        <p:spPr bwMode="auto">
          <a:xfrm>
            <a:off x="9072034" y="0"/>
            <a:ext cx="83331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434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28D49-F917-032C-044F-3308C0A29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404284"/>
            <a:ext cx="10441609" cy="960000"/>
          </a:xfrm>
        </p:spPr>
        <p:txBody>
          <a:bodyPr/>
          <a:lstStyle/>
          <a:p>
            <a:r>
              <a:rPr lang="en-GB"/>
              <a:t>Clinical trials in public health emergencies (PHEs)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321141-5507-398F-9124-39B5ED7F5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9660D1-E428-6645-BE6E-E93CDDDCE128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Verdana Pro"/>
                <a:ea typeface="+mn-ea"/>
                <a:cs typeface="+mn-cs"/>
              </a:rPr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erdana Pro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B350B5-793F-20BD-88BF-4659E8E39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2423" y="2322719"/>
            <a:ext cx="2338634" cy="2212562"/>
          </a:xfrm>
          <a:prstGeom prst="rect">
            <a:avLst/>
          </a:prstGeom>
        </p:spPr>
      </p:pic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5EB3BE76-9821-6934-B87B-91CE43192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2" y="1653118"/>
            <a:ext cx="7420112" cy="4271433"/>
          </a:xfrm>
        </p:spPr>
        <p:txBody>
          <a:bodyPr lIns="0" rIns="108000"/>
          <a:lstStyle/>
          <a:p>
            <a:pPr marL="227965" indent="-227965" algn="just">
              <a:lnSpc>
                <a:spcPct val="100000"/>
              </a:lnSpc>
              <a:buClr>
                <a:schemeClr val="tx2"/>
              </a:buClr>
            </a:pPr>
            <a:r>
              <a:rPr lang="en-GB">
                <a:latin typeface="+mj-lt"/>
              </a:rPr>
              <a:t>Adopted by the ACT EU Steering Group end of June 2023, newest PA</a:t>
            </a:r>
          </a:p>
          <a:p>
            <a:pPr marL="227965" indent="-227965" algn="just">
              <a:lnSpc>
                <a:spcPct val="100000"/>
              </a:lnSpc>
              <a:buClr>
                <a:schemeClr val="tx2"/>
              </a:buClr>
            </a:pPr>
            <a:r>
              <a:rPr lang="en-GB" b="1">
                <a:latin typeface="+mj-lt"/>
              </a:rPr>
              <a:t>Objective: </a:t>
            </a:r>
            <a:r>
              <a:rPr lang="en-US">
                <a:latin typeface="+mj-lt"/>
              </a:rPr>
              <a:t>To prepare the European clinical trials environment to implement an </a:t>
            </a:r>
            <a:r>
              <a:rPr lang="en-US">
                <a:solidFill>
                  <a:srgbClr val="0A6FFD"/>
                </a:solidFill>
                <a:latin typeface="+mj-lt"/>
              </a:rPr>
              <a:t>expedited, harmonized authorization procedure </a:t>
            </a:r>
            <a:r>
              <a:rPr lang="en-US">
                <a:latin typeface="+mj-lt"/>
              </a:rPr>
              <a:t>that allows for </a:t>
            </a:r>
            <a:r>
              <a:rPr lang="en-US">
                <a:solidFill>
                  <a:srgbClr val="0A6FFD"/>
                </a:solidFill>
                <a:latin typeface="+mj-lt"/>
              </a:rPr>
              <a:t>timely start</a:t>
            </a:r>
            <a:r>
              <a:rPr lang="en-US">
                <a:latin typeface="+mj-lt"/>
              </a:rPr>
              <a:t>, and </a:t>
            </a:r>
            <a:r>
              <a:rPr lang="en-US">
                <a:solidFill>
                  <a:srgbClr val="0A6FFD"/>
                </a:solidFill>
                <a:latin typeface="+mj-lt"/>
              </a:rPr>
              <a:t>flexible conduct </a:t>
            </a:r>
            <a:r>
              <a:rPr lang="en-US">
                <a:latin typeface="+mj-lt"/>
              </a:rPr>
              <a:t>of multi-national, impactful clinical trials during public health emergencies for rapid deployment of medical counter measures</a:t>
            </a:r>
            <a:endParaRPr lang="en-US"/>
          </a:p>
          <a:p>
            <a:pPr marL="227965" indent="-227965" algn="just">
              <a:lnSpc>
                <a:spcPct val="100000"/>
              </a:lnSpc>
              <a:buClr>
                <a:schemeClr val="tx2"/>
              </a:buClr>
            </a:pPr>
            <a:r>
              <a:rPr lang="en-US">
                <a:latin typeface="+mj-lt"/>
              </a:rPr>
              <a:t>Priority Action members: Commission (SANTE and RTD); CTCG; EMA; </a:t>
            </a:r>
            <a:r>
              <a:rPr lang="en-US">
                <a:solidFill>
                  <a:srgbClr val="0A6FFD"/>
                </a:solidFill>
                <a:latin typeface="+mj-lt"/>
              </a:rPr>
              <a:t>ethics committees, </a:t>
            </a:r>
            <a:r>
              <a:rPr lang="en-US">
                <a:latin typeface="+mj-lt"/>
              </a:rPr>
              <a:t>working closely with an </a:t>
            </a:r>
            <a:r>
              <a:rPr lang="en-US">
                <a:solidFill>
                  <a:srgbClr val="0A6FFD"/>
                </a:solidFill>
                <a:latin typeface="+mj-lt"/>
              </a:rPr>
              <a:t>academic reference group</a:t>
            </a:r>
          </a:p>
          <a:p>
            <a:pPr marL="227965" indent="-227965" algn="just">
              <a:lnSpc>
                <a:spcPct val="100000"/>
              </a:lnSpc>
              <a:buClr>
                <a:schemeClr val="tx2"/>
              </a:buClr>
            </a:pPr>
            <a:endParaRPr lang="en-US">
              <a:latin typeface="+mj-lt"/>
            </a:endParaRPr>
          </a:p>
          <a:p>
            <a:pPr marL="628015" lvl="1" indent="-171450">
              <a:spcAft>
                <a:spcPts val="600"/>
              </a:spcAft>
            </a:pPr>
            <a:endParaRPr lang="en-GB"/>
          </a:p>
          <a:p>
            <a:pPr marL="628015" lvl="1" indent="-171450">
              <a:spcAft>
                <a:spcPts val="600"/>
              </a:spcAft>
            </a:pPr>
            <a:endParaRPr lang="en-GB"/>
          </a:p>
          <a:p>
            <a:pPr marL="171450" indent="-171450">
              <a:spcAft>
                <a:spcPts val="600"/>
              </a:spcAft>
            </a:pPr>
            <a:endParaRPr lang="en-GB" sz="1500"/>
          </a:p>
          <a:p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03624CD-8FA7-720C-2BD3-BA259B31BF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6497" y="6308815"/>
            <a:ext cx="8042391" cy="288836"/>
          </a:xfrm>
        </p:spPr>
        <p:txBody>
          <a:bodyPr/>
          <a:lstStyle/>
          <a:p>
            <a:r>
              <a:rPr lang="en-US"/>
              <a:t>MSP AG 26 June 2026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01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5E69E-4BDC-1DB2-3E60-C40C10C1F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 deliverables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15684-51B9-F83B-8FBA-897C043D0B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/>
              <a:t>Revise the dates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71A912-209F-47FB-FC43-94D9B32B93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9660D1-E428-6645-BE6E-E93CDDDCE128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50D845-BA64-0CC6-66A8-A18419B290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266" b="5840"/>
          <a:stretch/>
        </p:blipFill>
        <p:spPr>
          <a:xfrm>
            <a:off x="263113" y="1653119"/>
            <a:ext cx="11497088" cy="3795182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D87C746-EA91-249A-9C71-2701AEBD45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6497" y="6308815"/>
            <a:ext cx="8042391" cy="288836"/>
          </a:xfrm>
        </p:spPr>
        <p:txBody>
          <a:bodyPr/>
          <a:lstStyle/>
          <a:p>
            <a:r>
              <a:rPr lang="en-US"/>
              <a:t>MSP AG 26 June 2026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650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6424E8C-1554-A1FD-03A4-48AC0FEDA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Strengthening the involvement and collaboration of ethics committees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B22FAA0-EA8F-3BE1-E2E6-6B41B91288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pPr marL="227965" indent="-215900"/>
            <a:r>
              <a:rPr lang="en-GB" dirty="0"/>
              <a:t>Experts in clinical trials ethics with interest/experience in public health emergencies nominated through </a:t>
            </a:r>
            <a:r>
              <a:rPr lang="en-GB" dirty="0" err="1"/>
              <a:t>MedEthicsEU</a:t>
            </a:r>
            <a:endParaRPr lang="en-GB" dirty="0"/>
          </a:p>
          <a:p>
            <a:pPr marL="227965" indent="-215900"/>
            <a:r>
              <a:rPr lang="en-GB" dirty="0">
                <a:solidFill>
                  <a:srgbClr val="0A6FFD"/>
                </a:solidFill>
              </a:rPr>
              <a:t>PHE ethics advisory group (EAG) </a:t>
            </a:r>
            <a:r>
              <a:rPr lang="en-GB" dirty="0"/>
              <a:t>with</a:t>
            </a:r>
            <a:r>
              <a:rPr lang="en-GB" dirty="0">
                <a:solidFill>
                  <a:srgbClr val="0A6FFD"/>
                </a:solidFill>
              </a:rPr>
              <a:t> </a:t>
            </a:r>
            <a:r>
              <a:rPr lang="en-GB" dirty="0"/>
              <a:t>14 representatives from 11 Member States</a:t>
            </a:r>
          </a:p>
          <a:p>
            <a:pPr marL="227965" indent="-215900"/>
            <a:r>
              <a:rPr lang="en-GB" dirty="0"/>
              <a:t>Process for involvement of PHE EAG in ETF to provide ethical considerations in scientific advice procedures. PHE EAG expected to join ETF SA procedures on ethical aspects in Q3 2025. </a:t>
            </a:r>
          </a:p>
          <a:p>
            <a:pPr marL="227965" indent="-215900"/>
            <a:r>
              <a:rPr lang="en-GB" dirty="0"/>
              <a:t>Benefits and Learnings from the Scientific Advice procedures and collaboration with PHE EAG will be evaluated </a:t>
            </a:r>
          </a:p>
          <a:p>
            <a:pPr marL="227965" indent="-215900"/>
            <a:r>
              <a:rPr lang="en-GB" dirty="0"/>
              <a:t>Exploring the possibilities (pros/cons) of a European central ethics committee for the assessment of CT application in PHEs</a:t>
            </a:r>
          </a:p>
          <a:p>
            <a:pPr marL="227965" indent="-21590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62E39A-4F3A-847A-9011-A5E42612C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9660D1-E428-6645-BE6E-E93CDDDCE128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482C0EB4-368D-B347-9E9C-78B5DE8876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65811" y="6308815"/>
            <a:ext cx="4393789" cy="288836"/>
          </a:xfrm>
        </p:spPr>
        <p:txBody>
          <a:bodyPr/>
          <a:lstStyle/>
          <a:p>
            <a:r>
              <a:rPr lang="en-US"/>
              <a:t>MSP AG 26 June 2026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39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9B83B-BEDB-CED5-B0EC-205838279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Developing </a:t>
            </a:r>
            <a:r>
              <a:rPr lang="en-US" b="0" i="0" u="none" strike="noStrike">
                <a:effectLst/>
                <a:latin typeface="Verdana" panose="020B0604030504040204" pitchFamily="34" charset="0"/>
              </a:rPr>
              <a:t>simplified packages for CTs in PHEs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0C593-B69E-34C5-B00E-7AB2A570B3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pPr marL="227965" indent="-215900">
              <a:lnSpc>
                <a:spcPct val="100000"/>
              </a:lnSpc>
            </a:pPr>
            <a:r>
              <a:rPr lang="en-GB" dirty="0"/>
              <a:t>CTR annexes analysed, analysis of templates ongoing </a:t>
            </a:r>
            <a:endParaRPr lang="en-US" dirty="0"/>
          </a:p>
          <a:p>
            <a:pPr marL="227965" indent="-215900">
              <a:lnSpc>
                <a:spcPct val="100000"/>
              </a:lnSpc>
            </a:pPr>
            <a:r>
              <a:rPr lang="en-GB" dirty="0"/>
              <a:t>Survey on national language requirements in a PHE</a:t>
            </a:r>
          </a:p>
          <a:p>
            <a:pPr marL="227965" indent="-215900">
              <a:lnSpc>
                <a:spcPct val="100000"/>
              </a:lnSpc>
            </a:pPr>
            <a:r>
              <a:rPr lang="en-GB" dirty="0">
                <a:solidFill>
                  <a:srgbClr val="0A6FFD"/>
                </a:solidFill>
              </a:rPr>
              <a:t>Proposed simplifications for Part I and Part II documents </a:t>
            </a:r>
            <a:r>
              <a:rPr lang="en-GB" dirty="0"/>
              <a:t>under discussion in CTCG and </a:t>
            </a:r>
            <a:r>
              <a:rPr lang="en-GB" dirty="0" err="1"/>
              <a:t>MedEthicsEU</a:t>
            </a:r>
            <a:endParaRPr lang="en-GB" dirty="0"/>
          </a:p>
          <a:p>
            <a:pPr marL="227965" indent="-215900">
              <a:lnSpc>
                <a:spcPct val="100000"/>
              </a:lnSpc>
            </a:pPr>
            <a:r>
              <a:rPr lang="en-GB" dirty="0"/>
              <a:t>Aiming for endorsement and publication of set of documents at end of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D33971-6478-8935-5978-0B144D05F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9660D1-E428-6645-BE6E-E93CDDDCE128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179D2-8283-C2A3-D854-F586027CE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MSP AG 26 June 2026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553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A4C249B-98E5-F567-9061-E2EBF502B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Developing </a:t>
            </a:r>
            <a:r>
              <a:rPr lang="en-GB">
                <a:latin typeface="+mn-lt"/>
                <a:cs typeface="Times New Roman" panose="02020603050405020304" pitchFamily="18" charset="0"/>
              </a:rPr>
              <a:t>f</a:t>
            </a:r>
            <a:r>
              <a:rPr lang="en-GB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it-for-purpose regulatory flexibility for CTs in PHEs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FBD48E-827C-A367-5A42-10E076B65D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pPr marL="227965" indent="-215900"/>
            <a:r>
              <a:rPr lang="en-GB" kern="100">
                <a:solidFill>
                  <a:srgbClr val="0A6FFD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Guidance on the conduct of clinical trials during public health emergencies </a:t>
            </a:r>
            <a:r>
              <a:rPr lang="en-GB" kern="1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drafted and under review by the EMRN until end of August 2025</a:t>
            </a:r>
            <a:endParaRPr lang="en-US"/>
          </a:p>
          <a:p>
            <a:pPr marL="227965" indent="-215900"/>
            <a:r>
              <a:rPr lang="en-GB">
                <a:solidFill>
                  <a:srgbClr val="0A6FFD"/>
                </a:solidFill>
              </a:rPr>
              <a:t>Public consultation planned in Q4 2025</a:t>
            </a:r>
          </a:p>
          <a:p>
            <a:pPr marL="227965" indent="-215900"/>
            <a:r>
              <a:rPr lang="en-GB" kern="1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Based on the HMA/EMA/EC COVID-19 guidance and taking into account other existing guidance/recommendation papers</a:t>
            </a:r>
          </a:p>
          <a:p>
            <a:pPr marL="227965" indent="-215900"/>
            <a:endParaRPr lang="en-GB"/>
          </a:p>
          <a:p>
            <a:pPr marL="227965" indent="-215900"/>
            <a:r>
              <a:rPr lang="en-GB" kern="10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Work on expedited assessment to start based on draft simplified CTA package</a:t>
            </a:r>
          </a:p>
          <a:p>
            <a:pPr marL="227965" indent="-215900"/>
            <a:r>
              <a:rPr lang="en-GB" kern="10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Draft procedure expected in Q1-Q2 2026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5F402A-7443-739C-8151-1AAD17AEB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9660D1-E428-6645-BE6E-E93CDDDCE128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9C12276-3924-5F2D-BF9A-30CDCEAC66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65811" y="6308815"/>
            <a:ext cx="4393789" cy="288836"/>
          </a:xfrm>
        </p:spPr>
        <p:txBody>
          <a:bodyPr/>
          <a:lstStyle/>
          <a:p>
            <a:r>
              <a:rPr lang="en-US"/>
              <a:t>MSP AG 26 June 2026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563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F19322F-AA7F-9B84-2A0E-4C16DC499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Joint workshop ETF – PA with PHE EAG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CF22C16-8967-4BC1-D025-B1EE2F2DF8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1" y="1797051"/>
            <a:ext cx="2649329" cy="4127500"/>
          </a:xfrm>
        </p:spPr>
        <p:txBody>
          <a:bodyPr/>
          <a:lstStyle/>
          <a:p>
            <a:r>
              <a:rPr lang="en-US">
                <a:latin typeface="+mj-lt"/>
              </a:rPr>
              <a:t>21-22 November 2024 </a:t>
            </a:r>
          </a:p>
          <a:p>
            <a:r>
              <a:rPr lang="en-US">
                <a:latin typeface="+mj-lt"/>
              </a:rPr>
              <a:t>Practical and policy aspects related to preparation and response to the EU clinical trials environment to a PHE</a:t>
            </a:r>
          </a:p>
          <a:p>
            <a:r>
              <a:rPr lang="en-US">
                <a:latin typeface="+mj-lt"/>
                <a:hlinkClick r:id="rId2"/>
              </a:rPr>
              <a:t>Report</a:t>
            </a:r>
            <a:r>
              <a:rPr lang="en-US">
                <a:latin typeface="+mj-lt"/>
              </a:rPr>
              <a:t> </a:t>
            </a:r>
            <a:endParaRPr lang="en-US"/>
          </a:p>
          <a:p>
            <a:pPr marL="12599" indent="0">
              <a:buNone/>
            </a:pPr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10217FE-EBCD-C2DB-845F-93FF520166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94CF95-7C35-E6D1-71B5-A71D18516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9660D1-E428-6645-BE6E-E93CDDDCE128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73288E-4654-2689-A8C3-8EFC5A353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566" y="1677076"/>
            <a:ext cx="9021434" cy="4315427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6325874-09F6-2947-112A-E72B377C14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6497" y="6308815"/>
            <a:ext cx="8042391" cy="288836"/>
          </a:xfrm>
        </p:spPr>
        <p:txBody>
          <a:bodyPr/>
          <a:lstStyle/>
          <a:p>
            <a:r>
              <a:rPr lang="en-US"/>
              <a:t>MSP AG 26 June 2026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69265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EMA 2024">
      <a:dk1>
        <a:srgbClr val="000000"/>
      </a:dk1>
      <a:lt1>
        <a:srgbClr val="FFFFFF"/>
      </a:lt1>
      <a:dk2>
        <a:srgbClr val="072B5D"/>
      </a:dk2>
      <a:lt2>
        <a:srgbClr val="E7E6E6"/>
      </a:lt2>
      <a:accent1>
        <a:srgbClr val="003399"/>
      </a:accent1>
      <a:accent2>
        <a:srgbClr val="3AB9A3"/>
      </a:accent2>
      <a:accent3>
        <a:srgbClr val="0D6DFB"/>
      </a:accent3>
      <a:accent4>
        <a:srgbClr val="FECB00"/>
      </a:accent4>
      <a:accent5>
        <a:srgbClr val="C7CBE6"/>
      </a:accent5>
      <a:accent6>
        <a:srgbClr val="74197B"/>
      </a:accent6>
      <a:hlink>
        <a:srgbClr val="0D6DFC"/>
      </a:hlink>
      <a:folHlink>
        <a:srgbClr val="75197C"/>
      </a:folHlink>
    </a:clrScheme>
    <a:fontScheme name="EMA Verdana Pro">
      <a:majorFont>
        <a:latin typeface="Verdana Pro"/>
        <a:ea typeface=""/>
        <a:cs typeface=""/>
      </a:majorFont>
      <a:minorFont>
        <a:latin typeface="Verdana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3D41EF0-CC24-7A4D-BFFC-60332F858CB2}" vid="{6099E17C-5264-5F45-A609-2FECE4F491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1CE38E41DF8B41945DD4504BF4BA93" ma:contentTypeVersion="18" ma:contentTypeDescription="Create a new document." ma:contentTypeScope="" ma:versionID="b2368c850b6bda4ee22c459507c4af1d">
  <xsd:schema xmlns:xsd="http://www.w3.org/2001/XMLSchema" xmlns:xs="http://www.w3.org/2001/XMLSchema" xmlns:p="http://schemas.microsoft.com/office/2006/metadata/properties" xmlns:ns2="5b33e867-d2af-4949-b03b-f2a1cc750807" xmlns:ns3="43f8f998-870e-4ba7-b369-22911b3a2816" targetNamespace="http://schemas.microsoft.com/office/2006/metadata/properties" ma:root="true" ma:fieldsID="76a52d0d3834a48271d52552d5e252dc" ns2:_="" ns3:_="">
    <xsd:import namespace="5b33e867-d2af-4949-b03b-f2a1cc750807"/>
    <xsd:import namespace="43f8f998-870e-4ba7-b369-22911b3a28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33e867-d2af-4949-b03b-f2a1cc7508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b8e19bc-e54a-46df-9f4e-b6707c3609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f8f998-870e-4ba7-b369-22911b3a281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d314836-cd0e-4511-86ef-77e4149003d1}" ma:internalName="TaxCatchAll" ma:showField="CatchAllData" ma:web="43f8f998-870e-4ba7-b369-22911b3a28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3f8f998-870e-4ba7-b369-22911b3a2816" xsi:nil="true"/>
    <lcf76f155ced4ddcb4097134ff3c332f xmlns="5b33e867-d2af-4949-b03b-f2a1cc75080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2C9F21-8B85-4D42-BA7E-F0093DD3E973}">
  <ds:schemaRefs>
    <ds:schemaRef ds:uri="43f8f998-870e-4ba7-b369-22911b3a2816"/>
    <ds:schemaRef ds:uri="5b33e867-d2af-4949-b03b-f2a1cc75080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A45E8E0-356D-4D87-83A8-E84F74A3AE1C}">
  <ds:schemaRefs>
    <ds:schemaRef ds:uri="http://www.w3.org/XML/1998/namespace"/>
    <ds:schemaRef ds:uri="43f8f998-870e-4ba7-b369-22911b3a2816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5b33e867-d2af-4949-b03b-f2a1cc750807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FBEE9BB-2A53-4A88-ABB0-3A8BEED4D6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3461</TotalTime>
  <Words>636</Words>
  <Application>Microsoft Office PowerPoint</Application>
  <PresentationFormat>Widescreen</PresentationFormat>
  <Paragraphs>73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Verdana</vt:lpstr>
      <vt:lpstr>Verdana Pro</vt:lpstr>
      <vt:lpstr>1_Office Theme</vt:lpstr>
      <vt:lpstr>Clinical trials in public health emergencies</vt:lpstr>
      <vt:lpstr>Lessons learned workshop on clinicals in PHEs</vt:lpstr>
      <vt:lpstr>Lessons learned workshop on clinicals in PHEs</vt:lpstr>
      <vt:lpstr>Clinical trials in public health emergencies (PHEs) </vt:lpstr>
      <vt:lpstr>PA deliverables </vt:lpstr>
      <vt:lpstr>Strengthening the involvement and collaboration of ethics committees</vt:lpstr>
      <vt:lpstr>Developing simplified packages for CTs in PHEs</vt:lpstr>
      <vt:lpstr>Developing fit-for-purpose regulatory flexibility for CTs in PHEs</vt:lpstr>
      <vt:lpstr>Joint workshop ETF – PA with PHE EAG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 Haan Romee</dc:creator>
  <cp:lastModifiedBy>de Haan Romee</cp:lastModifiedBy>
  <cp:revision>2</cp:revision>
  <dcterms:created xsi:type="dcterms:W3CDTF">2025-05-26T19:13:04Z</dcterms:created>
  <dcterms:modified xsi:type="dcterms:W3CDTF">2025-06-25T19:14:01Z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ea11ca-d417-4147-80ed-01a58412c458_Enabled">
    <vt:lpwstr>true</vt:lpwstr>
  </property>
  <property fmtid="{D5CDD505-2E9C-101B-9397-08002B2CF9AE}" pid="3" name="MSIP_Label_0eea11ca-d417-4147-80ed-01a58412c458_SetDate">
    <vt:lpwstr>2025-05-26T20:25:15Z</vt:lpwstr>
  </property>
  <property fmtid="{D5CDD505-2E9C-101B-9397-08002B2CF9AE}" pid="4" name="MSIP_Label_0eea11ca-d417-4147-80ed-01a58412c458_Method">
    <vt:lpwstr>Standard</vt:lpwstr>
  </property>
  <property fmtid="{D5CDD505-2E9C-101B-9397-08002B2CF9AE}" pid="5" name="MSIP_Label_0eea11ca-d417-4147-80ed-01a58412c458_Name">
    <vt:lpwstr>0eea11ca-d417-4147-80ed-01a58412c458</vt:lpwstr>
  </property>
  <property fmtid="{D5CDD505-2E9C-101B-9397-08002B2CF9AE}" pid="6" name="MSIP_Label_0eea11ca-d417-4147-80ed-01a58412c458_SiteId">
    <vt:lpwstr>bc9dc15c-61bc-4f03-b60b-e5b6d8922839</vt:lpwstr>
  </property>
  <property fmtid="{D5CDD505-2E9C-101B-9397-08002B2CF9AE}" pid="7" name="MSIP_Label_0eea11ca-d417-4147-80ed-01a58412c458_ActionId">
    <vt:lpwstr>482b051e-d96a-4350-af55-49ede1c9d163</vt:lpwstr>
  </property>
  <property fmtid="{D5CDD505-2E9C-101B-9397-08002B2CF9AE}" pid="8" name="MSIP_Label_0eea11ca-d417-4147-80ed-01a58412c458_ContentBits">
    <vt:lpwstr>2</vt:lpwstr>
  </property>
  <property fmtid="{D5CDD505-2E9C-101B-9397-08002B2CF9AE}" pid="9" name="MSIP_Label_0eea11ca-d417-4147-80ed-01a58412c458_Tag">
    <vt:lpwstr>10, 3, 0, 1</vt:lpwstr>
  </property>
  <property fmtid="{D5CDD505-2E9C-101B-9397-08002B2CF9AE}" pid="10" name="ClassificationContentMarkingFooterLocations">
    <vt:lpwstr>1_Office Theme:5</vt:lpwstr>
  </property>
  <property fmtid="{D5CDD505-2E9C-101B-9397-08002B2CF9AE}" pid="11" name="ClassificationContentMarkingFooterText">
    <vt:lpwstr>Classified as internal/staff &amp; contractors by the European Medicines Agency </vt:lpwstr>
  </property>
  <property fmtid="{D5CDD505-2E9C-101B-9397-08002B2CF9AE}" pid="12" name="ContentTypeId">
    <vt:lpwstr>0x0101002B1CE38E41DF8B41945DD4504BF4BA93</vt:lpwstr>
  </property>
  <property fmtid="{D5CDD505-2E9C-101B-9397-08002B2CF9AE}" pid="13" name="MediaServiceImageTags">
    <vt:lpwstr/>
  </property>
</Properties>
</file>