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147483020" r:id="rId5"/>
    <p:sldId id="2147483018" r:id="rId6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ECE"/>
    <a:srgbClr val="0A6FFD"/>
    <a:srgbClr val="072B5D"/>
    <a:srgbClr val="E60000"/>
    <a:srgbClr val="00549F"/>
    <a:srgbClr val="005172"/>
    <a:srgbClr val="009BBB"/>
    <a:srgbClr val="0098DB"/>
    <a:srgbClr val="175E54"/>
    <a:srgbClr val="FF6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59DAC6-8EA8-0A7E-8557-AAFE9215B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69B82-6BB7-4E11-E216-EEBF684F4A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5866-062F-B44B-AC17-C6F56F5B636D}" type="datetimeFigureOut">
              <a:rPr lang="en-GB" smtClean="0">
                <a:latin typeface="Verdana Pro" panose="020B0604030504040204" pitchFamily="34" charset="0"/>
              </a:rPr>
              <a:t>26/06/2025</a:t>
            </a:fld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CE78-69C8-2461-B873-FD1BFE6E06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41B45-BEC8-ECB8-9A12-B8F98BD11C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D190-7105-0147-89DC-985BE22C8944}" type="slidenum">
              <a:rPr lang="en-GB" smtClean="0">
                <a:latin typeface="Verdana Pro" panose="020B0604030504040204" pitchFamily="34" charset="0"/>
              </a:rPr>
              <a:t>‹#›</a:t>
            </a:fld>
            <a:endParaRPr lang="en-GB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6017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AFAFFFA7-35CD-EA49-8701-45E304657B05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7B5906B2-5D16-8A42-AA57-51BBB41CB5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1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7.png"/><Relationship Id="rId3" Type="http://schemas.openxmlformats.org/officeDocument/2006/relationships/hyperlink" Target="https://www.linkedin.com/company/european-medicines-agency/" TargetMode="External"/><Relationship Id="rId7" Type="http://schemas.openxmlformats.org/officeDocument/2006/relationships/image" Target="../media/image13.png"/><Relationship Id="rId12" Type="http://schemas.openxmlformats.org/officeDocument/2006/relationships/hyperlink" Target="https://bsky.app/profile/ema.europa.eu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user/emainfo" TargetMode="External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hyperlink" Target="https://www.instagram.com/onehealth_eu/" TargetMode="External"/><Relationship Id="rId14" Type="http://schemas.openxmlformats.org/officeDocument/2006/relationships/image" Target="../media/image18.svg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B0191CE-3BEA-CD39-D84D-9D13CA003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EE4008-22D4-F8CA-BEB7-57AE7DD62B8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57468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Reflex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11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24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1" y="405251"/>
            <a:ext cx="8102601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1653118"/>
            <a:ext cx="8102600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GB" noProof="0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0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2297" y="6308815"/>
            <a:ext cx="597070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3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6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19D5136-B2BC-B952-3410-698A9877F9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26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FFB538E-F536-51ED-4DF9-3F24BC40C5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516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63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29" y="405250"/>
            <a:ext cx="864032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64BF6A-83E9-5849-91A0-2A5F1BCF9C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59529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226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5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05637B3-D0DB-2FF0-FD86-3B7D0186F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82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8"/>
            <a:ext cx="9408584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30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-column-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9"/>
            <a:ext cx="9408584" cy="354880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 marL="1384165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02703-151F-BCBF-6E81-A8883FC5A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92617"/>
            <a:ext cx="9408584" cy="531935"/>
          </a:xfrm>
          <a:solidFill>
            <a:schemeClr val="accent3"/>
          </a:solidFill>
        </p:spPr>
        <p:txBody>
          <a:bodyPr lIns="72000" tIns="36000" rIns="72000" bIns="36000" anchor="ctr"/>
          <a:lstStyle>
            <a:lvl1pPr marL="12600" indent="0">
              <a:buNone/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takeaway message, max. 2 lines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88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5568951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4" y="1653118"/>
            <a:ext cx="5568948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7181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965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E8FDA68-372F-0FA0-07A8-97EB563511D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3713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88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5567549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1251" y="2084918"/>
            <a:ext cx="55689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125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1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3646101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3647017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519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774952"/>
            <a:ext cx="36500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0156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774952"/>
            <a:ext cx="3647016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33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1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36E96F-0BB8-94D6-27FA-DFBFEC48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9532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585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585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00ABE4-4A98-1C6F-EA38-83D944952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74224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9718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718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70DDE-620D-5E38-B04E-2D4BE747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7745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3EE55ED-DD76-B5F6-8344-8E5A1D30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609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F154AB9-DF00-3D21-7437-E1D0C03EFD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609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0729025-B0C5-BB87-2776-67100CB2D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B8BCBB19-6977-BEB9-481B-C183907C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20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256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6743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856992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F5DD8DB-E386-71DE-0F39-B423FE3BB1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085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856992"/>
            <a:ext cx="3647016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41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4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45996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729E7C3E-4F33-E57A-24BF-8EC72B1DB29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27260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D521CA2-1E56-DE1F-59F1-7B5E65EE6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10035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287332DD-1AF2-8E11-7BAA-0671A9C8C0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08524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6477A8F-5E22-1C06-0924-D5906817A8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1299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2B909924-FEEC-F2B7-58A6-37C4C84582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889788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3E684B-E2F7-D263-9965-3D2A198C111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72563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6903CEA5-EF6D-85BE-3D4E-C817DC7545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886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34F5BA0-1D39-1251-EB88-D40F76C5C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771" y="2799739"/>
            <a:ext cx="1922318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2BC7F77-21CF-9C86-387B-20F21CC57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3316356"/>
            <a:ext cx="1922317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4940FD7B-DF92-C10D-57AE-EF10D8C9FF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3806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DAA4EB7-44CF-1ECB-48D0-FDEB8F5AC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85285" y="2799739"/>
            <a:ext cx="1905316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68564-F001-2FD8-4BAC-B46DABC6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1734" y="3316356"/>
            <a:ext cx="1920875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E666E8C4-4907-D834-450C-49E8113B5F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78747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63C9A82-2FA7-7769-C519-32B559822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4797" y="2799739"/>
            <a:ext cx="192087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A99A79-88B8-99CD-2F77-B4F04187C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09191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6CB6CAD2-A2E1-08B6-5F11-3FEC40BDA8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2368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C30E5AF-E731-D251-8FFD-90950A146F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9867" y="2799739"/>
            <a:ext cx="192578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BC173E8-6589-F828-84F6-7CBA6AB21F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84777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A990029E-B438-6EF3-82D1-F5A0AA31C24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6862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2AE13EA6-D6A7-57BF-EBD5-21FFBD0181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03820" y="2799739"/>
            <a:ext cx="1919287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AF66B5-6639-71C5-BC35-C7D4334927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00202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91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4ECA379-D368-FD6D-FA0E-C2F0A778C4B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31800" y="1653118"/>
            <a:ext cx="11328400" cy="4271433"/>
          </a:xfrm>
        </p:spPr>
        <p:txBody>
          <a:bodyPr/>
          <a:lstStyle>
            <a:lvl1pPr marL="126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insert a table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86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7B69743-FEBE-C4B8-219B-CB3720A6E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E469E0F-736E-D90E-CE43-D68D100A8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0F64D96F-CCAD-8273-7467-4D1B4DBB0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148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9BA1AC-03A7-4808-486B-A303DE038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50819-36B7-4F7E-CDD1-E4B3CA4DB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857F23DC-32F1-0AC7-F60B-6CE25E5F2B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2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2159478-4EFE-BF3B-8966-057CBAEEE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B97C2D-629E-46DD-87CB-EF810E741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58534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61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blue_with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929DCF8-A184-97A6-6CCC-ABE7581FC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85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electric-blue_with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3069DE5-827A-29A1-D356-D19B09133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8094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green_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94BD74-DC1B-371E-1A8D-333B2F7BE4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4777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purple_wit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214E688-F99B-95EE-3A7A-80DE99E4C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9797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midnight-blue_with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06BE00B-284B-1229-05B8-7FFF9DA0C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54094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5568951" cy="41275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1251" y="1797051"/>
            <a:ext cx="6000749" cy="4127500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491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653118"/>
            <a:ext cx="5039785" cy="4271433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2401" y="1653118"/>
            <a:ext cx="6527800" cy="42714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21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half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1251" y="409859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18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_full_half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A9F181-77B2-63BD-77D9-A732A9222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67346-1EFB-DC09-B3D4-70F7CC60F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9" y="6308815"/>
            <a:ext cx="51642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191253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Reflex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4086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62083" y="405251"/>
            <a:ext cx="809811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083" y="1653118"/>
            <a:ext cx="809811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6644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1138" y="6308815"/>
            <a:ext cx="596186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630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7705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66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wo-images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5240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5240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01CCFF-013C-0A99-81EC-D0A035AC8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2FA25E-49D2-F579-125A-3A3FA5170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57200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1031A1-A679-6861-9413-38E876AE9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9072034" y="342900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37549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89153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89153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071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575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6552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A87D684-3D8C-63D6-126E-835BDF03B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10" y="6308815"/>
            <a:ext cx="771498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11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291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F052DEF-0AE5-9144-38AD-8F30940BA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80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B875FD6-7D96-2C57-3A59-CCE29324C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54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0" indent="0">
              <a:lnSpc>
                <a:spcPts val="1600"/>
              </a:lnSpc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20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5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0B44ABF5-52DD-0A3E-4041-4E8101A327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9F7DE64-A522-D781-4099-838345ACF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5392D8-5C61-C8A3-5BC7-B0B64CDE183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957044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759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_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8C561-13AF-67F7-2BCE-9B107892E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4895850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89277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1964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89939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741BEDC-CE67-493A-429A-DE04B94D31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15030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9F0556-FC09-125B-875D-E85EC3D4A51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715741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8EB8E921-3F1B-BC40-4504-1DA48B9E61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09527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4F3154D-78F1-32B3-9608-74AEB406A8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3713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155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76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38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images_3-heading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93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937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1434" y="619745"/>
            <a:ext cx="3649132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1435" y="1255778"/>
            <a:ext cx="3649133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360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608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326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s_3-headings_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975" y="3636791"/>
            <a:ext cx="3290048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0976" y="4272823"/>
            <a:ext cx="3290049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4775" y="619745"/>
            <a:ext cx="3442447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4776" y="1255778"/>
            <a:ext cx="3442448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529" y="3636791"/>
            <a:ext cx="3303495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529" y="4272823"/>
            <a:ext cx="3303496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186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971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6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Reflex-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D996EB49-2AA4-E36F-9A5E-C530DC8CB1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92699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75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989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32EE2997-0FE6-AB48-1C34-F315CA4255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457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B595B035-99AA-CF60-7898-40662C69E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295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182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264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556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050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-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392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91F976-D365-6FE9-7800-F56F94EDB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385AA21-02FB-E2C7-CE35-F22CD1C83B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DBFA7F-1AAA-E5F5-6080-035BEAEBDA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A5A61A-8B23-50ED-85F3-F32A7530215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42633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2E9B605-9AD1-5F3E-BCE7-BDB3C1FC4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58F686-435D-B9ED-CCA2-112CB1739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8C09ED-E8F2-417D-A51A-1B8AA6285B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F35BC67-B42A-FA6A-1D14-07C990489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BC39D5-0071-5683-A77F-F99F0DAE9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27D195B8-3C09-BB4A-EA8E-F1A6684C31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492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obalt-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06CB37-234C-7FFC-25C4-FAD302141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F563904-389F-0A54-6694-323668FC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9753DB-160D-042D-A8B9-FD346D9E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868569-3077-1BA2-A559-D6A77459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1ADF152-4151-C832-DC22-919A6F6F0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D5149D2-55AE-4E81-76A6-B09C106282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04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BDFDC65-6BE5-C325-DFE7-608A0129E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E22B1F-9A5D-6E36-1EC2-B334809EE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5EB9BB-75FE-45CC-BA28-BC3B6A7D7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362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E07C546-85EB-55B9-8810-0D762AF4C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B5DB-3F64-1FE9-919A-DBAE7B332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6B192-C657-973E-7635-2A89798D4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490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4318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1002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3724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640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5755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4557EF-3C08-E135-4E43-84B2F16499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597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Reflex-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9365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 logo">
            <a:extLst>
              <a:ext uri="{FF2B5EF4-FFF2-40B4-BE49-F238E27FC236}">
                <a16:creationId xmlns:a16="http://schemas.microsoft.com/office/drawing/2014/main" id="{58E9C7A7-360E-2334-37C7-5CC75975A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7889" y="988891"/>
            <a:ext cx="3236223" cy="105672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47376A0-C9B1-9D93-37A8-30A6629A81C4}"/>
              </a:ext>
            </a:extLst>
          </p:cNvPr>
          <p:cNvSpPr txBox="1">
            <a:spLocks/>
          </p:cNvSpPr>
          <p:nvPr userDrawn="1"/>
        </p:nvSpPr>
        <p:spPr>
          <a:xfrm>
            <a:off x="2144618" y="2941035"/>
            <a:ext cx="7902766" cy="60979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1100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>
                <a:solidFill>
                  <a:schemeClr val="bg1"/>
                </a:solidFill>
                <a:latin typeface="+mn-lt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0C52C5-283E-370D-B9FE-6E5061FA3AA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3638701"/>
            <a:ext cx="7488768" cy="364067"/>
          </a:xfrm>
        </p:spPr>
        <p:txBody>
          <a:bodyPr bIns="0" anchor="b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your email address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C35F9D4-D702-F80A-1967-2B585DD6D5F5}"/>
              </a:ext>
            </a:extLst>
          </p:cNvPr>
          <p:cNvSpPr txBox="1">
            <a:spLocks/>
          </p:cNvSpPr>
          <p:nvPr userDrawn="1"/>
        </p:nvSpPr>
        <p:spPr>
          <a:xfrm>
            <a:off x="4334934" y="4788309"/>
            <a:ext cx="3522133" cy="364067"/>
          </a:xfrm>
          <a:prstGeom prst="rect">
            <a:avLst/>
          </a:prstGeom>
        </p:spPr>
        <p:txBody>
          <a:bodyPr lIns="0" tIns="0" rIns="0" bIns="0"/>
          <a:lstStyle>
            <a:lvl1pPr algn="l" defTabSz="8072438" rtl="0" fontAlgn="base">
              <a:lnSpc>
                <a:spcPts val="2100"/>
              </a:lnSpc>
              <a:spcBef>
                <a:spcPct val="0"/>
              </a:spcBef>
              <a:spcAft>
                <a:spcPts val="900"/>
              </a:spcAft>
              <a:buClr>
                <a:srgbClr val="000000"/>
              </a:buClr>
              <a:defRPr sz="15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6700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Char char="•"/>
              <a:defRPr sz="1350">
                <a:solidFill>
                  <a:schemeClr val="tx1"/>
                </a:solidFill>
                <a:latin typeface="+mn-lt"/>
                <a:cs typeface="+mn-cs"/>
              </a:defRPr>
            </a:lvl2pPr>
            <a:lvl3pPr marL="522288" indent="-231775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200">
                <a:solidFill>
                  <a:schemeClr val="tx1"/>
                </a:solidFill>
                <a:latin typeface="+mn-lt"/>
                <a:cs typeface="+mn-cs"/>
              </a:defRPr>
            </a:lvl3pPr>
            <a:lvl4pPr marL="769938" indent="-21907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•"/>
              <a:defRPr sz="1050">
                <a:solidFill>
                  <a:schemeClr val="tx1"/>
                </a:solidFill>
                <a:latin typeface="+mn-lt"/>
                <a:cs typeface="+mn-cs"/>
              </a:defRPr>
            </a:lvl4pPr>
            <a:lvl5pPr marL="1016000" marR="0" indent="-225425" algn="l" defTabSz="8072438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SzTx/>
              <a:buFont typeface="Verdana" pitchFamily="34" charset="0"/>
              <a:buChar char="–"/>
              <a:tabLst/>
              <a:defRPr sz="1050">
                <a:solidFill>
                  <a:schemeClr val="tx1"/>
                </a:solidFill>
                <a:latin typeface="+mn-lt"/>
                <a:cs typeface="+mn-cs"/>
              </a:defRPr>
            </a:lvl5pPr>
            <a:lvl6pPr marL="1014413" indent="-226800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lang="en-GB" altLang="en-US" sz="1050" smtClean="0">
                <a:solidFill>
                  <a:schemeClr val="tx1"/>
                </a:solidFill>
                <a:latin typeface="+mn-lt"/>
                <a:cs typeface="+mn-cs"/>
              </a:defRPr>
            </a:lvl6pPr>
            <a:lvl7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7pPr>
            <a:lvl8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8pPr>
            <a:lvl9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lnSpc>
                <a:spcPts val="2133"/>
              </a:lnSpc>
              <a:spcAft>
                <a:spcPts val="0"/>
              </a:spcAft>
              <a:defRPr/>
            </a:pPr>
            <a:r>
              <a:rPr lang="en-US" sz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Follow us</a:t>
            </a:r>
          </a:p>
        </p:txBody>
      </p:sp>
      <p:pic>
        <p:nvPicPr>
          <p:cNvPr id="6" name="Graphic 5" descr="LinkedIn icon">
            <a:hlinkClick r:id="rId3"/>
            <a:extLst>
              <a:ext uri="{FF2B5EF4-FFF2-40B4-BE49-F238E27FC236}">
                <a16:creationId xmlns:a16="http://schemas.microsoft.com/office/drawing/2014/main" id="{3CAFCB86-6CB8-86B1-0259-1C6CE697AD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06963" y="5227224"/>
            <a:ext cx="457200" cy="457200"/>
          </a:xfrm>
          <a:prstGeom prst="rect">
            <a:avLst/>
          </a:prstGeom>
        </p:spPr>
      </p:pic>
      <p:pic>
        <p:nvPicPr>
          <p:cNvPr id="7" name="Graphic 7" descr="YouTube icon">
            <a:hlinkClick r:id="rId6"/>
            <a:extLst>
              <a:ext uri="{FF2B5EF4-FFF2-40B4-BE49-F238E27FC236}">
                <a16:creationId xmlns:a16="http://schemas.microsoft.com/office/drawing/2014/main" id="{4F4527E6-970D-889E-CE8F-63163CC0B1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250" y="5235258"/>
            <a:ext cx="457200" cy="457200"/>
          </a:xfrm>
          <a:prstGeom prst="rect">
            <a:avLst/>
          </a:prstGeom>
        </p:spPr>
      </p:pic>
      <p:pic>
        <p:nvPicPr>
          <p:cNvPr id="8" name="Graphic 8" descr="Instagram icon">
            <a:hlinkClick r:id="rId9"/>
            <a:extLst>
              <a:ext uri="{FF2B5EF4-FFF2-40B4-BE49-F238E27FC236}">
                <a16:creationId xmlns:a16="http://schemas.microsoft.com/office/drawing/2014/main" id="{5A24BCB9-AABE-62A0-C847-6AD22B7B9EC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26250" y="5235258"/>
            <a:ext cx="457200" cy="457200"/>
          </a:xfrm>
          <a:prstGeom prst="rect">
            <a:avLst/>
          </a:prstGeom>
        </p:spPr>
      </p:pic>
      <p:pic>
        <p:nvPicPr>
          <p:cNvPr id="9" name="Graphic 8">
            <a:hlinkClick r:id="rId12"/>
            <a:extLst>
              <a:ext uri="{FF2B5EF4-FFF2-40B4-BE49-F238E27FC236}">
                <a16:creationId xmlns:a16="http://schemas.microsoft.com/office/drawing/2014/main" id="{ACFDDE8D-0FA3-9CED-2F8E-D05CC77449B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56250" y="523525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596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1E390345-C517-2769-277B-91073C343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34" y="2405525"/>
            <a:ext cx="3651716" cy="1192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C4440-D301-A466-0637-5DF95F4A4033}"/>
              </a:ext>
            </a:extLst>
          </p:cNvPr>
          <p:cNvSpPr txBox="1"/>
          <p:nvPr userDrawn="1"/>
        </p:nvSpPr>
        <p:spPr>
          <a:xfrm>
            <a:off x="3759911" y="4275726"/>
            <a:ext cx="4672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>
                <a:solidFill>
                  <a:schemeClr val="bg1"/>
                </a:solidFill>
                <a:latin typeface="+mn-lt"/>
              </a:rPr>
              <a:t>Find out more on </a:t>
            </a:r>
            <a:r>
              <a:rPr lang="en-GB" sz="2000" b="1">
                <a:solidFill>
                  <a:schemeClr val="bg1"/>
                </a:solidFill>
                <a:latin typeface="+mn-lt"/>
              </a:rPr>
              <a:t>ema.europa.eu</a:t>
            </a:r>
          </a:p>
        </p:txBody>
      </p:sp>
    </p:spTree>
    <p:extLst>
      <p:ext uri="{BB962C8B-B14F-4D97-AF65-F5344CB8AC3E}">
        <p14:creationId xmlns:p14="http://schemas.microsoft.com/office/powerpoint/2010/main" val="74898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7439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00764"/>
            <a:ext cx="9408584" cy="96000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653118"/>
            <a:ext cx="9408584" cy="42714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MSIPCMContentMarking" descr="{&quot;HashCode&quot;:171484491,&quot;Placement&quot;:&quot;Footer&quot;,&quot;Top&quot;:523.417664,&quot;Left&quot;:334.660858,&quot;SlideWidth&quot;:960,&quot;SlideHeight&quot;:540}">
            <a:extLst>
              <a:ext uri="{FF2B5EF4-FFF2-40B4-BE49-F238E27FC236}">
                <a16:creationId xmlns:a16="http://schemas.microsoft.com/office/drawing/2014/main" id="{A08AC4CD-D12F-1B4A-8FE8-A9FA71E1BDD5}"/>
              </a:ext>
            </a:extLst>
          </p:cNvPr>
          <p:cNvSpPr txBox="1"/>
          <p:nvPr userDrawn="1"/>
        </p:nvSpPr>
        <p:spPr>
          <a:xfrm>
            <a:off x="4250193" y="6698841"/>
            <a:ext cx="3691615" cy="10772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700">
                <a:solidFill>
                  <a:srgbClr val="737373"/>
                </a:solidFill>
                <a:latin typeface="Verdana Pro" panose="020B0604030504040204" pitchFamily="34" charset="0"/>
              </a:rPr>
              <a:t>Classified as internal/staff &amp; contractors by the European Medicines Agency </a:t>
            </a:r>
            <a:endParaRPr lang="en-NL" sz="700">
              <a:solidFill>
                <a:srgbClr val="737373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22" r:id="rId2"/>
    <p:sldLayoutId id="2147483672" r:id="rId3"/>
    <p:sldLayoutId id="2147483723" r:id="rId4"/>
    <p:sldLayoutId id="2147483673" r:id="rId5"/>
    <p:sldLayoutId id="2147483724" r:id="rId6"/>
    <p:sldLayoutId id="2147483716" r:id="rId7"/>
    <p:sldLayoutId id="2147483725" r:id="rId8"/>
    <p:sldLayoutId id="2147483680" r:id="rId9"/>
    <p:sldLayoutId id="2147483726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86" r:id="rId17"/>
    <p:sldLayoutId id="2147483693" r:id="rId18"/>
    <p:sldLayoutId id="2147483664" r:id="rId19"/>
    <p:sldLayoutId id="2147483737" r:id="rId20"/>
    <p:sldLayoutId id="2147483694" r:id="rId21"/>
    <p:sldLayoutId id="2147483692" r:id="rId22"/>
    <p:sldLayoutId id="2147483688" r:id="rId23"/>
    <p:sldLayoutId id="2147483691" r:id="rId24"/>
    <p:sldLayoutId id="2147483757" r:id="rId25"/>
    <p:sldLayoutId id="2147483756" r:id="rId26"/>
    <p:sldLayoutId id="2147483703" r:id="rId27"/>
    <p:sldLayoutId id="2147483666" r:id="rId28"/>
    <p:sldLayoutId id="2147483667" r:id="rId29"/>
    <p:sldLayoutId id="2147483728" r:id="rId30"/>
    <p:sldLayoutId id="2147483750" r:id="rId31"/>
    <p:sldLayoutId id="2147483751" r:id="rId32"/>
    <p:sldLayoutId id="2147483752" r:id="rId33"/>
    <p:sldLayoutId id="2147483753" r:id="rId34"/>
    <p:sldLayoutId id="2147483755" r:id="rId35"/>
    <p:sldLayoutId id="2147483689" r:id="rId36"/>
    <p:sldLayoutId id="2147483695" r:id="rId37"/>
    <p:sldLayoutId id="2147483696" r:id="rId38"/>
    <p:sldLayoutId id="2147483700" r:id="rId39"/>
    <p:sldLayoutId id="2147483679" r:id="rId40"/>
    <p:sldLayoutId id="2147483699" r:id="rId41"/>
    <p:sldLayoutId id="2147483684" r:id="rId42"/>
    <p:sldLayoutId id="2147483683" r:id="rId43"/>
    <p:sldLayoutId id="2147483709" r:id="rId44"/>
    <p:sldLayoutId id="2147483681" r:id="rId45"/>
    <p:sldLayoutId id="2147483697" r:id="rId46"/>
    <p:sldLayoutId id="2147483698" r:id="rId47"/>
    <p:sldLayoutId id="2147483727" r:id="rId48"/>
    <p:sldLayoutId id="2147483717" r:id="rId49"/>
    <p:sldLayoutId id="2147483718" r:id="rId50"/>
    <p:sldLayoutId id="2147483749" r:id="rId51"/>
    <p:sldLayoutId id="2147483738" r:id="rId52"/>
    <p:sldLayoutId id="2147483721" r:id="rId53"/>
    <p:sldLayoutId id="2147483719" r:id="rId54"/>
    <p:sldLayoutId id="2147483720" r:id="rId55"/>
    <p:sldLayoutId id="2147483702" r:id="rId56"/>
    <p:sldLayoutId id="2147483701" r:id="rId57"/>
    <p:sldLayoutId id="2147483704" r:id="rId58"/>
    <p:sldLayoutId id="2147483730" r:id="rId59"/>
    <p:sldLayoutId id="2147483705" r:id="rId60"/>
    <p:sldLayoutId id="2147483731" r:id="rId61"/>
    <p:sldLayoutId id="2147483706" r:id="rId62"/>
    <p:sldLayoutId id="2147483732" r:id="rId63"/>
    <p:sldLayoutId id="2147483707" r:id="rId64"/>
    <p:sldLayoutId id="2147483733" r:id="rId65"/>
    <p:sldLayoutId id="2147483708" r:id="rId66"/>
    <p:sldLayoutId id="2147483735" r:id="rId67"/>
    <p:sldLayoutId id="2147483734" r:id="rId68"/>
    <p:sldLayoutId id="2147483674" r:id="rId69"/>
    <p:sldLayoutId id="2147483675" r:id="rId70"/>
    <p:sldLayoutId id="2147483676" r:id="rId71"/>
    <p:sldLayoutId id="2147483677" r:id="rId72"/>
    <p:sldLayoutId id="2147483682" r:id="rId73"/>
    <p:sldLayoutId id="2147483746" r:id="rId74"/>
    <p:sldLayoutId id="2147483745" r:id="rId75"/>
    <p:sldLayoutId id="2147483747" r:id="rId76"/>
    <p:sldLayoutId id="2147483744" r:id="rId77"/>
    <p:sldLayoutId id="2147483748" r:id="rId78"/>
    <p:sldLayoutId id="2147483685" r:id="rId79"/>
    <p:sldLayoutId id="2147483743" r:id="rId80"/>
    <p:sldLayoutId id="2147483678" r:id="rId8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◦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SzPct val="100000"/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860" userDrawn="1">
          <p15:clr>
            <a:srgbClr val="F26B43"/>
          </p15:clr>
        </p15:guide>
        <p15:guide id="6" orient="horz" pos="3913" userDrawn="1">
          <p15:clr>
            <a:srgbClr val="F26B43"/>
          </p15:clr>
        </p15:guide>
        <p15:guide id="7" pos="756" userDrawn="1">
          <p15:clr>
            <a:srgbClr val="F26B43"/>
          </p15:clr>
        </p15:guide>
        <p15:guide id="8" pos="876" userDrawn="1">
          <p15:clr>
            <a:srgbClr val="F26B43"/>
          </p15:clr>
        </p15:guide>
        <p15:guide id="9" pos="1360" userDrawn="1">
          <p15:clr>
            <a:srgbClr val="F26B43"/>
          </p15:clr>
        </p15:guide>
        <p15:guide id="10" pos="1965" userDrawn="1">
          <p15:clr>
            <a:srgbClr val="F26B43"/>
          </p15:clr>
        </p15:guide>
        <p15:guide id="11" pos="1481" userDrawn="1">
          <p15:clr>
            <a:srgbClr val="F26B43"/>
          </p15:clr>
        </p15:guide>
        <p15:guide id="12" pos="3780" userDrawn="1">
          <p15:clr>
            <a:srgbClr val="F26B43"/>
          </p15:clr>
        </p15:guide>
        <p15:guide id="13" pos="3900" userDrawn="1">
          <p15:clr>
            <a:srgbClr val="F26B43"/>
          </p15:clr>
        </p15:guide>
        <p15:guide id="14" pos="4384" userDrawn="1">
          <p15:clr>
            <a:srgbClr val="F26B43"/>
          </p15:clr>
        </p15:guide>
        <p15:guide id="15" pos="4505" userDrawn="1">
          <p15:clr>
            <a:srgbClr val="F26B43"/>
          </p15:clr>
        </p15:guide>
        <p15:guide id="16" pos="4989" userDrawn="1">
          <p15:clr>
            <a:srgbClr val="F26B43"/>
          </p15:clr>
        </p15:guide>
        <p15:guide id="17" pos="5111" userDrawn="1">
          <p15:clr>
            <a:srgbClr val="F26B43"/>
          </p15:clr>
        </p15:guide>
        <p15:guide id="18" pos="5593" userDrawn="1">
          <p15:clr>
            <a:srgbClr val="F26B43"/>
          </p15:clr>
        </p15:guide>
        <p15:guide id="19" pos="5715" userDrawn="1">
          <p15:clr>
            <a:srgbClr val="F26B43"/>
          </p15:clr>
        </p15:guide>
        <p15:guide id="20" pos="6199" userDrawn="1">
          <p15:clr>
            <a:srgbClr val="F26B43"/>
          </p15:clr>
        </p15:guide>
        <p15:guide id="21" pos="6320" userDrawn="1">
          <p15:clr>
            <a:srgbClr val="F26B43"/>
          </p15:clr>
        </p15:guide>
        <p15:guide id="22" pos="6804" userDrawn="1">
          <p15:clr>
            <a:srgbClr val="F26B43"/>
          </p15:clr>
        </p15:guide>
        <p15:guide id="23" pos="6924" userDrawn="1">
          <p15:clr>
            <a:srgbClr val="F26B43"/>
          </p15:clr>
        </p15:guide>
        <p15:guide id="24" pos="2087" userDrawn="1">
          <p15:clr>
            <a:srgbClr val="F26B43"/>
          </p15:clr>
        </p15:guide>
        <p15:guide id="25" pos="2569" userDrawn="1">
          <p15:clr>
            <a:srgbClr val="F26B43"/>
          </p15:clr>
        </p15:guide>
        <p15:guide id="26" pos="2691" userDrawn="1">
          <p15:clr>
            <a:srgbClr val="F26B43"/>
          </p15:clr>
        </p15:guide>
        <p15:guide id="27" pos="3175" userDrawn="1">
          <p15:clr>
            <a:srgbClr val="F26B43"/>
          </p15:clr>
        </p15:guide>
        <p15:guide id="28" pos="3296" userDrawn="1">
          <p15:clr>
            <a:srgbClr val="F26B43"/>
          </p15:clr>
        </p15:guide>
        <p15:guide id="29" orient="horz" pos="1041" userDrawn="1">
          <p15:clr>
            <a:srgbClr val="F26B43"/>
          </p15:clr>
        </p15:guide>
        <p15:guide id="30" orient="horz" pos="4156" userDrawn="1">
          <p15:clr>
            <a:srgbClr val="F26B43"/>
          </p15:clr>
        </p15:guide>
        <p15:guide id="31" orient="horz" pos="3732" userDrawn="1">
          <p15:clr>
            <a:srgbClr val="F26B43"/>
          </p15:clr>
        </p15:guide>
        <p15:guide id="33" orient="horz" pos="2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wp@ema.europa.eu" TargetMode="External"/><Relationship Id="rId2" Type="http://schemas.openxmlformats.org/officeDocument/2006/relationships/hyperlink" Target="http://chrome-extension:/efaidnbmnnnibpcajpcglclefindmkaj/https:/www.ema.europa.eu/en/documents/other/consolidated-3-year-rolling-work-plan-methodology-working-party-2025-2027_en.pdf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0E81E-04D8-357F-7C46-4ED69F935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Workshop on </a:t>
            </a:r>
            <a:r>
              <a:rPr lang="en-US"/>
              <a:t>Use of External Controls for Evidence Generation in Regulatory Decision-Making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60734-4B8D-C2DA-9610-7025B7B871A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GB"/>
              <a:t>3 November 2025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7B425-ABA8-7E69-8523-263DFBDC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Multi-stakeholder platform Advisory Group meeting</a:t>
            </a:r>
          </a:p>
          <a:p>
            <a:r>
              <a:rPr lang="en-GB"/>
              <a:t>26 June 2025 </a:t>
            </a:r>
            <a:endParaRPr lang="en-NL"/>
          </a:p>
        </p:txBody>
      </p:sp>
      <p:pic>
        <p:nvPicPr>
          <p:cNvPr id="7" name="Picture Placeholder 6" descr="A circular pattern with a circle in the middle">
            <a:extLst>
              <a:ext uri="{FF2B5EF4-FFF2-40B4-BE49-F238E27FC236}">
                <a16:creationId xmlns:a16="http://schemas.microsoft.com/office/drawing/2014/main" id="{DA16CB17-9594-29F1-B1AB-2976722D20CE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7778" r="277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366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C9A82-8BB3-6728-C599-91831776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Workshop on External Controls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0EC24-BE08-327F-8635-20EDE36DBC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227965" indent="-215900"/>
            <a:r>
              <a:rPr lang="en-US"/>
              <a:t>Need for guidance on use of external controls was prioritized by the Methodology Working Party (MWP) in it’s </a:t>
            </a:r>
            <a:r>
              <a:rPr lang="en-US">
                <a:hlinkClick r:id="rId2"/>
              </a:rPr>
              <a:t>consolidated 3-year workplan 2025-2027 </a:t>
            </a:r>
            <a:endParaRPr lang="en-US"/>
          </a:p>
          <a:p>
            <a:pPr marL="227965" indent="-215900"/>
            <a:r>
              <a:rPr lang="en-US"/>
              <a:t>Work has started on a “</a:t>
            </a:r>
            <a:r>
              <a:rPr lang="en-US" i="1"/>
              <a:t>Draft Reflection Paper on the Use of External Controls for Evidence Generation in Regulatory Decision-Making</a:t>
            </a:r>
            <a:r>
              <a:rPr lang="en-US"/>
              <a:t>” </a:t>
            </a:r>
          </a:p>
          <a:p>
            <a:pPr marL="227965" indent="-215900"/>
            <a:r>
              <a:rPr lang="en-US"/>
              <a:t>As part of the drafting process, MWP would like to </a:t>
            </a:r>
            <a:r>
              <a:rPr lang="en-US" b="1"/>
              <a:t>engage with external stakeholders</a:t>
            </a:r>
            <a:r>
              <a:rPr lang="en-US"/>
              <a:t> to </a:t>
            </a:r>
            <a:r>
              <a:rPr lang="en-US" b="1"/>
              <a:t>explore opportunities and the potential use of external controls </a:t>
            </a:r>
            <a:r>
              <a:rPr lang="en-US"/>
              <a:t>in the regulatory setting and </a:t>
            </a:r>
            <a:r>
              <a:rPr lang="en-US" b="1"/>
              <a:t>discuss</a:t>
            </a:r>
            <a:r>
              <a:rPr lang="en-US"/>
              <a:t> related </a:t>
            </a:r>
            <a:r>
              <a:rPr lang="en-US" b="1"/>
              <a:t>methodological challenges </a:t>
            </a:r>
            <a:r>
              <a:rPr lang="en-US"/>
              <a:t>to draw causal conclusions </a:t>
            </a:r>
          </a:p>
          <a:p>
            <a:pPr marL="227965" indent="-215900"/>
            <a:r>
              <a:rPr lang="en-US"/>
              <a:t>As reflected in the ACT EU workplan, a </a:t>
            </a:r>
            <a:r>
              <a:rPr lang="en-US" b="1"/>
              <a:t>hybrid workshop </a:t>
            </a:r>
            <a:r>
              <a:rPr lang="en-US"/>
              <a:t>is planned for 3 November 2025 (time tbc) </a:t>
            </a:r>
          </a:p>
          <a:p>
            <a:pPr marL="227965" indent="-215900"/>
            <a:r>
              <a:rPr lang="en-US" b="1"/>
              <a:t>Scientific </a:t>
            </a:r>
            <a:r>
              <a:rPr lang="en-US" b="1" err="1"/>
              <a:t>Programme</a:t>
            </a:r>
            <a:r>
              <a:rPr lang="en-US" b="1"/>
              <a:t> Committee </a:t>
            </a:r>
            <a:r>
              <a:rPr lang="en-US"/>
              <a:t>established and 2 additional members sought (main interaction planned for September &amp; October)</a:t>
            </a:r>
          </a:p>
          <a:p>
            <a:pPr marL="227965" indent="-215900"/>
            <a:r>
              <a:rPr lang="en-GB"/>
              <a:t>Candidates to reach out to </a:t>
            </a:r>
            <a:r>
              <a:rPr lang="en-GB">
                <a:hlinkClick r:id="rId3"/>
              </a:rPr>
              <a:t>mwp@ema.europa.eu</a:t>
            </a:r>
            <a:r>
              <a:rPr lang="en-GB"/>
              <a:t> by 16 July 2025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E72F1-D3F3-ACBB-909C-22B4B528F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70BED-C4B6-9389-B6E1-9DE696AD1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EMA/MWP Workshop on External Controls – 3 November 2025</a:t>
            </a:r>
          </a:p>
        </p:txBody>
      </p:sp>
    </p:spTree>
    <p:extLst>
      <p:ext uri="{BB962C8B-B14F-4D97-AF65-F5344CB8AC3E}">
        <p14:creationId xmlns:p14="http://schemas.microsoft.com/office/powerpoint/2010/main" val="66476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41EF0-CC24-7A4D-BFFC-60332F858CB2}" vid="{6099E17C-5264-5F45-A609-2FECE4F491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8C52F5AD8A7744B59EAC5F351B4904" ma:contentTypeVersion="4" ma:contentTypeDescription="Create a new document." ma:contentTypeScope="" ma:versionID="57d0604be2b83bcc444c44004e75ae2f">
  <xsd:schema xmlns:xsd="http://www.w3.org/2001/XMLSchema" xmlns:xs="http://www.w3.org/2001/XMLSchema" xmlns:p="http://schemas.microsoft.com/office/2006/metadata/properties" xmlns:ns2="f1072b94-b5b3-4044-a1c4-bdff76fca497" targetNamespace="http://schemas.microsoft.com/office/2006/metadata/properties" ma:root="true" ma:fieldsID="77833715592b0aa1b167562e68fe475f" ns2:_="">
    <xsd:import namespace="f1072b94-b5b3-4044-a1c4-bdff76fca4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72b94-b5b3-4044-a1c4-bdff76fca4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1D21F3-05A4-41A8-9CD3-DD2DF3B4BAC4}">
  <ds:schemaRefs>
    <ds:schemaRef ds:uri="f1072b94-b5b3-4044-a1c4-bdff76fca4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94DED7-9682-4329-975F-09C6F9CFB6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2326A5-CA94-48C3-9C06-65F31B634D02}">
  <ds:schemaRefs>
    <ds:schemaRef ds:uri="f1072b94-b5b3-4044-a1c4-bdff76fca4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EMA corporate template</Template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Workshop on Use of External Controls for Evidence Generation in Regulatory Decision-Making</vt:lpstr>
      <vt:lpstr>Workshop on External Controls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Rondak Ina-Christine</dc:creator>
  <cp:keywords/>
  <dc:description/>
  <cp:revision>3</cp:revision>
  <dcterms:created xsi:type="dcterms:W3CDTF">2025-06-24T11:15:29Z</dcterms:created>
  <dcterms:modified xsi:type="dcterms:W3CDTF">2025-06-26T14:26:49Z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Classified as internal/staff &amp; contractors by the European Medicines Agency </vt:lpwstr>
  </property>
  <property fmtid="{D5CDD505-2E9C-101B-9397-08002B2CF9AE}" pid="4" name="ContentTypeId">
    <vt:lpwstr>0x0101001A8C52F5AD8A7744B59EAC5F351B4904</vt:lpwstr>
  </property>
  <property fmtid="{D5CDD505-2E9C-101B-9397-08002B2CF9AE}" pid="5" name="md88a9328e0745cf9286d941a4709fb9">
    <vt:lpwstr>English (EN)|bc972daa-d91f-4fb6-88cc-c602dce93b8e</vt:lpwstr>
  </property>
  <property fmtid="{D5CDD505-2E9C-101B-9397-08002B2CF9AE}" pid="6" name="h5de1757165944c2a83019307e803a2e">
    <vt:lpwstr>EMA|f5c9fc3d-56c5-4333-8692-9cd3dc4a9d0b</vt:lpwstr>
  </property>
  <property fmtid="{D5CDD505-2E9C-101B-9397-08002B2CF9AE}" pid="7" name="TaxKeyword">
    <vt:lpwstr/>
  </property>
  <property fmtid="{D5CDD505-2E9C-101B-9397-08002B2CF9AE}" pid="8" name="MediaServiceImageTags">
    <vt:lpwstr/>
  </property>
  <property fmtid="{D5CDD505-2E9C-101B-9397-08002B2CF9AE}" pid="9" name="e237f3eb10e340329171c4842ffa471f">
    <vt:lpwstr/>
  </property>
  <property fmtid="{D5CDD505-2E9C-101B-9397-08002B2CF9AE}" pid="10" name="EMA/EXT">
    <vt:lpwstr>422;#EMA|f5c9fc3d-56c5-4333-8692-9cd3dc4a9d0b</vt:lpwstr>
  </property>
  <property fmtid="{D5CDD505-2E9C-101B-9397-08002B2CF9AE}" pid="11" name="TaxKeywordTaxHTField">
    <vt:lpwstr/>
  </property>
  <property fmtid="{D5CDD505-2E9C-101B-9397-08002B2CF9AE}" pid="12" name="Document language">
    <vt:lpwstr>423;#English (EN)|bc972daa-d91f-4fb6-88cc-c602dce93b8e</vt:lpwstr>
  </property>
  <property fmtid="{D5CDD505-2E9C-101B-9397-08002B2CF9AE}" pid="13" name="Responsible_x0020_body">
    <vt:lpwstr/>
  </property>
  <property fmtid="{D5CDD505-2E9C-101B-9397-08002B2CF9AE}" pid="14" name="Document_x0020_category">
    <vt:lpwstr/>
  </property>
  <property fmtid="{D5CDD505-2E9C-101B-9397-08002B2CF9AE}" pid="15" name="lb20c4ea59944f8581c8e100c66a8a29">
    <vt:lpwstr/>
  </property>
  <property fmtid="{D5CDD505-2E9C-101B-9397-08002B2CF9AE}" pid="16" name="Responsible body">
    <vt:lpwstr/>
  </property>
  <property fmtid="{D5CDD505-2E9C-101B-9397-08002B2CF9AE}" pid="17" name="Document category">
    <vt:lpwstr/>
  </property>
  <property fmtid="{D5CDD505-2E9C-101B-9397-08002B2CF9AE}" pid="18" name="MSIP_Label_0eea11ca-d417-4147-80ed-01a58412c458_Enabled">
    <vt:lpwstr>true</vt:lpwstr>
  </property>
  <property fmtid="{D5CDD505-2E9C-101B-9397-08002B2CF9AE}" pid="19" name="MSIP_Label_0eea11ca-d417-4147-80ed-01a58412c458_SetDate">
    <vt:lpwstr>2024-04-24T12:43:58Z</vt:lpwstr>
  </property>
  <property fmtid="{D5CDD505-2E9C-101B-9397-08002B2CF9AE}" pid="20" name="MSIP_Label_0eea11ca-d417-4147-80ed-01a58412c458_Method">
    <vt:lpwstr>Privileged</vt:lpwstr>
  </property>
  <property fmtid="{D5CDD505-2E9C-101B-9397-08002B2CF9AE}" pid="21" name="MSIP_Label_0eea11ca-d417-4147-80ed-01a58412c458_Name">
    <vt:lpwstr>0eea11ca-d417-4147-80ed-01a58412c458</vt:lpwstr>
  </property>
  <property fmtid="{D5CDD505-2E9C-101B-9397-08002B2CF9AE}" pid="22" name="MSIP_Label_0eea11ca-d417-4147-80ed-01a58412c458_SiteId">
    <vt:lpwstr>bc9dc15c-61bc-4f03-b60b-e5b6d8922839</vt:lpwstr>
  </property>
  <property fmtid="{D5CDD505-2E9C-101B-9397-08002B2CF9AE}" pid="23" name="MSIP_Label_0eea11ca-d417-4147-80ed-01a58412c458_ActionId">
    <vt:lpwstr>628ff5e7-9bbc-448c-8a0b-11fc62f51c8b</vt:lpwstr>
  </property>
  <property fmtid="{D5CDD505-2E9C-101B-9397-08002B2CF9AE}" pid="24" name="MSIP_Label_0eea11ca-d417-4147-80ed-01a58412c458_ContentBits">
    <vt:lpwstr>2</vt:lpwstr>
  </property>
  <property fmtid="{D5CDD505-2E9C-101B-9397-08002B2CF9AE}" pid="25" name="Order">
    <vt:lpwstr>751700.000000000</vt:lpwstr>
  </property>
  <property fmtid="{D5CDD505-2E9C-101B-9397-08002B2CF9AE}" pid="26" name="AlternateThumbnailUrl">
    <vt:lpwstr>, </vt:lpwstr>
  </property>
  <property fmtid="{D5CDD505-2E9C-101B-9397-08002B2CF9AE}" pid="27" name="ComplianceAssetId">
    <vt:lpwstr/>
  </property>
  <property fmtid="{D5CDD505-2E9C-101B-9397-08002B2CF9AE}" pid="28" name="ThumbnailExists">
    <vt:bool>false</vt:bool>
  </property>
  <property fmtid="{D5CDD505-2E9C-101B-9397-08002B2CF9AE}" pid="29" name="PreviewExists">
    <vt:bool>false</vt:bool>
  </property>
  <property fmtid="{D5CDD505-2E9C-101B-9397-08002B2CF9AE}" pid="30" name="SharedWithUsers">
    <vt:lpwstr>10;#Martins Marcia</vt:lpwstr>
  </property>
  <property fmtid="{D5CDD505-2E9C-101B-9397-08002B2CF9AE}" pid="31" name="xd_ProgID">
    <vt:lpwstr/>
  </property>
  <property fmtid="{D5CDD505-2E9C-101B-9397-08002B2CF9AE}" pid="32" name="TemplateUrl">
    <vt:lpwstr/>
  </property>
  <property fmtid="{D5CDD505-2E9C-101B-9397-08002B2CF9AE}" pid="33" name="_ExtendedDescription">
    <vt:lpwstr/>
  </property>
  <property fmtid="{D5CDD505-2E9C-101B-9397-08002B2CF9AE}" pid="34" name="xd_Signature">
    <vt:lpwstr/>
  </property>
  <property fmtid="{D5CDD505-2E9C-101B-9397-08002B2CF9AE}" pid="35" name="TriggerFlowInfo">
    <vt:lpwstr/>
  </property>
  <property fmtid="{D5CDD505-2E9C-101B-9397-08002B2CF9AE}" pid="36" name="_SourceUrl">
    <vt:lpwstr/>
  </property>
  <property fmtid="{D5CDD505-2E9C-101B-9397-08002B2CF9AE}" pid="37" name="_SharedFileIndex">
    <vt:lpwstr/>
  </property>
  <property fmtid="{D5CDD505-2E9C-101B-9397-08002B2CF9AE}" pid="38" name="EMA_x002F_EXT">
    <vt:lpwstr>422;#EMA|f5c9fc3d-56c5-4333-8692-9cd3dc4a9d0b</vt:lpwstr>
  </property>
  <property fmtid="{D5CDD505-2E9C-101B-9397-08002B2CF9AE}" pid="39" name="Document_x0020_language">
    <vt:lpwstr>423;#English (EN)|bc972daa-d91f-4fb6-88cc-c602dce93b8e</vt:lpwstr>
  </property>
</Properties>
</file>