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2"/>
  </p:notesMasterIdLst>
  <p:handoutMasterIdLst>
    <p:handoutMasterId r:id="rId13"/>
  </p:handoutMasterIdLst>
  <p:sldIdLst>
    <p:sldId id="256" r:id="rId5"/>
    <p:sldId id="344" r:id="rId6"/>
    <p:sldId id="294" r:id="rId7"/>
    <p:sldId id="345" r:id="rId8"/>
    <p:sldId id="347" r:id="rId9"/>
    <p:sldId id="2147474202" r:id="rId10"/>
    <p:sldId id="214747420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7D06"/>
    <a:srgbClr val="FEB620"/>
    <a:srgbClr val="2771B4"/>
    <a:srgbClr val="FFCC00"/>
    <a:srgbClr val="FEBB30"/>
    <a:srgbClr val="0057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410" autoAdjust="0"/>
  </p:normalViewPr>
  <p:slideViewPr>
    <p:cSldViewPr snapToGrid="0">
      <p:cViewPr varScale="1">
        <p:scale>
          <a:sx n="95" d="100"/>
          <a:sy n="95" d="100"/>
        </p:scale>
        <p:origin x="1194"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46" d="100"/>
          <a:sy n="46" d="100"/>
        </p:scale>
        <p:origin x="2728"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25C4BD-6EF6-660A-85E0-62686338D99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7696817-A8EA-9561-DE40-3CCE2CA02D6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2E7FE02-19D5-47A8-9BBD-3EDFC94DCF26}" type="datetimeFigureOut">
              <a:rPr lang="en-GB" smtClean="0"/>
              <a:t>25/06/2025</a:t>
            </a:fld>
            <a:endParaRPr lang="en-GB"/>
          </a:p>
        </p:txBody>
      </p:sp>
      <p:sp>
        <p:nvSpPr>
          <p:cNvPr id="4" name="Footer Placeholder 3">
            <a:extLst>
              <a:ext uri="{FF2B5EF4-FFF2-40B4-BE49-F238E27FC236}">
                <a16:creationId xmlns:a16="http://schemas.microsoft.com/office/drawing/2014/main" id="{5B7647D0-A7B3-0A2D-7E63-851BECF4245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9400DC9-384D-8813-70AB-9D32FC5E03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878B620-016C-439E-A440-A3128AF6F1DB}" type="slidenum">
              <a:rPr lang="en-GB" smtClean="0"/>
              <a:t>‹Nr.›</a:t>
            </a:fld>
            <a:endParaRPr lang="en-GB"/>
          </a:p>
        </p:txBody>
      </p:sp>
    </p:spTree>
    <p:extLst>
      <p:ext uri="{BB962C8B-B14F-4D97-AF65-F5344CB8AC3E}">
        <p14:creationId xmlns:p14="http://schemas.microsoft.com/office/powerpoint/2010/main" val="3525481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F5D625-E2B4-4627-A0D2-F6C06BADBA07}" type="datetimeFigureOut">
              <a:rPr lang="en-DE" smtClean="0"/>
              <a:t>06/25/2025</a:t>
            </a:fld>
            <a:endParaRPr lang="en-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86A378-5438-42BD-A96F-49DA4642A268}" type="slidenum">
              <a:rPr lang="en-DE" smtClean="0"/>
              <a:t>‹Nr.›</a:t>
            </a:fld>
            <a:endParaRPr lang="en-DE"/>
          </a:p>
        </p:txBody>
      </p:sp>
    </p:spTree>
    <p:extLst>
      <p:ext uri="{BB962C8B-B14F-4D97-AF65-F5344CB8AC3E}">
        <p14:creationId xmlns:p14="http://schemas.microsoft.com/office/powerpoint/2010/main" val="646220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1046960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69704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E386A378-5438-42BD-A96F-49DA4642A268}" type="slidenum">
              <a:rPr lang="en-DE" smtClean="0"/>
              <a:t>4</a:t>
            </a:fld>
            <a:endParaRPr lang="en-DE"/>
          </a:p>
        </p:txBody>
      </p:sp>
    </p:spTree>
    <p:extLst>
      <p:ext uri="{BB962C8B-B14F-4D97-AF65-F5344CB8AC3E}">
        <p14:creationId xmlns:p14="http://schemas.microsoft.com/office/powerpoint/2010/main" val="3070545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740204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350843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404BA8B-55F1-4ACC-9CFD-58D2CB81FA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05400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C6CA2-2445-6F42-0426-4823DFC25A20}"/>
              </a:ext>
            </a:extLst>
          </p:cNvPr>
          <p:cNvSpPr>
            <a:spLocks noGrp="1"/>
          </p:cNvSpPr>
          <p:nvPr>
            <p:ph type="ctrTitle"/>
          </p:nvPr>
        </p:nvSpPr>
        <p:spPr>
          <a:xfrm>
            <a:off x="931328" y="1035597"/>
            <a:ext cx="5986410" cy="2627149"/>
          </a:xfrm>
          <a:ln w="28575">
            <a:noFill/>
          </a:ln>
        </p:spPr>
        <p:txBody>
          <a:bodyPr anchor="b">
            <a:normAutofit/>
          </a:bodyPr>
          <a:lstStyle>
            <a:lvl1pPr algn="ctr">
              <a:defRPr sz="4000">
                <a:solidFill>
                  <a:srgbClr val="2771B4"/>
                </a:solidFill>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dirty="0"/>
              <a:t>Click to edit Master title style</a:t>
            </a:r>
            <a:endParaRPr lang="en-GB" dirty="0"/>
          </a:p>
        </p:txBody>
      </p:sp>
      <p:sp>
        <p:nvSpPr>
          <p:cNvPr id="3" name="Subtitle 2">
            <a:extLst>
              <a:ext uri="{FF2B5EF4-FFF2-40B4-BE49-F238E27FC236}">
                <a16:creationId xmlns:a16="http://schemas.microsoft.com/office/drawing/2014/main" id="{FC4BA1DB-4E8B-4DA5-8C11-648159449806}"/>
              </a:ext>
            </a:extLst>
          </p:cNvPr>
          <p:cNvSpPr>
            <a:spLocks noGrp="1"/>
          </p:cNvSpPr>
          <p:nvPr>
            <p:ph type="subTitle" idx="1"/>
          </p:nvPr>
        </p:nvSpPr>
        <p:spPr>
          <a:xfrm>
            <a:off x="931328" y="4143033"/>
            <a:ext cx="6027506" cy="810643"/>
          </a:xfrm>
          <a:ln w="19050">
            <a:noFill/>
          </a:ln>
        </p:spPr>
        <p:txBody>
          <a:bodyPr>
            <a:normAutofit/>
          </a:bodyPr>
          <a:lstStyle>
            <a:lvl1pPr marL="0" indent="0" algn="ctr">
              <a:buNone/>
              <a:defRPr sz="3000">
                <a:solidFill>
                  <a:srgbClr val="2771B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4" name="Picture 3">
            <a:extLst>
              <a:ext uri="{FF2B5EF4-FFF2-40B4-BE49-F238E27FC236}">
                <a16:creationId xmlns:a16="http://schemas.microsoft.com/office/drawing/2014/main" id="{B4A8845C-94AD-D806-042D-08BCD1A9D3D2}"/>
              </a:ext>
            </a:extLst>
          </p:cNvPr>
          <p:cNvPicPr>
            <a:picLocks noChangeAspect="1"/>
          </p:cNvPicPr>
          <p:nvPr userDrawn="1"/>
        </p:nvPicPr>
        <p:blipFill>
          <a:blip r:embed="rId2"/>
          <a:stretch>
            <a:fillRect/>
          </a:stretch>
        </p:blipFill>
        <p:spPr>
          <a:xfrm>
            <a:off x="7337654" y="2455687"/>
            <a:ext cx="4141760" cy="1946626"/>
          </a:xfrm>
          <a:prstGeom prst="rect">
            <a:avLst/>
          </a:prstGeom>
          <a:ln>
            <a:noFill/>
          </a:ln>
        </p:spPr>
      </p:pic>
      <p:sp>
        <p:nvSpPr>
          <p:cNvPr id="9" name="Rectangle 8">
            <a:extLst>
              <a:ext uri="{FF2B5EF4-FFF2-40B4-BE49-F238E27FC236}">
                <a16:creationId xmlns:a16="http://schemas.microsoft.com/office/drawing/2014/main" id="{B6AD4E61-6DBE-0825-7592-1E7E925292A1}"/>
              </a:ext>
            </a:extLst>
          </p:cNvPr>
          <p:cNvSpPr/>
          <p:nvPr userDrawn="1"/>
        </p:nvSpPr>
        <p:spPr>
          <a:xfrm>
            <a:off x="10701867" y="6092727"/>
            <a:ext cx="1471082" cy="7462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Rounded Corners 4">
            <a:extLst>
              <a:ext uri="{FF2B5EF4-FFF2-40B4-BE49-F238E27FC236}">
                <a16:creationId xmlns:a16="http://schemas.microsoft.com/office/drawing/2014/main" id="{8648A3AA-E4C9-FB4E-0ED8-62C3DEFFB464}"/>
              </a:ext>
            </a:extLst>
          </p:cNvPr>
          <p:cNvSpPr/>
          <p:nvPr userDrawn="1"/>
        </p:nvSpPr>
        <p:spPr>
          <a:xfrm>
            <a:off x="910780" y="3855909"/>
            <a:ext cx="6027506" cy="113337"/>
          </a:xfrm>
          <a:prstGeom prst="roundRect">
            <a:avLst/>
          </a:prstGeom>
          <a:solidFill>
            <a:srgbClr val="FEBB30"/>
          </a:solidFill>
          <a:ln>
            <a:solidFill>
              <a:srgbClr val="FEB6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5F82B8EA-29C1-36AF-DB3F-62231DD44C42}"/>
              </a:ext>
            </a:extLst>
          </p:cNvPr>
          <p:cNvPicPr>
            <a:picLocks noChangeAspect="1"/>
          </p:cNvPicPr>
          <p:nvPr userDrawn="1"/>
        </p:nvPicPr>
        <p:blipFill>
          <a:blip r:embed="rId3"/>
          <a:stretch>
            <a:fillRect/>
          </a:stretch>
        </p:blipFill>
        <p:spPr>
          <a:xfrm>
            <a:off x="10827504" y="0"/>
            <a:ext cx="1364496" cy="765273"/>
          </a:xfrm>
          <a:prstGeom prst="rect">
            <a:avLst/>
          </a:prstGeom>
        </p:spPr>
      </p:pic>
    </p:spTree>
    <p:extLst>
      <p:ext uri="{BB962C8B-B14F-4D97-AF65-F5344CB8AC3E}">
        <p14:creationId xmlns:p14="http://schemas.microsoft.com/office/powerpoint/2010/main" val="4129044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AB526-16A2-57A1-B789-1F5952779D9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A89502-DCA0-FD72-ACC6-139B5DF364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F954FBFB-8444-A227-FBB7-90868F602699}"/>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8" name="Slide Number Placeholder 5">
            <a:extLst>
              <a:ext uri="{FF2B5EF4-FFF2-40B4-BE49-F238E27FC236}">
                <a16:creationId xmlns:a16="http://schemas.microsoft.com/office/drawing/2014/main" id="{EC2D4AC0-38BF-911E-0255-C9B94B293C40}"/>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2939416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38A962-6857-750F-034F-18D1172C67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7F6D978-CA42-F8D6-72DE-79DD45266BA3}"/>
              </a:ext>
            </a:extLst>
          </p:cNvPr>
          <p:cNvSpPr>
            <a:spLocks noGrp="1"/>
          </p:cNvSpPr>
          <p:nvPr>
            <p:ph type="body" orient="vert" idx="1"/>
          </p:nvPr>
        </p:nvSpPr>
        <p:spPr>
          <a:xfrm>
            <a:off x="1227666" y="365125"/>
            <a:ext cx="7344833"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8291F196-A551-AEBE-0FE7-3C11D9D060FD}"/>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8" name="Slide Number Placeholder 5">
            <a:extLst>
              <a:ext uri="{FF2B5EF4-FFF2-40B4-BE49-F238E27FC236}">
                <a16:creationId xmlns:a16="http://schemas.microsoft.com/office/drawing/2014/main" id="{B825063C-14EA-9124-CD9F-DCE10AF12BA1}"/>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33406178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CB035-C794-A948-5031-B03FD83EAB5A}"/>
              </a:ext>
            </a:extLst>
          </p:cNvPr>
          <p:cNvSpPr>
            <a:spLocks noGrp="1"/>
          </p:cNvSpPr>
          <p:nvPr>
            <p:ph type="title"/>
          </p:nvPr>
        </p:nvSpPr>
        <p:spPr/>
        <p:txBody>
          <a:bodyPr/>
          <a:lstStyle/>
          <a:p>
            <a:r>
              <a:rPr lang="en-US"/>
              <a:t>Click to edit Master title style</a:t>
            </a:r>
            <a:endParaRPr lang="en-GB"/>
          </a:p>
        </p:txBody>
      </p:sp>
      <p:sp>
        <p:nvSpPr>
          <p:cNvPr id="6" name="Footer Placeholder 4">
            <a:extLst>
              <a:ext uri="{FF2B5EF4-FFF2-40B4-BE49-F238E27FC236}">
                <a16:creationId xmlns:a16="http://schemas.microsoft.com/office/drawing/2014/main" id="{9DA7CD86-6C4D-395C-5183-CDB26D7519F3}"/>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7" name="Slide Number Placeholder 5">
            <a:extLst>
              <a:ext uri="{FF2B5EF4-FFF2-40B4-BE49-F238E27FC236}">
                <a16:creationId xmlns:a16="http://schemas.microsoft.com/office/drawing/2014/main" id="{0A2E3C32-C5A7-6423-8A77-A2AE7AB7B7B6}"/>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1123578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el en opsomming">
    <p:spTree>
      <p:nvGrpSpPr>
        <p:cNvPr id="1" name=""/>
        <p:cNvGrpSpPr/>
        <p:nvPr/>
      </p:nvGrpSpPr>
      <p:grpSpPr>
        <a:xfrm>
          <a:off x="0" y="0"/>
          <a:ext cx="0" cy="0"/>
          <a:chOff x="0" y="0"/>
          <a:chExt cx="0" cy="0"/>
        </a:xfrm>
      </p:grpSpPr>
      <p:sp>
        <p:nvSpPr>
          <p:cNvPr id="42" name="Naam dia"/>
          <p:cNvSpPr txBox="1">
            <a:spLocks noGrp="1"/>
          </p:cNvSpPr>
          <p:nvPr>
            <p:ph type="title" hasCustomPrompt="1"/>
          </p:nvPr>
        </p:nvSpPr>
        <p:spPr>
          <a:prstGeom prst="rect">
            <a:avLst/>
          </a:prstGeom>
        </p:spPr>
        <p:txBody>
          <a:bodyPr/>
          <a:lstStyle/>
          <a:p>
            <a:r>
              <a:t>Naam dia</a:t>
            </a:r>
          </a:p>
        </p:txBody>
      </p:sp>
      <p:sp>
        <p:nvSpPr>
          <p:cNvPr id="43" name="Ondertitel dia"/>
          <p:cNvSpPr txBox="1">
            <a:spLocks noGrp="1"/>
          </p:cNvSpPr>
          <p:nvPr>
            <p:ph type="body" sz="quarter" idx="21" hasCustomPrompt="1"/>
          </p:nvPr>
        </p:nvSpPr>
        <p:spPr>
          <a:xfrm>
            <a:off x="603250" y="1186481"/>
            <a:ext cx="10985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Ondertitel dia</a:t>
            </a:r>
          </a:p>
        </p:txBody>
      </p:sp>
      <p:sp>
        <p:nvSpPr>
          <p:cNvPr id="44" name="Hoofdtekst - niveau één…"/>
          <p:cNvSpPr txBox="1">
            <a:spLocks noGrp="1"/>
          </p:cNvSpPr>
          <p:nvPr>
            <p:ph type="body" idx="1" hasCustomPrompt="1"/>
          </p:nvPr>
        </p:nvSpPr>
        <p:spPr>
          <a:prstGeom prst="rect">
            <a:avLst/>
          </a:prstGeom>
        </p:spPr>
        <p:txBody>
          <a:bodyPr/>
          <a:lstStyle/>
          <a:p>
            <a:r>
              <a:t>Dia-opsommingstekst</a:t>
            </a:r>
          </a:p>
          <a:p>
            <a:pPr lvl="1"/>
            <a:endParaRPr/>
          </a:p>
          <a:p>
            <a:pPr lvl="2"/>
            <a:endParaRPr/>
          </a:p>
          <a:p>
            <a:pPr lvl="3"/>
            <a:endParaRPr/>
          </a:p>
          <a:p>
            <a:pPr lvl="4"/>
            <a:endParaRPr/>
          </a:p>
        </p:txBody>
      </p:sp>
      <p:sp>
        <p:nvSpPr>
          <p:cNvPr id="45"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45935647"/>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el">
    <p:spTree>
      <p:nvGrpSpPr>
        <p:cNvPr id="1" name=""/>
        <p:cNvGrpSpPr/>
        <p:nvPr/>
      </p:nvGrpSpPr>
      <p:grpSpPr>
        <a:xfrm>
          <a:off x="0" y="0"/>
          <a:ext cx="0" cy="0"/>
          <a:chOff x="0" y="0"/>
          <a:chExt cx="0" cy="0"/>
        </a:xfrm>
      </p:grpSpPr>
      <p:sp>
        <p:nvSpPr>
          <p:cNvPr id="11" name="Auteur en datum"/>
          <p:cNvSpPr txBox="1">
            <a:spLocks noGrp="1"/>
          </p:cNvSpPr>
          <p:nvPr>
            <p:ph type="body" sz="quarter" idx="21" hasCustomPrompt="1"/>
          </p:nvPr>
        </p:nvSpPr>
        <p:spPr>
          <a:xfrm>
            <a:off x="600670" y="5929931"/>
            <a:ext cx="10985502"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Auteur en datum</a:t>
            </a:r>
          </a:p>
        </p:txBody>
      </p:sp>
      <p:sp>
        <p:nvSpPr>
          <p:cNvPr id="12" name="Naam presentatie"/>
          <p:cNvSpPr txBox="1">
            <a:spLocks noGrp="1"/>
          </p:cNvSpPr>
          <p:nvPr>
            <p:ph type="title" hasCustomPrompt="1"/>
          </p:nvPr>
        </p:nvSpPr>
        <p:spPr>
          <a:xfrm>
            <a:off x="603248" y="1287496"/>
            <a:ext cx="10985502" cy="2324101"/>
          </a:xfrm>
          <a:prstGeom prst="rect">
            <a:avLst/>
          </a:prstGeom>
        </p:spPr>
        <p:txBody>
          <a:bodyPr anchor="b"/>
          <a:lstStyle>
            <a:lvl1pPr>
              <a:defRPr sz="5800" spc="-116"/>
            </a:lvl1pPr>
          </a:lstStyle>
          <a:p>
            <a:r>
              <a:t>Naam presentatie</a:t>
            </a:r>
          </a:p>
        </p:txBody>
      </p:sp>
      <p:sp>
        <p:nvSpPr>
          <p:cNvPr id="13" name="Hoofdtekst - niveau één…"/>
          <p:cNvSpPr txBox="1">
            <a:spLocks noGrp="1"/>
          </p:cNvSpPr>
          <p:nvPr>
            <p:ph type="body" sz="quarter" idx="1" hasCustomPrompt="1"/>
          </p:nvPr>
        </p:nvSpPr>
        <p:spPr>
          <a:xfrm>
            <a:off x="600671" y="3611595"/>
            <a:ext cx="10985501" cy="952501"/>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Ondertitel presentatie</a:t>
            </a:r>
          </a:p>
          <a:p>
            <a:pPr lvl="1"/>
            <a:endParaRPr/>
          </a:p>
          <a:p>
            <a:pPr lvl="2"/>
            <a:endParaRPr/>
          </a:p>
          <a:p>
            <a:pPr lvl="3"/>
            <a:endParaRPr/>
          </a:p>
          <a:p>
            <a:pPr lvl="4"/>
            <a:endParaRPr/>
          </a:p>
        </p:txBody>
      </p:sp>
      <p:sp>
        <p:nvSpPr>
          <p:cNvPr id="14"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128163097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1ACB6-582D-5BD0-FE06-508B87C491F9}"/>
              </a:ext>
            </a:extLst>
          </p:cNvPr>
          <p:cNvSpPr>
            <a:spLocks noGrp="1"/>
          </p:cNvSpPr>
          <p:nvPr>
            <p:ph type="title"/>
          </p:nvPr>
        </p:nvSpPr>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31CFDFAE-0639-F20C-5E11-C653CB9787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Footer Placeholder 4">
            <a:extLst>
              <a:ext uri="{FF2B5EF4-FFF2-40B4-BE49-F238E27FC236}">
                <a16:creationId xmlns:a16="http://schemas.microsoft.com/office/drawing/2014/main" id="{25B7759F-1CEE-64FF-5C05-835EC7FD9989}"/>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8" name="Slide Number Placeholder 5">
            <a:extLst>
              <a:ext uri="{FF2B5EF4-FFF2-40B4-BE49-F238E27FC236}">
                <a16:creationId xmlns:a16="http://schemas.microsoft.com/office/drawing/2014/main" id="{66661BD0-F3B7-2C64-9006-3C6F1A589930}"/>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40132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432BA-4704-0DAB-0966-B4EFA0124F07}"/>
              </a:ext>
            </a:extLst>
          </p:cNvPr>
          <p:cNvSpPr>
            <a:spLocks noGrp="1"/>
          </p:cNvSpPr>
          <p:nvPr>
            <p:ph type="title"/>
          </p:nvPr>
        </p:nvSpPr>
        <p:spPr>
          <a:xfrm>
            <a:off x="1219199" y="645869"/>
            <a:ext cx="1012825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DE8788F-95C6-8AC4-D83B-DFB45603C61B}"/>
              </a:ext>
            </a:extLst>
          </p:cNvPr>
          <p:cNvSpPr>
            <a:spLocks noGrp="1"/>
          </p:cNvSpPr>
          <p:nvPr>
            <p:ph type="body" idx="1"/>
          </p:nvPr>
        </p:nvSpPr>
        <p:spPr>
          <a:xfrm>
            <a:off x="1219199" y="3894871"/>
            <a:ext cx="10128251"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4ED6CEC6-AEA0-CC31-735A-7A604295A173}"/>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8" name="Slide Number Placeholder 5">
            <a:extLst>
              <a:ext uri="{FF2B5EF4-FFF2-40B4-BE49-F238E27FC236}">
                <a16:creationId xmlns:a16="http://schemas.microsoft.com/office/drawing/2014/main" id="{C9D2D109-3B9C-08BF-03A1-21F415DB8CE0}"/>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303262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EB19-5EE3-CD02-07E4-875EC52C4B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28B60B1-0EBB-FC71-3D74-E05A25DA591E}"/>
              </a:ext>
            </a:extLst>
          </p:cNvPr>
          <p:cNvSpPr>
            <a:spLocks noGrp="1"/>
          </p:cNvSpPr>
          <p:nvPr>
            <p:ph sz="half" idx="1"/>
          </p:nvPr>
        </p:nvSpPr>
        <p:spPr>
          <a:xfrm>
            <a:off x="1303866" y="1825625"/>
            <a:ext cx="471593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AB400D0-2DD6-1E3D-5757-A10C2E71AF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Footer Placeholder 4">
            <a:extLst>
              <a:ext uri="{FF2B5EF4-FFF2-40B4-BE49-F238E27FC236}">
                <a16:creationId xmlns:a16="http://schemas.microsoft.com/office/drawing/2014/main" id="{E1A71E70-A9B2-B4D5-F786-306DA3FFD5EF}"/>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9" name="Slide Number Placeholder 5">
            <a:extLst>
              <a:ext uri="{FF2B5EF4-FFF2-40B4-BE49-F238E27FC236}">
                <a16:creationId xmlns:a16="http://schemas.microsoft.com/office/drawing/2014/main" id="{46BD1D43-5491-B4E3-9204-217D76D2CC83}"/>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51864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CA003-859D-2312-CAA9-1D844F109C8E}"/>
              </a:ext>
            </a:extLst>
          </p:cNvPr>
          <p:cNvSpPr>
            <a:spLocks noGrp="1"/>
          </p:cNvSpPr>
          <p:nvPr>
            <p:ph type="title"/>
          </p:nvPr>
        </p:nvSpPr>
        <p:spPr>
          <a:xfrm>
            <a:off x="1202266" y="365125"/>
            <a:ext cx="10153121"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FB95BC-091C-8405-3210-A60F020E448A}"/>
              </a:ext>
            </a:extLst>
          </p:cNvPr>
          <p:cNvSpPr>
            <a:spLocks noGrp="1"/>
          </p:cNvSpPr>
          <p:nvPr>
            <p:ph type="body" idx="1"/>
          </p:nvPr>
        </p:nvSpPr>
        <p:spPr>
          <a:xfrm>
            <a:off x="1202265" y="1681163"/>
            <a:ext cx="479531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F399B2-7E38-0253-5BA9-66026529DA14}"/>
              </a:ext>
            </a:extLst>
          </p:cNvPr>
          <p:cNvSpPr>
            <a:spLocks noGrp="1"/>
          </p:cNvSpPr>
          <p:nvPr>
            <p:ph sz="half" idx="2"/>
          </p:nvPr>
        </p:nvSpPr>
        <p:spPr>
          <a:xfrm>
            <a:off x="1202265" y="2505075"/>
            <a:ext cx="479531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23153E7-24F4-A3B7-BE52-CD5D9078F7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491624-FAD3-3756-A7A3-C5A90753DF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Footer Placeholder 4">
            <a:extLst>
              <a:ext uri="{FF2B5EF4-FFF2-40B4-BE49-F238E27FC236}">
                <a16:creationId xmlns:a16="http://schemas.microsoft.com/office/drawing/2014/main" id="{DFFA40BA-7292-E7DA-6A64-89A3AE07BA64}"/>
              </a:ext>
            </a:extLst>
          </p:cNvPr>
          <p:cNvSpPr>
            <a:spLocks noGrp="1"/>
          </p:cNvSpPr>
          <p:nvPr>
            <p:ph type="ftr" sz="quarter" idx="10"/>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11" name="Slide Number Placeholder 5">
            <a:extLst>
              <a:ext uri="{FF2B5EF4-FFF2-40B4-BE49-F238E27FC236}">
                <a16:creationId xmlns:a16="http://schemas.microsoft.com/office/drawing/2014/main" id="{DFA65CC6-EE60-6818-A4A0-1A7A04E0C1F9}"/>
              </a:ext>
            </a:extLst>
          </p:cNvPr>
          <p:cNvSpPr>
            <a:spLocks noGrp="1"/>
          </p:cNvSpPr>
          <p:nvPr>
            <p:ph type="sldNum" sz="quarter" idx="11"/>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1042457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D922D-DA13-C2E0-2609-2F216423B4C5}"/>
              </a:ext>
            </a:extLst>
          </p:cNvPr>
          <p:cNvSpPr>
            <a:spLocks noGrp="1"/>
          </p:cNvSpPr>
          <p:nvPr>
            <p:ph type="title"/>
          </p:nvPr>
        </p:nvSpPr>
        <p:spPr/>
        <p:txBody>
          <a:bodyPr/>
          <a:lstStyle/>
          <a:p>
            <a:r>
              <a:rPr lang="en-US"/>
              <a:t>Click to edit Master title style</a:t>
            </a:r>
            <a:endParaRPr lang="en-GB"/>
          </a:p>
        </p:txBody>
      </p:sp>
      <p:sp>
        <p:nvSpPr>
          <p:cNvPr id="6" name="Footer Placeholder 4">
            <a:extLst>
              <a:ext uri="{FF2B5EF4-FFF2-40B4-BE49-F238E27FC236}">
                <a16:creationId xmlns:a16="http://schemas.microsoft.com/office/drawing/2014/main" id="{C0E04B98-829E-DFE1-F31C-07CDF1EFE850}"/>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7" name="Slide Number Placeholder 5">
            <a:extLst>
              <a:ext uri="{FF2B5EF4-FFF2-40B4-BE49-F238E27FC236}">
                <a16:creationId xmlns:a16="http://schemas.microsoft.com/office/drawing/2014/main" id="{516149B8-8D64-BB85-EE54-35ECAA8C3FC7}"/>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1345557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F4ADA5B-CCD6-C416-6051-CBDF01DF8A55}"/>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174AD2F6-6297-034E-3B4C-6EC4A1725610}"/>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73384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5BC95-19A4-E5FF-A770-7BD89C3D1FCE}"/>
              </a:ext>
            </a:extLst>
          </p:cNvPr>
          <p:cNvSpPr>
            <a:spLocks noGrp="1"/>
          </p:cNvSpPr>
          <p:nvPr>
            <p:ph type="title"/>
          </p:nvPr>
        </p:nvSpPr>
        <p:spPr>
          <a:xfrm>
            <a:off x="1193800" y="457200"/>
            <a:ext cx="357822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FD03F32-A62C-69CC-A051-77DA424FA2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4A4F763-F0BB-4776-F1CB-A4287D1350B6}"/>
              </a:ext>
            </a:extLst>
          </p:cNvPr>
          <p:cNvSpPr>
            <a:spLocks noGrp="1"/>
          </p:cNvSpPr>
          <p:nvPr>
            <p:ph type="body" sz="half" idx="2"/>
          </p:nvPr>
        </p:nvSpPr>
        <p:spPr>
          <a:xfrm>
            <a:off x="1193800" y="2057400"/>
            <a:ext cx="3578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25D5C2DA-EBF5-39AB-C41D-16621D03774E}"/>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9" name="Slide Number Placeholder 5">
            <a:extLst>
              <a:ext uri="{FF2B5EF4-FFF2-40B4-BE49-F238E27FC236}">
                <a16:creationId xmlns:a16="http://schemas.microsoft.com/office/drawing/2014/main" id="{B2CCF645-7CCD-B8C9-F35E-340D99023799}"/>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382805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B218A-6E04-7229-0814-EF97384B3D50}"/>
              </a:ext>
            </a:extLst>
          </p:cNvPr>
          <p:cNvSpPr>
            <a:spLocks noGrp="1"/>
          </p:cNvSpPr>
          <p:nvPr>
            <p:ph type="title"/>
          </p:nvPr>
        </p:nvSpPr>
        <p:spPr>
          <a:xfrm>
            <a:off x="1126067" y="457200"/>
            <a:ext cx="3645958"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1583698-9FBD-C399-9843-597BF5CCF3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94DB5117-9E71-D28C-506C-A83C753B88D1}"/>
              </a:ext>
            </a:extLst>
          </p:cNvPr>
          <p:cNvSpPr>
            <a:spLocks noGrp="1"/>
          </p:cNvSpPr>
          <p:nvPr>
            <p:ph type="body" sz="half" idx="2"/>
          </p:nvPr>
        </p:nvSpPr>
        <p:spPr>
          <a:xfrm>
            <a:off x="1126067" y="2057400"/>
            <a:ext cx="364595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B6A8108C-C06C-895C-20A2-64D5427A0B88}"/>
              </a:ext>
            </a:extLst>
          </p:cNvPr>
          <p:cNvSpPr>
            <a:spLocks noGrp="1"/>
          </p:cNvSpPr>
          <p:nvPr>
            <p:ph type="ftr" sz="quarter" idx="3"/>
          </p:nvPr>
        </p:nvSpPr>
        <p:spPr>
          <a:xfrm>
            <a:off x="2956647" y="6338238"/>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9" name="Slide Number Placeholder 5">
            <a:extLst>
              <a:ext uri="{FF2B5EF4-FFF2-40B4-BE49-F238E27FC236}">
                <a16:creationId xmlns:a16="http://schemas.microsoft.com/office/drawing/2014/main" id="{A85A6219-F453-755F-27D1-56FDC4596071}"/>
              </a:ext>
            </a:extLst>
          </p:cNvPr>
          <p:cNvSpPr>
            <a:spLocks noGrp="1"/>
          </p:cNvSpPr>
          <p:nvPr>
            <p:ph type="sldNum" sz="quarter" idx="4"/>
          </p:nvPr>
        </p:nvSpPr>
        <p:spPr>
          <a:xfrm>
            <a:off x="7558358" y="6338238"/>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spTree>
    <p:extLst>
      <p:ext uri="{BB962C8B-B14F-4D97-AF65-F5344CB8AC3E}">
        <p14:creationId xmlns:p14="http://schemas.microsoft.com/office/powerpoint/2010/main" val="2259322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847818-7B2B-BFCB-3C01-E3BC6C9DE5AD}"/>
              </a:ext>
            </a:extLst>
          </p:cNvPr>
          <p:cNvSpPr>
            <a:spLocks noGrp="1"/>
          </p:cNvSpPr>
          <p:nvPr>
            <p:ph type="title"/>
          </p:nvPr>
        </p:nvSpPr>
        <p:spPr>
          <a:xfrm>
            <a:off x="832955" y="0"/>
            <a:ext cx="8770704" cy="1047965"/>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94B2E9B1-16EA-5371-5987-17947AB65AF4}"/>
              </a:ext>
            </a:extLst>
          </p:cNvPr>
          <p:cNvSpPr>
            <a:spLocks noGrp="1"/>
          </p:cNvSpPr>
          <p:nvPr>
            <p:ph type="body" idx="1"/>
          </p:nvPr>
        </p:nvSpPr>
        <p:spPr>
          <a:xfrm>
            <a:off x="838200" y="1447786"/>
            <a:ext cx="10515600" cy="4514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Rectangle 10">
            <a:extLst>
              <a:ext uri="{FF2B5EF4-FFF2-40B4-BE49-F238E27FC236}">
                <a16:creationId xmlns:a16="http://schemas.microsoft.com/office/drawing/2014/main" id="{D6BD22C5-EEC6-C5CF-1317-734B23B7C2E2}"/>
              </a:ext>
            </a:extLst>
          </p:cNvPr>
          <p:cNvSpPr/>
          <p:nvPr userDrawn="1"/>
        </p:nvSpPr>
        <p:spPr>
          <a:xfrm>
            <a:off x="-10159" y="0"/>
            <a:ext cx="421557" cy="6858000"/>
          </a:xfrm>
          <a:prstGeom prst="rect">
            <a:avLst/>
          </a:prstGeom>
          <a:solidFill>
            <a:srgbClr val="2771B4"/>
          </a:solidFill>
          <a:ln>
            <a:solidFill>
              <a:srgbClr val="0057A8"/>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5ADDE00-66F1-3C7C-E154-D53CB040E992}"/>
              </a:ext>
            </a:extLst>
          </p:cNvPr>
          <p:cNvSpPr/>
          <p:nvPr userDrawn="1"/>
        </p:nvSpPr>
        <p:spPr>
          <a:xfrm>
            <a:off x="452419" y="0"/>
            <a:ext cx="194853" cy="6858000"/>
          </a:xfrm>
          <a:prstGeom prst="rect">
            <a:avLst/>
          </a:prstGeom>
          <a:solidFill>
            <a:srgbClr val="FEB620"/>
          </a:solidFill>
          <a:ln>
            <a:solidFill>
              <a:srgbClr val="FEBB30"/>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Footer Placeholder 4">
            <a:extLst>
              <a:ext uri="{FF2B5EF4-FFF2-40B4-BE49-F238E27FC236}">
                <a16:creationId xmlns:a16="http://schemas.microsoft.com/office/drawing/2014/main" id="{77A310E2-B45E-E2F0-E19E-E2F4AD2C748C}"/>
              </a:ext>
            </a:extLst>
          </p:cNvPr>
          <p:cNvSpPr>
            <a:spLocks noGrp="1"/>
          </p:cNvSpPr>
          <p:nvPr>
            <p:ph type="ftr" sz="quarter" idx="3"/>
          </p:nvPr>
        </p:nvSpPr>
        <p:spPr>
          <a:xfrm>
            <a:off x="832955" y="6338236"/>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9" name="Slide Number Placeholder 5">
            <a:extLst>
              <a:ext uri="{FF2B5EF4-FFF2-40B4-BE49-F238E27FC236}">
                <a16:creationId xmlns:a16="http://schemas.microsoft.com/office/drawing/2014/main" id="{69247CBF-66A2-80C2-4532-21C77733ACBA}"/>
              </a:ext>
            </a:extLst>
          </p:cNvPr>
          <p:cNvSpPr>
            <a:spLocks noGrp="1"/>
          </p:cNvSpPr>
          <p:nvPr>
            <p:ph type="sldNum" sz="quarter" idx="4"/>
          </p:nvPr>
        </p:nvSpPr>
        <p:spPr>
          <a:xfrm>
            <a:off x="6768934" y="6338237"/>
            <a:ext cx="3098939"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E5F6CE-DD64-4A2B-BCC0-154114370E8E}" type="slidenum">
              <a:rPr lang="en-GB" smtClean="0"/>
              <a:t>‹Nr.›</a:t>
            </a:fld>
            <a:endParaRPr lang="en-GB"/>
          </a:p>
        </p:txBody>
      </p:sp>
      <p:pic>
        <p:nvPicPr>
          <p:cNvPr id="5" name="Picture 4">
            <a:extLst>
              <a:ext uri="{FF2B5EF4-FFF2-40B4-BE49-F238E27FC236}">
                <a16:creationId xmlns:a16="http://schemas.microsoft.com/office/drawing/2014/main" id="{59192982-B8BB-7F48-A055-2C44E0DEE775}"/>
              </a:ext>
            </a:extLst>
          </p:cNvPr>
          <p:cNvPicPr>
            <a:picLocks noChangeAspect="1"/>
          </p:cNvPicPr>
          <p:nvPr userDrawn="1"/>
        </p:nvPicPr>
        <p:blipFill>
          <a:blip r:embed="rId16"/>
          <a:stretch>
            <a:fillRect/>
          </a:stretch>
        </p:blipFill>
        <p:spPr>
          <a:xfrm>
            <a:off x="10745235" y="6135117"/>
            <a:ext cx="1417890" cy="694362"/>
          </a:xfrm>
          <a:prstGeom prst="rect">
            <a:avLst/>
          </a:prstGeom>
        </p:spPr>
      </p:pic>
    </p:spTree>
    <p:extLst>
      <p:ext uri="{BB962C8B-B14F-4D97-AF65-F5344CB8AC3E}">
        <p14:creationId xmlns:p14="http://schemas.microsoft.com/office/powerpoint/2010/main" val="139253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rgbClr val="2771B4"/>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771B4"/>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771B4"/>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771B4"/>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771B4"/>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771B4"/>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D1DB2-F6FB-C933-5633-E17CD969EA9E}"/>
              </a:ext>
            </a:extLst>
          </p:cNvPr>
          <p:cNvSpPr>
            <a:spLocks noGrp="1"/>
          </p:cNvSpPr>
          <p:nvPr>
            <p:ph type="ctrTitle"/>
          </p:nvPr>
        </p:nvSpPr>
        <p:spPr>
          <a:xfrm>
            <a:off x="551872" y="1782618"/>
            <a:ext cx="6440055" cy="1961294"/>
          </a:xfrm>
        </p:spPr>
        <p:txBody>
          <a:bodyPr>
            <a:normAutofit/>
          </a:bodyPr>
          <a:lstStyle/>
          <a:p>
            <a:r>
              <a:rPr lang="en-US" sz="3200" dirty="0">
                <a:latin typeface="Arial" panose="020B0604020202020204" pitchFamily="34" charset="0"/>
                <a:cs typeface="Arial" panose="020B0604020202020204" pitchFamily="34" charset="0"/>
              </a:rPr>
              <a:t>Patient involvement during life cycle of clinical trials</a:t>
            </a:r>
            <a:endParaRPr lang="en-US" sz="3200" dirty="0">
              <a:solidFill>
                <a:srgbClr val="2771B4"/>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D67CCC73-13F8-2EBF-884E-EC217B8B66EF}"/>
              </a:ext>
            </a:extLst>
          </p:cNvPr>
          <p:cNvSpPr>
            <a:spLocks noGrp="1"/>
          </p:cNvSpPr>
          <p:nvPr>
            <p:ph type="subTitle" idx="1"/>
          </p:nvPr>
        </p:nvSpPr>
        <p:spPr>
          <a:xfrm>
            <a:off x="951345" y="4307888"/>
            <a:ext cx="5680364" cy="727676"/>
          </a:xfrm>
        </p:spPr>
        <p:txBody>
          <a:bodyPr>
            <a:normAutofit lnSpcReduction="10000"/>
          </a:bodyPr>
          <a:lstStyle/>
          <a:p>
            <a:r>
              <a:rPr lang="en-GB" sz="2400" dirty="0"/>
              <a:t> Successful implementation without legal enforcement?</a:t>
            </a:r>
            <a:endParaRPr lang="en-GB" sz="2400" dirty="0">
              <a:solidFill>
                <a:srgbClr val="2771B4"/>
              </a:solidFill>
              <a:latin typeface="Verdana" panose="020B0604030504040204" pitchFamily="34" charset="0"/>
              <a:ea typeface="Verdana" panose="020B0604030504040204" pitchFamily="34" charset="0"/>
            </a:endParaRPr>
          </a:p>
        </p:txBody>
      </p:sp>
      <p:sp>
        <p:nvSpPr>
          <p:cNvPr id="4" name="Subtitle 2">
            <a:extLst>
              <a:ext uri="{FF2B5EF4-FFF2-40B4-BE49-F238E27FC236}">
                <a16:creationId xmlns:a16="http://schemas.microsoft.com/office/drawing/2014/main" id="{403370D7-75DF-B235-6D5A-CD6F50473F03}"/>
              </a:ext>
            </a:extLst>
          </p:cNvPr>
          <p:cNvSpPr txBox="1">
            <a:spLocks/>
          </p:cNvSpPr>
          <p:nvPr/>
        </p:nvSpPr>
        <p:spPr>
          <a:xfrm>
            <a:off x="1299363" y="5809048"/>
            <a:ext cx="5895764" cy="83305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1600" dirty="0">
                <a:solidFill>
                  <a:srgbClr val="2771B4"/>
                </a:solidFill>
                <a:latin typeface="Verdana" panose="020B0604030504040204" pitchFamily="34" charset="0"/>
                <a:ea typeface="Verdana" panose="020B0604030504040204" pitchFamily="34" charset="0"/>
              </a:rPr>
              <a:t>Marianne Lunzer, AGES MEA</a:t>
            </a:r>
          </a:p>
          <a:p>
            <a:pPr algn="l"/>
            <a:r>
              <a:rPr lang="en-GB" sz="1600" dirty="0">
                <a:solidFill>
                  <a:srgbClr val="2771B4"/>
                </a:solidFill>
                <a:latin typeface="Verdana" panose="020B0604030504040204" pitchFamily="34" charset="0"/>
                <a:ea typeface="Verdana" panose="020B0604030504040204" pitchFamily="34" charset="0"/>
              </a:rPr>
              <a:t>Multi-stakeholder platform Advisory Group meeting , 26 June 2025</a:t>
            </a:r>
          </a:p>
        </p:txBody>
      </p:sp>
    </p:spTree>
    <p:extLst>
      <p:ext uri="{BB962C8B-B14F-4D97-AF65-F5344CB8AC3E}">
        <p14:creationId xmlns:p14="http://schemas.microsoft.com/office/powerpoint/2010/main" val="4161736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2" name="Titel van de slide komt hier"/>
          <p:cNvSpPr txBox="1"/>
          <p:nvPr/>
        </p:nvSpPr>
        <p:spPr>
          <a:xfrm>
            <a:off x="804252" y="344247"/>
            <a:ext cx="9032475" cy="7165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lstStyle>
            <a:lvl1pPr algn="l" defTabSz="457200">
              <a:lnSpc>
                <a:spcPct val="70000"/>
              </a:lnSpc>
              <a:defRPr sz="10500" spc="-209">
                <a:solidFill>
                  <a:srgbClr val="D2762B"/>
                </a:solidFill>
                <a:latin typeface="+mn-lt"/>
                <a:ea typeface="+mn-ea"/>
                <a:cs typeface="+mn-cs"/>
                <a:sym typeface="ITCFranklinGothic LT Pro CnDm"/>
              </a:defRPr>
            </a:lvl1pPr>
          </a:lstStyle>
          <a:p>
            <a:pPr defTabSz="228600" hangingPunct="0">
              <a:spcBef>
                <a:spcPct val="0"/>
              </a:spcBef>
              <a:defRPr/>
            </a:pPr>
            <a:r>
              <a:rPr lang="en-US" sz="4400" dirty="0">
                <a:solidFill>
                  <a:srgbClr val="2771B4"/>
                </a:solidFill>
                <a:latin typeface="Verdana" panose="020B0604030504040204" pitchFamily="34" charset="0"/>
                <a:ea typeface="Verdana" panose="020B0604030504040204" pitchFamily="34" charset="0"/>
                <a:cs typeface="+mj-cs"/>
              </a:rPr>
              <a:t>CTCG project Patient Involvement</a:t>
            </a:r>
            <a:endParaRPr sz="4400" dirty="0">
              <a:solidFill>
                <a:srgbClr val="2771B4"/>
              </a:solidFill>
              <a:latin typeface="Verdana" panose="020B0604030504040204" pitchFamily="34" charset="0"/>
              <a:ea typeface="Verdana" panose="020B0604030504040204" pitchFamily="34" charset="0"/>
              <a:cs typeface="+mj-cs"/>
            </a:endParaRPr>
          </a:p>
        </p:txBody>
      </p:sp>
      <p:sp>
        <p:nvSpPr>
          <p:cNvPr id="3" name="Ritati dunt arciand elibus volorem poreium la sequi omnihil loreiciis volori aut entem ut laut audaecum duciis as sunt velis magnien delestrum vel molupta temolor ehenis aut quos exces evelici aeception repel molenis tiuntem porerfere ipsum, simod quaerr">
            <a:extLst>
              <a:ext uri="{FF2B5EF4-FFF2-40B4-BE49-F238E27FC236}">
                <a16:creationId xmlns:a16="http://schemas.microsoft.com/office/drawing/2014/main" id="{58D0339F-3159-EDDF-8500-4E484D341A18}"/>
              </a:ext>
            </a:extLst>
          </p:cNvPr>
          <p:cNvSpPr txBox="1">
            <a:spLocks/>
          </p:cNvSpPr>
          <p:nvPr/>
        </p:nvSpPr>
        <p:spPr>
          <a:xfrm>
            <a:off x="657226" y="1312617"/>
            <a:ext cx="9534525" cy="33095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5400" tIns="25400" rIns="25400" bIns="25400">
            <a:noAutofit/>
          </a:bodyPr>
          <a:lstStyle>
            <a:lvl1pPr marL="0" marR="0" indent="0" algn="l" defTabSz="457200" rtl="0" latinLnBrk="0">
              <a:lnSpc>
                <a:spcPct val="120000"/>
              </a:lnSpc>
              <a:spcBef>
                <a:spcPts val="0"/>
              </a:spcBef>
              <a:spcAft>
                <a:spcPts val="0"/>
              </a:spcAft>
              <a:buClrTx/>
              <a:buSzTx/>
              <a:buFontTx/>
              <a:buNone/>
              <a:tabLst/>
              <a:defRPr sz="3000" b="0" i="0" u="none" strike="noStrike" cap="none" spc="0" baseline="0">
                <a:solidFill>
                  <a:srgbClr val="000000"/>
                </a:solidFill>
                <a:uFillTx/>
                <a:latin typeface="ITCFranklinGothic LT Pro CnBk"/>
                <a:ea typeface="ITCFranklinGothic LT Pro CnBk"/>
                <a:cs typeface="ITCFranklinGothic LT Pro CnBk"/>
                <a:sym typeface="ITCFranklinGothic LT Pro CnBk"/>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9pPr>
          </a:lstStyle>
          <a:p>
            <a:pPr marL="342900" indent="-342900">
              <a:buFont typeface="Arial" panose="020B0604020202020204" pitchFamily="34" charset="0"/>
              <a:buChar char="•"/>
              <a:defRPr/>
            </a:pPr>
            <a:endParaRPr lang="nl-NL" sz="2000" dirty="0">
              <a:solidFill>
                <a:srgbClr val="01689B"/>
              </a:solidFill>
              <a:latin typeface="+mn-lt"/>
              <a:ea typeface="+mn-ea"/>
              <a:cs typeface="+mn-cs"/>
            </a:endParaRPr>
          </a:p>
        </p:txBody>
      </p:sp>
      <p:sp>
        <p:nvSpPr>
          <p:cNvPr id="11" name="Ritati dunt arciand elibus volorem poreium la sequi omnihil loreiciis volori aut entem ut laut audaecum duciis as sunt velis magnien delestrum vel molupta temolor ehenis aut quos exces evelici aeception repel molenis tiuntem porerfere ipsum, simod quaerr">
            <a:extLst>
              <a:ext uri="{FF2B5EF4-FFF2-40B4-BE49-F238E27FC236}">
                <a16:creationId xmlns:a16="http://schemas.microsoft.com/office/drawing/2014/main" id="{E850B363-4D42-271B-D661-3126FFD26965}"/>
              </a:ext>
            </a:extLst>
          </p:cNvPr>
          <p:cNvSpPr txBox="1">
            <a:spLocks/>
          </p:cNvSpPr>
          <p:nvPr/>
        </p:nvSpPr>
        <p:spPr>
          <a:xfrm>
            <a:off x="733426" y="1388817"/>
            <a:ext cx="9534525" cy="330958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noAutofit/>
          </a:bodyPr>
          <a:lstStyle>
            <a:lvl1pPr marL="0" marR="0" indent="0" algn="l" defTabSz="457200" rtl="0" latinLnBrk="0">
              <a:lnSpc>
                <a:spcPct val="120000"/>
              </a:lnSpc>
              <a:spcBef>
                <a:spcPts val="0"/>
              </a:spcBef>
              <a:spcAft>
                <a:spcPts val="0"/>
              </a:spcAft>
              <a:buClrTx/>
              <a:buSzTx/>
              <a:buFontTx/>
              <a:buNone/>
              <a:tabLst/>
              <a:defRPr sz="3000" b="0" i="0" u="none" strike="noStrike" cap="none" spc="0" baseline="0">
                <a:solidFill>
                  <a:srgbClr val="000000"/>
                </a:solidFill>
                <a:uFillTx/>
                <a:latin typeface="ITCFranklinGothic LT Pro CnBk"/>
                <a:ea typeface="ITCFranklinGothic LT Pro CnBk"/>
                <a:cs typeface="ITCFranklinGothic LT Pro CnBk"/>
                <a:sym typeface="ITCFranklinGothic LT Pro CnBk"/>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9pPr>
          </a:lstStyle>
          <a:p>
            <a:pPr marL="342900" indent="-342900">
              <a:buFont typeface="Arial" panose="020B0604020202020204" pitchFamily="34" charset="0"/>
              <a:buChar char="•"/>
              <a:defRPr/>
            </a:pPr>
            <a:endParaRPr lang="nl-NL" sz="2000" dirty="0">
              <a:solidFill>
                <a:srgbClr val="01689B"/>
              </a:solidFill>
              <a:latin typeface="+mn-lt"/>
              <a:ea typeface="+mn-ea"/>
              <a:cs typeface="+mn-cs"/>
            </a:endParaRPr>
          </a:p>
        </p:txBody>
      </p:sp>
      <p:sp>
        <p:nvSpPr>
          <p:cNvPr id="4" name="Inhaltsplatzhalter 2">
            <a:extLst>
              <a:ext uri="{FF2B5EF4-FFF2-40B4-BE49-F238E27FC236}">
                <a16:creationId xmlns:a16="http://schemas.microsoft.com/office/drawing/2014/main" id="{FECEBBE4-8B38-CD95-E155-B46999CCF865}"/>
              </a:ext>
            </a:extLst>
          </p:cNvPr>
          <p:cNvSpPr txBox="1">
            <a:spLocks/>
          </p:cNvSpPr>
          <p:nvPr/>
        </p:nvSpPr>
        <p:spPr>
          <a:xfrm>
            <a:off x="804252" y="1449422"/>
            <a:ext cx="9789170" cy="4766553"/>
          </a:xfrm>
          <a:prstGeom prst="rect">
            <a:avLst/>
          </a:prstGeom>
        </p:spPr>
        <p:txBody>
          <a:bodyPr vert="horz" lIns="45720" tIns="22860" rIns="45720" bIns="2286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771B4"/>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771B4"/>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771B4"/>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771B4"/>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771B4"/>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14300" indent="-114300" defTabSz="457200">
              <a:lnSpc>
                <a:spcPct val="130000"/>
              </a:lnSpc>
              <a:spcBef>
                <a:spcPts val="0"/>
              </a:spcBef>
              <a:defRPr/>
            </a:pPr>
            <a:r>
              <a:rPr lang="en-US" sz="1800" dirty="0">
                <a:solidFill>
                  <a:srgbClr val="01689B"/>
                </a:solidFill>
              </a:rPr>
              <a:t>The CTCG is a working group of experts/regulators in the classification, assessment and oversight of clinical trials from </a:t>
            </a:r>
            <a:r>
              <a:rPr lang="en-US" sz="1800" b="1" dirty="0">
                <a:solidFill>
                  <a:srgbClr val="01689B"/>
                </a:solidFill>
              </a:rPr>
              <a:t>National Medicine Agencies </a:t>
            </a:r>
            <a:r>
              <a:rPr lang="en-US" sz="1800" dirty="0">
                <a:solidFill>
                  <a:srgbClr val="01689B"/>
                </a:solidFill>
              </a:rPr>
              <a:t>from 30 Member States in the EU/EEA.</a:t>
            </a:r>
          </a:p>
          <a:p>
            <a:pPr marL="114300" indent="-114300" defTabSz="457200">
              <a:spcBef>
                <a:spcPts val="500"/>
              </a:spcBef>
              <a:defRPr/>
            </a:pPr>
            <a:endParaRPr lang="en-US" sz="1800" dirty="0">
              <a:solidFill>
                <a:srgbClr val="01689B"/>
              </a:solidFill>
            </a:endParaRPr>
          </a:p>
          <a:p>
            <a:pPr marL="114300" indent="-114300" defTabSz="457200">
              <a:lnSpc>
                <a:spcPct val="130000"/>
              </a:lnSpc>
              <a:spcBef>
                <a:spcPts val="0"/>
              </a:spcBef>
              <a:defRPr/>
            </a:pPr>
            <a:r>
              <a:rPr lang="en-US" sz="1800" dirty="0">
                <a:solidFill>
                  <a:srgbClr val="01689B"/>
                </a:solidFill>
              </a:rPr>
              <a:t>The objective of CTCG is to contribute to increasing the attractiveness of the EU/EEA for clinical trials by </a:t>
            </a:r>
            <a:r>
              <a:rPr lang="en-US" sz="1800" dirty="0" err="1">
                <a:solidFill>
                  <a:srgbClr val="01689B"/>
                </a:solidFill>
              </a:rPr>
              <a:t>harmonisation</a:t>
            </a:r>
            <a:r>
              <a:rPr lang="en-US" sz="1800" dirty="0">
                <a:solidFill>
                  <a:srgbClr val="01689B"/>
                </a:solidFill>
              </a:rPr>
              <a:t> and </a:t>
            </a:r>
            <a:r>
              <a:rPr lang="en-US" sz="1800" dirty="0" err="1">
                <a:solidFill>
                  <a:srgbClr val="01689B"/>
                </a:solidFill>
              </a:rPr>
              <a:t>optimisation</a:t>
            </a:r>
            <a:r>
              <a:rPr lang="en-US" sz="1800" dirty="0">
                <a:solidFill>
                  <a:srgbClr val="01689B"/>
                </a:solidFill>
              </a:rPr>
              <a:t> of </a:t>
            </a:r>
            <a:r>
              <a:rPr lang="en-US" sz="1800" b="1" dirty="0">
                <a:solidFill>
                  <a:srgbClr val="01689B"/>
                </a:solidFill>
              </a:rPr>
              <a:t>the regulatory environment </a:t>
            </a:r>
            <a:r>
              <a:rPr lang="en-US" sz="1800" dirty="0">
                <a:solidFill>
                  <a:srgbClr val="01689B"/>
                </a:solidFill>
              </a:rPr>
              <a:t>while assuring the protection of rights, safety and wellbeing of the trial participants and the generation of robust data.</a:t>
            </a:r>
          </a:p>
          <a:p>
            <a:pPr marL="114300" indent="-114300" defTabSz="457200">
              <a:lnSpc>
                <a:spcPct val="130000"/>
              </a:lnSpc>
              <a:spcBef>
                <a:spcPts val="0"/>
              </a:spcBef>
              <a:defRPr/>
            </a:pPr>
            <a:endParaRPr lang="en-US" sz="1800" dirty="0">
              <a:solidFill>
                <a:srgbClr val="01689B"/>
              </a:solidFill>
            </a:endParaRPr>
          </a:p>
          <a:p>
            <a:pPr marL="114300" indent="-114300" defTabSz="457200">
              <a:lnSpc>
                <a:spcPct val="120000"/>
              </a:lnSpc>
              <a:spcBef>
                <a:spcPts val="0"/>
              </a:spcBef>
              <a:defRPr/>
            </a:pPr>
            <a:r>
              <a:rPr lang="en-US" sz="1800" dirty="0">
                <a:solidFill>
                  <a:srgbClr val="01689B"/>
                </a:solidFill>
              </a:rPr>
              <a:t>Patients should have early access to innovative treatments which will by a flexible regulatory environment for sponsors of innovative clinical trials. CTCG strongly supports interaction with all relevant stakeholders involved in clinical trials. </a:t>
            </a:r>
          </a:p>
          <a:p>
            <a:pPr marL="114300" indent="-114300" defTabSz="457200">
              <a:spcBef>
                <a:spcPts val="500"/>
              </a:spcBef>
              <a:defRPr/>
            </a:pPr>
            <a:endParaRPr lang="en-US" sz="1800" dirty="0">
              <a:solidFill>
                <a:srgbClr val="01689B"/>
              </a:solidFill>
            </a:endParaRPr>
          </a:p>
          <a:p>
            <a:pPr marL="114300" indent="-114300" defTabSz="457200">
              <a:spcBef>
                <a:spcPts val="500"/>
              </a:spcBef>
              <a:defRPr/>
            </a:pPr>
            <a:r>
              <a:rPr lang="en-US" sz="1800" dirty="0">
                <a:solidFill>
                  <a:srgbClr val="01689B"/>
                </a:solidFill>
              </a:rPr>
              <a:t>CTCG started </a:t>
            </a:r>
            <a:r>
              <a:rPr lang="en-US" sz="1800">
                <a:solidFill>
                  <a:srgbClr val="01689B"/>
                </a:solidFill>
              </a:rPr>
              <a:t>this project </a:t>
            </a:r>
            <a:r>
              <a:rPr lang="en-US" sz="1800" b="1" dirty="0">
                <a:solidFill>
                  <a:srgbClr val="01689B"/>
                </a:solidFill>
              </a:rPr>
              <a:t>to foster patient involvement in clinical trial design</a:t>
            </a:r>
          </a:p>
        </p:txBody>
      </p:sp>
    </p:spTree>
    <p:extLst>
      <p:ext uri="{BB962C8B-B14F-4D97-AF65-F5344CB8AC3E}">
        <p14:creationId xmlns:p14="http://schemas.microsoft.com/office/powerpoint/2010/main" val="1066529250"/>
      </p:ext>
    </p:extLst>
  </p:cSld>
  <p:clrMapOvr>
    <a:overrideClrMapping bg1="lt1" tx1="dk1" bg2="lt2" tx2="dk2" accent1="accent1" accent2="accent2" accent3="accent3" accent4="accent4" accent5="accent5" accent6="accent6" hlink="hlink" folHlink="folHlink"/>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7" name="Afbeelding" descr="Afbeelding"/>
          <p:cNvPicPr>
            <a:picLocks noChangeAspect="1"/>
          </p:cNvPicPr>
          <p:nvPr/>
        </p:nvPicPr>
        <p:blipFill>
          <a:blip r:embed="rId3"/>
          <a:stretch>
            <a:fillRect/>
          </a:stretch>
        </p:blipFill>
        <p:spPr>
          <a:xfrm rot="10800000">
            <a:off x="10511327" y="-18803"/>
            <a:ext cx="885524" cy="325633"/>
          </a:xfrm>
          <a:prstGeom prst="rect">
            <a:avLst/>
          </a:prstGeom>
          <a:ln w="12700">
            <a:miter lim="400000"/>
          </a:ln>
        </p:spPr>
      </p:pic>
      <p:sp>
        <p:nvSpPr>
          <p:cNvPr id="172" name="Titel van de slide komt hier"/>
          <p:cNvSpPr txBox="1"/>
          <p:nvPr/>
        </p:nvSpPr>
        <p:spPr>
          <a:xfrm>
            <a:off x="1015267" y="484332"/>
            <a:ext cx="6586260" cy="7165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5400" tIns="25400" rIns="25400" bIns="25400"/>
          <a:lstStyle>
            <a:lvl1pPr algn="l" defTabSz="457200">
              <a:lnSpc>
                <a:spcPct val="70000"/>
              </a:lnSpc>
              <a:defRPr sz="10500" spc="-209">
                <a:solidFill>
                  <a:srgbClr val="D2762B"/>
                </a:solidFill>
                <a:latin typeface="+mn-lt"/>
                <a:ea typeface="+mn-ea"/>
                <a:cs typeface="+mn-cs"/>
                <a:sym typeface="ITCFranklinGothic LT Pro CnDm"/>
              </a:defRPr>
            </a:lvl1pPr>
          </a:lstStyle>
          <a:p>
            <a:r>
              <a:rPr lang="en-US" sz="4400" dirty="0">
                <a:solidFill>
                  <a:srgbClr val="2771B4"/>
                </a:solidFill>
                <a:latin typeface="Verdana" panose="020B0604030504040204" pitchFamily="34" charset="0"/>
                <a:ea typeface="Verdana" panose="020B0604030504040204" pitchFamily="34" charset="0"/>
                <a:cs typeface="+mj-cs"/>
              </a:rPr>
              <a:t>Objective project</a:t>
            </a:r>
            <a:endParaRPr sz="4400" dirty="0">
              <a:solidFill>
                <a:srgbClr val="2771B4"/>
              </a:solidFill>
              <a:latin typeface="Verdana" panose="020B0604030504040204" pitchFamily="34" charset="0"/>
              <a:ea typeface="Verdana" panose="020B0604030504040204" pitchFamily="34" charset="0"/>
              <a:cs typeface="+mj-cs"/>
            </a:endParaRPr>
          </a:p>
        </p:txBody>
      </p:sp>
      <p:sp>
        <p:nvSpPr>
          <p:cNvPr id="3" name="Ritati dunt arciand elibus volorem poreium la sequi omnihil loreiciis volori aut entem ut laut audaecum duciis as sunt velis magnien delestrum vel molupta temolor ehenis aut quos exces evelici aeception repel molenis tiuntem porerfere ipsum, simod quaerr">
            <a:extLst>
              <a:ext uri="{FF2B5EF4-FFF2-40B4-BE49-F238E27FC236}">
                <a16:creationId xmlns:a16="http://schemas.microsoft.com/office/drawing/2014/main" id="{58D0339F-3159-EDDF-8500-4E484D341A18}"/>
              </a:ext>
            </a:extLst>
          </p:cNvPr>
          <p:cNvSpPr txBox="1">
            <a:spLocks/>
          </p:cNvSpPr>
          <p:nvPr/>
        </p:nvSpPr>
        <p:spPr>
          <a:xfrm>
            <a:off x="1015267" y="1390549"/>
            <a:ext cx="8627497" cy="330958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noAutofit/>
          </a:bodyPr>
          <a:lstStyle>
            <a:lvl1pPr marL="0" marR="0" indent="0" algn="l" defTabSz="457200" rtl="0" latinLnBrk="0">
              <a:lnSpc>
                <a:spcPct val="120000"/>
              </a:lnSpc>
              <a:spcBef>
                <a:spcPts val="0"/>
              </a:spcBef>
              <a:spcAft>
                <a:spcPts val="0"/>
              </a:spcAft>
              <a:buClrTx/>
              <a:buSzTx/>
              <a:buFontTx/>
              <a:buNone/>
              <a:tabLst/>
              <a:defRPr sz="3000" b="0" i="0" u="none" strike="noStrike" cap="none" spc="0" baseline="0">
                <a:solidFill>
                  <a:srgbClr val="000000"/>
                </a:solidFill>
                <a:uFillTx/>
                <a:latin typeface="ITCFranklinGothic LT Pro CnBk"/>
                <a:ea typeface="ITCFranklinGothic LT Pro CnBk"/>
                <a:cs typeface="ITCFranklinGothic LT Pro CnBk"/>
                <a:sym typeface="ITCFranklinGothic LT Pro CnBk"/>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9pPr>
          </a:lstStyle>
          <a:p>
            <a:pPr>
              <a:lnSpc>
                <a:spcPct val="110000"/>
              </a:lnSpc>
              <a:defRPr/>
            </a:pPr>
            <a:r>
              <a:rPr lang="nl-NL" sz="1700" dirty="0" err="1">
                <a:solidFill>
                  <a:srgbClr val="01689B"/>
                </a:solidFill>
                <a:latin typeface="Verdana" panose="020B0604030504040204" pitchFamily="34" charset="0"/>
                <a:ea typeface="Verdana" panose="020B0604030504040204" pitchFamily="34" charset="0"/>
                <a:cs typeface="+mn-cs"/>
              </a:rPr>
              <a:t>To</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foster</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patient</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involvement</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by</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meaningfull</a:t>
            </a:r>
            <a:r>
              <a:rPr lang="nl-NL" sz="1700" dirty="0">
                <a:solidFill>
                  <a:srgbClr val="01689B"/>
                </a:solidFill>
                <a:latin typeface="Verdana" panose="020B0604030504040204" pitchFamily="34" charset="0"/>
                <a:ea typeface="Verdana" panose="020B0604030504040204" pitchFamily="34" charset="0"/>
                <a:cs typeface="+mn-cs"/>
              </a:rPr>
              <a:t> review of </a:t>
            </a:r>
            <a:r>
              <a:rPr lang="nl-NL" sz="1700" dirty="0" err="1">
                <a:solidFill>
                  <a:srgbClr val="01689B"/>
                </a:solidFill>
                <a:latin typeface="Verdana" panose="020B0604030504040204" pitchFamily="34" charset="0"/>
                <a:ea typeface="Verdana" panose="020B0604030504040204" pitchFamily="34" charset="0"/>
                <a:cs typeface="+mn-cs"/>
              </a:rPr>
              <a:t>patient</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involvement</a:t>
            </a:r>
            <a:r>
              <a:rPr lang="nl-NL" sz="1700" dirty="0">
                <a:solidFill>
                  <a:srgbClr val="01689B"/>
                </a:solidFill>
                <a:latin typeface="Verdana" panose="020B0604030504040204" pitchFamily="34" charset="0"/>
                <a:ea typeface="Verdana" panose="020B0604030504040204" pitchFamily="34" charset="0"/>
                <a:cs typeface="+mn-cs"/>
              </a:rPr>
              <a:t> in </a:t>
            </a:r>
            <a:r>
              <a:rPr lang="nl-NL" sz="1700" dirty="0" err="1">
                <a:solidFill>
                  <a:srgbClr val="01689B"/>
                </a:solidFill>
                <a:latin typeface="Verdana" panose="020B0604030504040204" pitchFamily="34" charset="0"/>
                <a:ea typeface="Verdana" panose="020B0604030504040204" pitchFamily="34" charset="0"/>
                <a:cs typeface="+mn-cs"/>
              </a:rPr>
              <a:t>the</a:t>
            </a:r>
            <a:r>
              <a:rPr lang="nl-NL" sz="1700" dirty="0">
                <a:solidFill>
                  <a:srgbClr val="01689B"/>
                </a:solidFill>
                <a:latin typeface="Verdana" panose="020B0604030504040204" pitchFamily="34" charset="0"/>
                <a:ea typeface="Verdana" panose="020B0604030504040204" pitchFamily="34" charset="0"/>
                <a:cs typeface="+mn-cs"/>
              </a:rPr>
              <a:t> design </a:t>
            </a:r>
            <a:r>
              <a:rPr lang="nl-NL" sz="1700" dirty="0" err="1">
                <a:solidFill>
                  <a:srgbClr val="01689B"/>
                </a:solidFill>
                <a:latin typeface="Verdana" panose="020B0604030504040204" pitchFamily="34" charset="0"/>
                <a:ea typeface="Verdana" panose="020B0604030504040204" pitchFamily="34" charset="0"/>
                <a:cs typeface="+mn-cs"/>
              </a:rPr>
              <a:t>and</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conduct</a:t>
            </a:r>
            <a:r>
              <a:rPr lang="nl-NL" sz="1700" dirty="0">
                <a:solidFill>
                  <a:srgbClr val="01689B"/>
                </a:solidFill>
                <a:latin typeface="Verdana" panose="020B0604030504040204" pitchFamily="34" charset="0"/>
                <a:ea typeface="Verdana" panose="020B0604030504040204" pitchFamily="34" charset="0"/>
                <a:cs typeface="+mn-cs"/>
              </a:rPr>
              <a:t> of </a:t>
            </a:r>
            <a:r>
              <a:rPr lang="nl-NL" sz="1700" dirty="0" err="1">
                <a:solidFill>
                  <a:srgbClr val="01689B"/>
                </a:solidFill>
                <a:latin typeface="Verdana" panose="020B0604030504040204" pitchFamily="34" charset="0"/>
                <a:ea typeface="Verdana" panose="020B0604030504040204" pitchFamily="34" charset="0"/>
                <a:cs typeface="+mn-cs"/>
              </a:rPr>
              <a:t>clinical</a:t>
            </a:r>
            <a:r>
              <a:rPr lang="nl-NL" sz="1700" dirty="0">
                <a:solidFill>
                  <a:srgbClr val="01689B"/>
                </a:solidFill>
                <a:latin typeface="Verdana" panose="020B0604030504040204" pitchFamily="34" charset="0"/>
                <a:ea typeface="Verdana" panose="020B0604030504040204" pitchFamily="34" charset="0"/>
                <a:cs typeface="+mn-cs"/>
              </a:rPr>
              <a:t> trial, </a:t>
            </a:r>
            <a:r>
              <a:rPr lang="nl-NL" sz="1700" dirty="0" err="1">
                <a:solidFill>
                  <a:srgbClr val="01689B"/>
                </a:solidFill>
                <a:latin typeface="Verdana" panose="020B0604030504040204" pitchFamily="34" charset="0"/>
                <a:ea typeface="Verdana" panose="020B0604030504040204" pitchFamily="34" charset="0"/>
                <a:cs typeface="+mn-cs"/>
              </a:rPr>
              <a:t>including</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submission</a:t>
            </a:r>
            <a:r>
              <a:rPr lang="nl-NL" sz="1700" dirty="0">
                <a:solidFill>
                  <a:srgbClr val="01689B"/>
                </a:solidFill>
                <a:latin typeface="Verdana" panose="020B0604030504040204" pitchFamily="34" charset="0"/>
                <a:ea typeface="Verdana" panose="020B0604030504040204" pitchFamily="34" charset="0"/>
                <a:cs typeface="+mn-cs"/>
              </a:rPr>
              <a:t> of </a:t>
            </a:r>
            <a:r>
              <a:rPr lang="nl-NL" sz="1700" dirty="0" err="1">
                <a:solidFill>
                  <a:srgbClr val="01689B"/>
                </a:solidFill>
                <a:latin typeface="Verdana" panose="020B0604030504040204" pitchFamily="34" charset="0"/>
                <a:ea typeface="Verdana" panose="020B0604030504040204" pitchFamily="34" charset="0"/>
                <a:cs typeface="+mn-cs"/>
              </a:rPr>
              <a:t>the</a:t>
            </a:r>
            <a:r>
              <a:rPr lang="nl-NL" sz="1700" dirty="0">
                <a:solidFill>
                  <a:srgbClr val="01689B"/>
                </a:solidFill>
                <a:latin typeface="Verdana" panose="020B0604030504040204" pitchFamily="34" charset="0"/>
                <a:ea typeface="Verdana" panose="020B0604030504040204" pitchFamily="34" charset="0"/>
                <a:cs typeface="+mn-cs"/>
              </a:rPr>
              <a:t> summary of </a:t>
            </a:r>
            <a:r>
              <a:rPr lang="nl-NL" sz="1700" dirty="0" err="1">
                <a:solidFill>
                  <a:srgbClr val="01689B"/>
                </a:solidFill>
                <a:latin typeface="Verdana" panose="020B0604030504040204" pitchFamily="34" charset="0"/>
                <a:ea typeface="Verdana" panose="020B0604030504040204" pitchFamily="34" charset="0"/>
                <a:cs typeface="+mn-cs"/>
              </a:rPr>
              <a:t>results</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for</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laypersons</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by</a:t>
            </a:r>
            <a:r>
              <a:rPr lang="nl-NL" sz="1700" dirty="0">
                <a:solidFill>
                  <a:srgbClr val="01689B"/>
                </a:solidFill>
                <a:latin typeface="Verdana" panose="020B0604030504040204" pitchFamily="34" charset="0"/>
                <a:ea typeface="Verdana" panose="020B0604030504040204" pitchFamily="34" charset="0"/>
                <a:cs typeface="+mn-cs"/>
              </a:rPr>
              <a:t> regulators </a:t>
            </a:r>
            <a:r>
              <a:rPr lang="nl-NL" sz="1700" dirty="0" err="1">
                <a:solidFill>
                  <a:srgbClr val="01689B"/>
                </a:solidFill>
                <a:latin typeface="Verdana" panose="020B0604030504040204" pitchFamily="34" charset="0"/>
                <a:ea typeface="Verdana" panose="020B0604030504040204" pitchFamily="34" charset="0"/>
                <a:cs typeface="+mn-cs"/>
              </a:rPr>
              <a:t>and</a:t>
            </a:r>
            <a:r>
              <a:rPr lang="nl-NL" sz="1700" dirty="0">
                <a:solidFill>
                  <a:srgbClr val="01689B"/>
                </a:solidFill>
                <a:latin typeface="Verdana" panose="020B0604030504040204" pitchFamily="34" charset="0"/>
                <a:ea typeface="Verdana" panose="020B0604030504040204" pitchFamily="34" charset="0"/>
                <a:cs typeface="+mn-cs"/>
              </a:rPr>
              <a:t>/or </a:t>
            </a:r>
            <a:r>
              <a:rPr lang="nl-NL" sz="1700" dirty="0" err="1">
                <a:solidFill>
                  <a:srgbClr val="01689B"/>
                </a:solidFill>
                <a:latin typeface="Verdana" panose="020B0604030504040204" pitchFamily="34" charset="0"/>
                <a:ea typeface="Verdana" panose="020B0604030504040204" pitchFamily="34" charset="0"/>
                <a:cs typeface="+mn-cs"/>
              </a:rPr>
              <a:t>ethics</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committees</a:t>
            </a:r>
            <a:endParaRPr lang="nl-NL" sz="1700" dirty="0">
              <a:solidFill>
                <a:srgbClr val="01689B"/>
              </a:solidFill>
              <a:latin typeface="Verdana" panose="020B0604030504040204" pitchFamily="34" charset="0"/>
              <a:ea typeface="Verdana" panose="020B0604030504040204" pitchFamily="34" charset="0"/>
              <a:cs typeface="+mn-cs"/>
            </a:endParaRPr>
          </a:p>
          <a:p>
            <a:pPr>
              <a:lnSpc>
                <a:spcPct val="90000"/>
              </a:lnSpc>
              <a:spcBef>
                <a:spcPts val="500"/>
              </a:spcBef>
              <a:defRPr/>
            </a:pPr>
            <a:endParaRPr lang="nl-NL" sz="2200" dirty="0">
              <a:solidFill>
                <a:srgbClr val="01689B"/>
              </a:solidFill>
              <a:latin typeface="+mn-lt"/>
              <a:ea typeface="+mn-ea"/>
              <a:cs typeface="+mn-cs"/>
            </a:endParaRPr>
          </a:p>
          <a:p>
            <a:pPr marL="285750" indent="-285750">
              <a:lnSpc>
                <a:spcPct val="90000"/>
              </a:lnSpc>
              <a:spcBef>
                <a:spcPts val="500"/>
              </a:spcBef>
              <a:buFont typeface="Arial" panose="020B0604020202020204" pitchFamily="34" charset="0"/>
              <a:buChar char="•"/>
              <a:defRPr/>
            </a:pPr>
            <a:endParaRPr lang="nl-NL" sz="2200" dirty="0">
              <a:solidFill>
                <a:srgbClr val="01689B"/>
              </a:solidFill>
              <a:latin typeface="+mn-lt"/>
              <a:ea typeface="+mn-ea"/>
              <a:cs typeface="+mn-cs"/>
            </a:endParaRPr>
          </a:p>
          <a:p>
            <a:pPr lvl="1" indent="0" defTabSz="457200">
              <a:spcBef>
                <a:spcPts val="500"/>
              </a:spcBef>
              <a:buSzTx/>
              <a:buNone/>
              <a:defRPr/>
            </a:pPr>
            <a:endParaRPr lang="nl-NL" sz="4400" spc="-209" dirty="0">
              <a:solidFill>
                <a:srgbClr val="2771B4"/>
              </a:solidFill>
              <a:latin typeface="Verdana" panose="020B0604030504040204" pitchFamily="34" charset="0"/>
              <a:ea typeface="Verdana" panose="020B0604030504040204" pitchFamily="34" charset="0"/>
              <a:cs typeface="+mj-cs"/>
              <a:sym typeface="ITCFranklinGothic LT Pro CnDm"/>
            </a:endParaRPr>
          </a:p>
          <a:p>
            <a:pPr marL="895350" lvl="1" indent="-285750" defTabSz="457200">
              <a:spcBef>
                <a:spcPts val="500"/>
              </a:spcBef>
              <a:buSzTx/>
              <a:buFont typeface="Arial" panose="020B0604020202020204" pitchFamily="34" charset="0"/>
              <a:buChar char="•"/>
              <a:defRPr/>
            </a:pPr>
            <a:endParaRPr lang="nl-NL" sz="2200" dirty="0">
              <a:solidFill>
                <a:srgbClr val="01689B"/>
              </a:solidFill>
              <a:latin typeface="+mn-lt"/>
              <a:ea typeface="+mn-ea"/>
              <a:cs typeface="+mn-cs"/>
            </a:endParaRPr>
          </a:p>
          <a:p>
            <a:pPr marL="895350" lvl="1" indent="-285750" defTabSz="457200">
              <a:spcBef>
                <a:spcPts val="500"/>
              </a:spcBef>
              <a:buSzTx/>
              <a:buFont typeface="Arial" panose="020B0604020202020204" pitchFamily="34" charset="0"/>
              <a:buChar char="•"/>
              <a:defRPr/>
            </a:pPr>
            <a:endParaRPr lang="en-NL" sz="2200" dirty="0">
              <a:latin typeface="+mn-lt"/>
            </a:endParaRPr>
          </a:p>
        </p:txBody>
      </p:sp>
      <p:sp>
        <p:nvSpPr>
          <p:cNvPr id="2" name="Titel van de slide komt hier">
            <a:extLst>
              <a:ext uri="{FF2B5EF4-FFF2-40B4-BE49-F238E27FC236}">
                <a16:creationId xmlns:a16="http://schemas.microsoft.com/office/drawing/2014/main" id="{E825D687-E92D-6CAA-4FFB-F6B1F7F1AD35}"/>
              </a:ext>
            </a:extLst>
          </p:cNvPr>
          <p:cNvSpPr txBox="1"/>
          <p:nvPr/>
        </p:nvSpPr>
        <p:spPr>
          <a:xfrm>
            <a:off x="2035885" y="3175214"/>
            <a:ext cx="6586260" cy="7165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5400" tIns="25400" rIns="25400" bIns="25400"/>
          <a:lstStyle>
            <a:lvl1pPr algn="l" defTabSz="457200">
              <a:lnSpc>
                <a:spcPct val="70000"/>
              </a:lnSpc>
              <a:defRPr sz="10500" spc="-209">
                <a:solidFill>
                  <a:srgbClr val="D2762B"/>
                </a:solidFill>
                <a:latin typeface="+mn-lt"/>
                <a:ea typeface="+mn-ea"/>
                <a:cs typeface="+mn-cs"/>
                <a:sym typeface="ITCFranklinGothic LT Pro CnDm"/>
              </a:defRPr>
            </a:lvl1pPr>
          </a:lstStyle>
          <a:p>
            <a:r>
              <a:rPr lang="en-US" sz="4400" dirty="0">
                <a:solidFill>
                  <a:srgbClr val="2771B4"/>
                </a:solidFill>
                <a:latin typeface="Verdana" panose="020B0604030504040204" pitchFamily="34" charset="0"/>
                <a:ea typeface="Verdana" panose="020B0604030504040204" pitchFamily="34" charset="0"/>
                <a:cs typeface="+mj-cs"/>
              </a:rPr>
              <a:t>Phase I of the project</a:t>
            </a:r>
            <a:endParaRPr sz="4400" dirty="0">
              <a:solidFill>
                <a:srgbClr val="2771B4"/>
              </a:solidFill>
              <a:latin typeface="Verdana" panose="020B0604030504040204" pitchFamily="34" charset="0"/>
              <a:ea typeface="Verdana" panose="020B0604030504040204" pitchFamily="34" charset="0"/>
              <a:cs typeface="+mj-cs"/>
            </a:endParaRPr>
          </a:p>
        </p:txBody>
      </p:sp>
      <p:sp>
        <p:nvSpPr>
          <p:cNvPr id="4" name="Ritati dunt arciand elibus volorem poreium la sequi omnihil loreiciis volori aut entem ut laut audaecum duciis as sunt velis magnien delestrum vel molupta temolor ehenis aut quos exces evelici aeception repel molenis tiuntem porerfere ipsum, simod quaerr">
            <a:extLst>
              <a:ext uri="{FF2B5EF4-FFF2-40B4-BE49-F238E27FC236}">
                <a16:creationId xmlns:a16="http://schemas.microsoft.com/office/drawing/2014/main" id="{3C3C66EB-8930-B931-A933-EC9B4FCCDE9F}"/>
              </a:ext>
            </a:extLst>
          </p:cNvPr>
          <p:cNvSpPr txBox="1">
            <a:spLocks/>
          </p:cNvSpPr>
          <p:nvPr/>
        </p:nvSpPr>
        <p:spPr>
          <a:xfrm>
            <a:off x="2549236" y="3694122"/>
            <a:ext cx="8627497" cy="8758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noAutofit/>
          </a:bodyPr>
          <a:lstStyle>
            <a:lvl1pPr marL="0" marR="0" indent="0" algn="l" defTabSz="457200" rtl="0" latinLnBrk="0">
              <a:lnSpc>
                <a:spcPct val="120000"/>
              </a:lnSpc>
              <a:spcBef>
                <a:spcPts val="0"/>
              </a:spcBef>
              <a:spcAft>
                <a:spcPts val="0"/>
              </a:spcAft>
              <a:buClrTx/>
              <a:buSzTx/>
              <a:buFontTx/>
              <a:buNone/>
              <a:tabLst/>
              <a:defRPr sz="3000" b="0" i="0" u="none" strike="noStrike" cap="none" spc="0" baseline="0">
                <a:solidFill>
                  <a:srgbClr val="000000"/>
                </a:solidFill>
                <a:uFillTx/>
                <a:latin typeface="ITCFranklinGothic LT Pro CnBk"/>
                <a:ea typeface="ITCFranklinGothic LT Pro CnBk"/>
                <a:cs typeface="ITCFranklinGothic LT Pro CnBk"/>
                <a:sym typeface="ITCFranklinGothic LT Pro CnBk"/>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9pPr>
          </a:lstStyle>
          <a:p>
            <a:pPr>
              <a:lnSpc>
                <a:spcPct val="110000"/>
              </a:lnSpc>
              <a:defRPr/>
            </a:pPr>
            <a:r>
              <a:rPr lang="nl-NL" sz="1700" dirty="0">
                <a:solidFill>
                  <a:srgbClr val="01689B"/>
                </a:solidFill>
                <a:latin typeface="Verdana" panose="020B0604030504040204" pitchFamily="34" charset="0"/>
                <a:ea typeface="Verdana" panose="020B0604030504040204" pitchFamily="34" charset="0"/>
                <a:cs typeface="+mn-cs"/>
              </a:rPr>
              <a:t>Focus on </a:t>
            </a:r>
            <a:r>
              <a:rPr lang="nl-NL" sz="1700" dirty="0" err="1">
                <a:solidFill>
                  <a:srgbClr val="01689B"/>
                </a:solidFill>
                <a:latin typeface="Verdana" panose="020B0604030504040204" pitchFamily="34" charset="0"/>
                <a:ea typeface="Verdana" panose="020B0604030504040204" pitchFamily="34" charset="0"/>
                <a:cs typeface="+mn-cs"/>
              </a:rPr>
              <a:t>patient</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involvement</a:t>
            </a:r>
            <a:r>
              <a:rPr lang="nl-NL" sz="1700" dirty="0">
                <a:solidFill>
                  <a:srgbClr val="01689B"/>
                </a:solidFill>
                <a:latin typeface="Verdana" panose="020B0604030504040204" pitchFamily="34" charset="0"/>
                <a:ea typeface="Verdana" panose="020B0604030504040204" pitchFamily="34" charset="0"/>
                <a:cs typeface="+mn-cs"/>
              </a:rPr>
              <a:t> in </a:t>
            </a:r>
            <a:r>
              <a:rPr lang="nl-NL" sz="1700" dirty="0" err="1">
                <a:solidFill>
                  <a:srgbClr val="01689B"/>
                </a:solidFill>
                <a:latin typeface="Verdana" panose="020B0604030504040204" pitchFamily="34" charset="0"/>
                <a:ea typeface="Verdana" panose="020B0604030504040204" pitchFamily="34" charset="0"/>
                <a:cs typeface="+mn-cs"/>
              </a:rPr>
              <a:t>the</a:t>
            </a:r>
            <a:r>
              <a:rPr lang="nl-NL" sz="1700" dirty="0">
                <a:solidFill>
                  <a:srgbClr val="01689B"/>
                </a:solidFill>
                <a:latin typeface="Verdana" panose="020B0604030504040204" pitchFamily="34" charset="0"/>
                <a:ea typeface="Verdana" panose="020B0604030504040204" pitchFamily="34" charset="0"/>
                <a:cs typeface="+mn-cs"/>
              </a:rPr>
              <a:t> design of </a:t>
            </a:r>
            <a:r>
              <a:rPr lang="nl-NL" sz="1700" dirty="0" err="1">
                <a:solidFill>
                  <a:srgbClr val="01689B"/>
                </a:solidFill>
                <a:latin typeface="Verdana" panose="020B0604030504040204" pitchFamily="34" charset="0"/>
                <a:ea typeface="Verdana" panose="020B0604030504040204" pitchFamily="34" charset="0"/>
                <a:cs typeface="+mn-cs"/>
              </a:rPr>
              <a:t>the</a:t>
            </a:r>
            <a:r>
              <a:rPr lang="nl-NL" sz="1700" dirty="0">
                <a:solidFill>
                  <a:srgbClr val="01689B"/>
                </a:solidFill>
                <a:latin typeface="Verdana" panose="020B0604030504040204" pitchFamily="34" charset="0"/>
                <a:ea typeface="Verdana" panose="020B0604030504040204" pitchFamily="34" charset="0"/>
                <a:cs typeface="+mn-cs"/>
              </a:rPr>
              <a:t> </a:t>
            </a:r>
            <a:r>
              <a:rPr lang="nl-NL" sz="1700" dirty="0" err="1">
                <a:solidFill>
                  <a:srgbClr val="01689B"/>
                </a:solidFill>
                <a:latin typeface="Verdana" panose="020B0604030504040204" pitchFamily="34" charset="0"/>
                <a:ea typeface="Verdana" panose="020B0604030504040204" pitchFamily="34" charset="0"/>
                <a:cs typeface="+mn-cs"/>
              </a:rPr>
              <a:t>clinical</a:t>
            </a:r>
            <a:r>
              <a:rPr lang="nl-NL" sz="1700" dirty="0">
                <a:solidFill>
                  <a:srgbClr val="01689B"/>
                </a:solidFill>
                <a:latin typeface="Verdana" panose="020B0604030504040204" pitchFamily="34" charset="0"/>
                <a:ea typeface="Verdana" panose="020B0604030504040204" pitchFamily="34" charset="0"/>
                <a:cs typeface="+mn-cs"/>
              </a:rPr>
              <a:t> trial </a:t>
            </a:r>
          </a:p>
          <a:p>
            <a:pPr>
              <a:lnSpc>
                <a:spcPct val="90000"/>
              </a:lnSpc>
              <a:spcBef>
                <a:spcPts val="500"/>
              </a:spcBef>
              <a:defRPr/>
            </a:pPr>
            <a:endParaRPr lang="nl-NL" sz="2200" dirty="0">
              <a:solidFill>
                <a:srgbClr val="01689B"/>
              </a:solidFill>
              <a:latin typeface="+mn-lt"/>
              <a:ea typeface="+mn-ea"/>
              <a:cs typeface="+mn-cs"/>
            </a:endParaRPr>
          </a:p>
          <a:p>
            <a:pPr marL="285750" indent="-285750">
              <a:lnSpc>
                <a:spcPct val="90000"/>
              </a:lnSpc>
              <a:spcBef>
                <a:spcPts val="500"/>
              </a:spcBef>
              <a:buFont typeface="Arial" panose="020B0604020202020204" pitchFamily="34" charset="0"/>
              <a:buChar char="•"/>
              <a:defRPr/>
            </a:pPr>
            <a:endParaRPr lang="nl-NL" sz="2200" dirty="0">
              <a:solidFill>
                <a:srgbClr val="01689B"/>
              </a:solidFill>
              <a:latin typeface="+mn-lt"/>
              <a:ea typeface="+mn-ea"/>
              <a:cs typeface="+mn-cs"/>
            </a:endParaRPr>
          </a:p>
          <a:p>
            <a:pPr lvl="1" indent="0" defTabSz="457200">
              <a:spcBef>
                <a:spcPts val="500"/>
              </a:spcBef>
              <a:buSzTx/>
              <a:buNone/>
              <a:defRPr/>
            </a:pPr>
            <a:endParaRPr lang="nl-NL" sz="2200" dirty="0">
              <a:solidFill>
                <a:srgbClr val="01689B"/>
              </a:solidFill>
              <a:latin typeface="+mn-lt"/>
              <a:ea typeface="+mn-ea"/>
              <a:cs typeface="+mn-cs"/>
            </a:endParaRPr>
          </a:p>
          <a:p>
            <a:pPr marL="895350" lvl="1" indent="-285750" defTabSz="457200">
              <a:spcBef>
                <a:spcPts val="500"/>
              </a:spcBef>
              <a:buSzTx/>
              <a:buFont typeface="Arial" panose="020B0604020202020204" pitchFamily="34" charset="0"/>
              <a:buChar char="•"/>
              <a:defRPr/>
            </a:pPr>
            <a:endParaRPr lang="nl-NL" sz="2200" dirty="0">
              <a:solidFill>
                <a:srgbClr val="01689B"/>
              </a:solidFill>
              <a:latin typeface="+mn-lt"/>
              <a:ea typeface="+mn-ea"/>
              <a:cs typeface="+mn-cs"/>
            </a:endParaRPr>
          </a:p>
          <a:p>
            <a:pPr marL="895350" lvl="1" indent="-285750" defTabSz="457200">
              <a:spcBef>
                <a:spcPts val="500"/>
              </a:spcBef>
              <a:buSzTx/>
              <a:buFont typeface="Arial" panose="020B0604020202020204" pitchFamily="34" charset="0"/>
              <a:buChar char="•"/>
              <a:defRPr/>
            </a:pPr>
            <a:endParaRPr lang="en-NL" sz="2200" dirty="0">
              <a:latin typeface="+mn-lt"/>
            </a:endParaRPr>
          </a:p>
        </p:txBody>
      </p:sp>
      <p:pic>
        <p:nvPicPr>
          <p:cNvPr id="5" name="Afbeelding 4">
            <a:extLst>
              <a:ext uri="{FF2B5EF4-FFF2-40B4-BE49-F238E27FC236}">
                <a16:creationId xmlns:a16="http://schemas.microsoft.com/office/drawing/2014/main" id="{85074EFD-530F-B57B-A872-B164AA01DD7D}"/>
              </a:ext>
            </a:extLst>
          </p:cNvPr>
          <p:cNvPicPr>
            <a:picLocks noChangeAspect="1"/>
          </p:cNvPicPr>
          <p:nvPr/>
        </p:nvPicPr>
        <p:blipFill>
          <a:blip r:embed="rId4"/>
          <a:stretch>
            <a:fillRect/>
          </a:stretch>
        </p:blipFill>
        <p:spPr>
          <a:xfrm>
            <a:off x="5976381" y="4132023"/>
            <a:ext cx="3858325" cy="2570162"/>
          </a:xfrm>
          <a:prstGeom prst="rect">
            <a:avLst/>
          </a:prstGeom>
        </p:spPr>
      </p:pic>
    </p:spTree>
    <p:extLst>
      <p:ext uri="{BB962C8B-B14F-4D97-AF65-F5344CB8AC3E}">
        <p14:creationId xmlns:p14="http://schemas.microsoft.com/office/powerpoint/2010/main" val="34466421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21D40A-9440-DF1A-F671-9687F8F4BA59}"/>
              </a:ext>
            </a:extLst>
          </p:cNvPr>
          <p:cNvSpPr>
            <a:spLocks noGrp="1"/>
          </p:cNvSpPr>
          <p:nvPr>
            <p:ph type="title"/>
          </p:nvPr>
        </p:nvSpPr>
        <p:spPr>
          <a:xfrm>
            <a:off x="832955" y="0"/>
            <a:ext cx="10971118" cy="748145"/>
          </a:xfrm>
        </p:spPr>
        <p:txBody>
          <a:bodyPr>
            <a:normAutofit/>
          </a:bodyPr>
          <a:lstStyle/>
          <a:p>
            <a:r>
              <a:rPr lang="nl-NL" spc="-209" dirty="0">
                <a:sym typeface="ITCFranklinGothic LT Pro CnDm"/>
              </a:rPr>
              <a:t>Patient involvement in clinical trial design</a:t>
            </a:r>
          </a:p>
        </p:txBody>
      </p:sp>
      <p:sp>
        <p:nvSpPr>
          <p:cNvPr id="4" name="Tijdelijke aanduiding voor tekst 3">
            <a:extLst>
              <a:ext uri="{FF2B5EF4-FFF2-40B4-BE49-F238E27FC236}">
                <a16:creationId xmlns:a16="http://schemas.microsoft.com/office/drawing/2014/main" id="{24E1430D-9595-89AD-CEC1-EC4181DF3091}"/>
              </a:ext>
            </a:extLst>
          </p:cNvPr>
          <p:cNvSpPr>
            <a:spLocks noGrp="1"/>
          </p:cNvSpPr>
          <p:nvPr>
            <p:ph type="body" idx="1"/>
          </p:nvPr>
        </p:nvSpPr>
        <p:spPr>
          <a:xfrm>
            <a:off x="843445" y="748145"/>
            <a:ext cx="11039764" cy="5947930"/>
          </a:xfrm>
        </p:spPr>
        <p:txBody>
          <a:bodyPr>
            <a:normAutofit fontScale="25000" lnSpcReduction="20000"/>
          </a:bodyPr>
          <a:lstStyle/>
          <a:p>
            <a:pPr marL="0" marR="0" lvl="0" indent="0" algn="l" defTabSz="914400" rtl="0" eaLnBrk="1" fontAlgn="auto" latinLnBrk="0" hangingPunct="1">
              <a:lnSpc>
                <a:spcPct val="120000"/>
              </a:lnSpc>
              <a:spcBef>
                <a:spcPts val="0"/>
              </a:spcBef>
              <a:buClrTx/>
              <a:buSzTx/>
              <a:buNone/>
              <a:tabLst/>
              <a:defRPr/>
            </a:pPr>
            <a:r>
              <a:rPr lang="nl-NL" sz="6200" b="1" kern="1200" dirty="0">
                <a:solidFill>
                  <a:srgbClr val="01689B"/>
                </a:solidFill>
              </a:rPr>
              <a:t>CTR, EU no 536/2014</a:t>
            </a:r>
            <a:r>
              <a:rPr lang="nl-NL" sz="6200" kern="1200" dirty="0">
                <a:solidFill>
                  <a:srgbClr val="01689B"/>
                </a:solidFill>
              </a:rPr>
              <a:t>:</a:t>
            </a:r>
          </a:p>
          <a:p>
            <a:pPr marL="0" marR="0" lvl="0" indent="0" algn="l" defTabSz="914400" rtl="0" eaLnBrk="1" fontAlgn="auto" latinLnBrk="0" hangingPunct="1">
              <a:lnSpc>
                <a:spcPct val="120000"/>
              </a:lnSpc>
              <a:spcBef>
                <a:spcPts val="0"/>
              </a:spcBef>
              <a:buClrTx/>
              <a:buSzTx/>
              <a:buNone/>
              <a:tabLst/>
              <a:defRPr/>
            </a:pPr>
            <a:r>
              <a:rPr lang="nl-NL" sz="6600" kern="1200" dirty="0">
                <a:solidFill>
                  <a:srgbClr val="01689B"/>
                </a:solidFill>
              </a:rPr>
              <a:t>Annex I D 17(e): </a:t>
            </a:r>
            <a:r>
              <a:rPr lang="en-US" sz="6600" kern="1200" dirty="0">
                <a:solidFill>
                  <a:srgbClr val="01689B"/>
                </a:solidFill>
              </a:rPr>
              <a:t>The protocol shall at least include: ... (e) </a:t>
            </a:r>
            <a:r>
              <a:rPr lang="en-US" sz="6600" i="1" kern="1200" dirty="0">
                <a:solidFill>
                  <a:srgbClr val="01689B"/>
                </a:solidFill>
              </a:rPr>
              <a:t>where patients were involved in the </a:t>
            </a:r>
            <a:r>
              <a:rPr lang="en-US" sz="6600" b="1" i="1" kern="1200" dirty="0">
                <a:solidFill>
                  <a:srgbClr val="01689B"/>
                </a:solidFill>
              </a:rPr>
              <a:t>design of the clinical trial</a:t>
            </a:r>
            <a:r>
              <a:rPr lang="en-US" sz="6600" i="1" kern="1200" dirty="0">
                <a:solidFill>
                  <a:srgbClr val="01689B"/>
                </a:solidFill>
              </a:rPr>
              <a:t>, a description of their involvement</a:t>
            </a:r>
            <a:r>
              <a:rPr lang="en-US" sz="6600" kern="1200" dirty="0">
                <a:solidFill>
                  <a:srgbClr val="01689B"/>
                </a:solidFill>
              </a:rPr>
              <a:t>.</a:t>
            </a:r>
            <a:endParaRPr lang="nl-NL" sz="6600" dirty="0">
              <a:solidFill>
                <a:srgbClr val="01689B"/>
              </a:solidFill>
            </a:endParaRPr>
          </a:p>
          <a:p>
            <a:pPr marL="0" marR="0" lvl="0" indent="0" algn="l" defTabSz="914400" rtl="0" eaLnBrk="1" fontAlgn="auto" latinLnBrk="0" hangingPunct="1">
              <a:lnSpc>
                <a:spcPct val="120000"/>
              </a:lnSpc>
              <a:spcBef>
                <a:spcPts val="0"/>
              </a:spcBef>
              <a:buClrTx/>
              <a:buSzTx/>
              <a:buNone/>
              <a:tabLst/>
              <a:defRPr/>
            </a:pPr>
            <a:r>
              <a:rPr lang="nl-NL" sz="6600" kern="1200" dirty="0">
                <a:solidFill>
                  <a:srgbClr val="01689B"/>
                </a:solidFill>
              </a:rPr>
              <a:t>Annex I D 24: </a:t>
            </a:r>
            <a:r>
              <a:rPr lang="en-US" sz="6600" kern="1200" dirty="0">
                <a:solidFill>
                  <a:srgbClr val="01689B"/>
                </a:solidFill>
              </a:rPr>
              <a:t>The protocol shall be accompanied by a synopsis of the protocol. </a:t>
            </a:r>
            <a:r>
              <a:rPr lang="en-US" sz="6600" i="1" kern="1200" dirty="0">
                <a:solidFill>
                  <a:srgbClr val="01689B"/>
                </a:solidFill>
              </a:rPr>
              <a:t>Q&amp;A: “Sponsors should consider to make the synopsis understandable to a layperson”</a:t>
            </a:r>
            <a:r>
              <a:rPr lang="nl-NL" sz="6600" i="1" kern="1200" dirty="0">
                <a:solidFill>
                  <a:srgbClr val="01689B"/>
                </a:solidFill>
              </a:rPr>
              <a:t>. </a:t>
            </a:r>
          </a:p>
          <a:p>
            <a:pPr marL="0" marR="0" lvl="0" indent="0" algn="l" defTabSz="914400" rtl="0" eaLnBrk="1" fontAlgn="auto" latinLnBrk="0" hangingPunct="1">
              <a:lnSpc>
                <a:spcPct val="120000"/>
              </a:lnSpc>
              <a:spcBef>
                <a:spcPts val="0"/>
              </a:spcBef>
              <a:buClrTx/>
              <a:buSzTx/>
              <a:buNone/>
              <a:tabLst/>
              <a:defRPr/>
            </a:pPr>
            <a:r>
              <a:rPr lang="nl-NL" sz="6800" dirty="0">
                <a:solidFill>
                  <a:schemeClr val="bg1">
                    <a:lumMod val="65000"/>
                  </a:schemeClr>
                </a:solidFill>
              </a:rPr>
              <a:t>C</a:t>
            </a:r>
            <a:r>
              <a:rPr lang="en-US" sz="6600" kern="1200" dirty="0">
                <a:solidFill>
                  <a:schemeClr val="bg1">
                    <a:lumMod val="65000"/>
                  </a:schemeClr>
                </a:solidFill>
              </a:rPr>
              <a:t>TR art. 37.4: ... the sponsor shall submit to the EU database a summary of the results of the clinical trial ... accompanied by a </a:t>
            </a:r>
            <a:r>
              <a:rPr lang="en-US" sz="6600" b="1" kern="1200" dirty="0">
                <a:solidFill>
                  <a:schemeClr val="bg1">
                    <a:lumMod val="65000"/>
                  </a:schemeClr>
                </a:solidFill>
              </a:rPr>
              <a:t>summary written in a manner that is understandable to laypersons</a:t>
            </a:r>
            <a:r>
              <a:rPr lang="en-US" sz="6600" kern="1200" dirty="0">
                <a:solidFill>
                  <a:schemeClr val="bg1">
                    <a:lumMod val="65000"/>
                  </a:schemeClr>
                </a:solidFill>
              </a:rPr>
              <a:t>.</a:t>
            </a:r>
          </a:p>
          <a:p>
            <a:pPr marL="1905000" lvl="1" indent="-685800" defTabSz="914400" hangingPunct="1">
              <a:lnSpc>
                <a:spcPct val="120000"/>
              </a:lnSpc>
              <a:spcBef>
                <a:spcPts val="0"/>
              </a:spcBef>
              <a:buSzTx/>
              <a:buFont typeface="Arial" panose="020B0604020202020204" pitchFamily="34" charset="0"/>
              <a:buChar char="•"/>
              <a:defRPr/>
            </a:pPr>
            <a:endParaRPr lang="nl-NL" sz="6200" i="1" kern="1200" dirty="0">
              <a:solidFill>
                <a:srgbClr val="01689B"/>
              </a:solidFill>
            </a:endParaRPr>
          </a:p>
          <a:p>
            <a:pPr marL="0" indent="0" defTabSz="914400" hangingPunct="1">
              <a:lnSpc>
                <a:spcPct val="120000"/>
              </a:lnSpc>
              <a:spcBef>
                <a:spcPts val="0"/>
              </a:spcBef>
              <a:buNone/>
              <a:defRPr/>
            </a:pPr>
            <a:r>
              <a:rPr lang="nl-NL" sz="6200" b="1" kern="1200" dirty="0" err="1">
                <a:solidFill>
                  <a:srgbClr val="01689B"/>
                </a:solidFill>
              </a:rPr>
              <a:t>Declaration</a:t>
            </a:r>
            <a:r>
              <a:rPr lang="nl-NL" sz="6200" b="1" kern="1200" dirty="0">
                <a:solidFill>
                  <a:srgbClr val="01689B"/>
                </a:solidFill>
              </a:rPr>
              <a:t> of Helsinki (2024)</a:t>
            </a:r>
          </a:p>
          <a:p>
            <a:pPr marL="0" indent="0" defTabSz="914400" hangingPunct="1">
              <a:lnSpc>
                <a:spcPct val="120000"/>
              </a:lnSpc>
              <a:spcBef>
                <a:spcPts val="0"/>
              </a:spcBef>
              <a:buNone/>
              <a:defRPr/>
            </a:pPr>
            <a:r>
              <a:rPr lang="nl-NL" sz="6200" kern="1200" dirty="0">
                <a:solidFill>
                  <a:srgbClr val="01689B"/>
                </a:solidFill>
              </a:rPr>
              <a:t>“</a:t>
            </a:r>
            <a:r>
              <a:rPr lang="en-US" sz="6200" kern="1200" dirty="0">
                <a:solidFill>
                  <a:srgbClr val="01689B"/>
                </a:solidFill>
                <a:sym typeface="Helvetica Neue"/>
              </a:rPr>
              <a:t>Meaningful engagement with potential and enrolled </a:t>
            </a:r>
            <a:r>
              <a:rPr lang="en-US" sz="6200" i="1" kern="1200" dirty="0">
                <a:solidFill>
                  <a:srgbClr val="01689B"/>
                </a:solidFill>
                <a:sym typeface="Helvetica Neue"/>
              </a:rPr>
              <a:t>participants</a:t>
            </a:r>
            <a:r>
              <a:rPr lang="en-US" sz="6200" kern="1200" dirty="0">
                <a:solidFill>
                  <a:srgbClr val="01689B"/>
                </a:solidFill>
                <a:sym typeface="Helvetica Neue"/>
              </a:rPr>
              <a:t> and their communities should occur before, during, and following medical research. Researchers should enable potential and enrolled participants and their communities to share </a:t>
            </a:r>
            <a:r>
              <a:rPr lang="en-US" sz="6200" i="1" kern="1200" dirty="0">
                <a:solidFill>
                  <a:srgbClr val="01689B"/>
                </a:solidFill>
                <a:sym typeface="Helvetica Neue"/>
              </a:rPr>
              <a:t>their priorities and values</a:t>
            </a:r>
            <a:r>
              <a:rPr lang="en-US" sz="6200" kern="1200" dirty="0">
                <a:solidFill>
                  <a:srgbClr val="01689B"/>
                </a:solidFill>
                <a:sym typeface="Helvetica Neue"/>
              </a:rPr>
              <a:t>; </a:t>
            </a:r>
            <a:r>
              <a:rPr lang="en-US" sz="6200" b="1" i="1" kern="1200" dirty="0">
                <a:solidFill>
                  <a:srgbClr val="01689B"/>
                </a:solidFill>
                <a:sym typeface="Helvetica Neue"/>
              </a:rPr>
              <a:t>to</a:t>
            </a:r>
            <a:r>
              <a:rPr lang="en-US" sz="6200" b="1" kern="1200" dirty="0">
                <a:solidFill>
                  <a:srgbClr val="01689B"/>
                </a:solidFill>
                <a:sym typeface="Helvetica Neue"/>
              </a:rPr>
              <a:t> </a:t>
            </a:r>
            <a:r>
              <a:rPr lang="en-US" sz="6200" b="1" i="1" kern="1200" dirty="0">
                <a:solidFill>
                  <a:srgbClr val="01689B"/>
                </a:solidFill>
                <a:sym typeface="Helvetica Neue"/>
              </a:rPr>
              <a:t>participate in research design</a:t>
            </a:r>
            <a:r>
              <a:rPr lang="en-US" sz="6200" kern="1200" dirty="0">
                <a:solidFill>
                  <a:srgbClr val="01689B"/>
                </a:solidFill>
                <a:sym typeface="Helvetica Neue"/>
              </a:rPr>
              <a:t>, implementation, and other relevant activities; and to engage in understanding and disseminating results.”</a:t>
            </a:r>
            <a:endParaRPr lang="nl-NL" sz="6200" kern="1200" dirty="0">
              <a:solidFill>
                <a:srgbClr val="01689B"/>
              </a:solidFill>
              <a:sym typeface="Helvetica Neue"/>
            </a:endParaRPr>
          </a:p>
          <a:p>
            <a:pPr marL="685800" indent="-685800" defTabSz="914400" hangingPunct="1">
              <a:lnSpc>
                <a:spcPct val="120000"/>
              </a:lnSpc>
              <a:spcBef>
                <a:spcPts val="0"/>
              </a:spcBef>
              <a:buFont typeface="Arial" panose="020B0604020202020204" pitchFamily="34" charset="0"/>
              <a:buChar char="•"/>
              <a:defRPr/>
            </a:pPr>
            <a:endParaRPr lang="nl-NL" sz="6200" kern="1200" dirty="0">
              <a:solidFill>
                <a:srgbClr val="01689B"/>
              </a:solidFill>
            </a:endParaRPr>
          </a:p>
          <a:p>
            <a:pPr marL="0" indent="0" defTabSz="914400" hangingPunct="1">
              <a:lnSpc>
                <a:spcPct val="120000"/>
              </a:lnSpc>
              <a:spcBef>
                <a:spcPts val="0"/>
              </a:spcBef>
              <a:buNone/>
              <a:defRPr/>
            </a:pPr>
            <a:r>
              <a:rPr lang="nl-NL" sz="6200" b="1" kern="1200" dirty="0">
                <a:solidFill>
                  <a:srgbClr val="01689B"/>
                </a:solidFill>
              </a:rPr>
              <a:t>WHO </a:t>
            </a:r>
            <a:r>
              <a:rPr lang="nl-NL" sz="6200" b="1" kern="1200" dirty="0" err="1">
                <a:solidFill>
                  <a:srgbClr val="01689B"/>
                </a:solidFill>
              </a:rPr>
              <a:t>Guidance</a:t>
            </a:r>
            <a:r>
              <a:rPr lang="nl-NL" sz="6200" b="1" kern="1200" dirty="0">
                <a:solidFill>
                  <a:srgbClr val="01689B"/>
                </a:solidFill>
              </a:rPr>
              <a:t> </a:t>
            </a:r>
            <a:r>
              <a:rPr lang="nl-NL" sz="6200" b="1" kern="1200" dirty="0" err="1">
                <a:solidFill>
                  <a:srgbClr val="01689B"/>
                </a:solidFill>
              </a:rPr>
              <a:t>for</a:t>
            </a:r>
            <a:r>
              <a:rPr lang="nl-NL" sz="6200" b="1" kern="1200" dirty="0">
                <a:solidFill>
                  <a:srgbClr val="01689B"/>
                </a:solidFill>
              </a:rPr>
              <a:t> best </a:t>
            </a:r>
            <a:r>
              <a:rPr lang="nl-NL" sz="6200" b="1" dirty="0" err="1">
                <a:solidFill>
                  <a:srgbClr val="01689B"/>
                </a:solidFill>
              </a:rPr>
              <a:t>p</a:t>
            </a:r>
            <a:r>
              <a:rPr lang="nl-NL" sz="6200" b="1" kern="1200" dirty="0" err="1">
                <a:solidFill>
                  <a:srgbClr val="01689B"/>
                </a:solidFill>
              </a:rPr>
              <a:t>ractice</a:t>
            </a:r>
            <a:r>
              <a:rPr lang="nl-NL" sz="6200" b="1" kern="1200" dirty="0">
                <a:solidFill>
                  <a:srgbClr val="01689B"/>
                </a:solidFill>
              </a:rPr>
              <a:t> </a:t>
            </a:r>
            <a:r>
              <a:rPr lang="nl-NL" sz="6200" b="1" kern="1200" dirty="0" err="1">
                <a:solidFill>
                  <a:srgbClr val="01689B"/>
                </a:solidFill>
              </a:rPr>
              <a:t>for</a:t>
            </a:r>
            <a:r>
              <a:rPr lang="nl-NL" sz="6200" b="1" kern="1200" dirty="0">
                <a:solidFill>
                  <a:srgbClr val="01689B"/>
                </a:solidFill>
              </a:rPr>
              <a:t> </a:t>
            </a:r>
            <a:r>
              <a:rPr lang="nl-NL" sz="6200" b="1" kern="1200" dirty="0" err="1">
                <a:solidFill>
                  <a:srgbClr val="01689B"/>
                </a:solidFill>
              </a:rPr>
              <a:t>clinical</a:t>
            </a:r>
            <a:r>
              <a:rPr lang="nl-NL" sz="6200" b="1" kern="1200" dirty="0">
                <a:solidFill>
                  <a:srgbClr val="01689B"/>
                </a:solidFill>
              </a:rPr>
              <a:t> trials (2024)</a:t>
            </a:r>
            <a:br>
              <a:rPr lang="nl-NL" sz="6200" kern="1200" dirty="0">
                <a:solidFill>
                  <a:srgbClr val="01689B"/>
                </a:solidFill>
              </a:rPr>
            </a:br>
            <a:r>
              <a:rPr lang="nl-NL" sz="6200" kern="1200" dirty="0">
                <a:solidFill>
                  <a:srgbClr val="01689B"/>
                </a:solidFill>
              </a:rPr>
              <a:t>“</a:t>
            </a:r>
            <a:r>
              <a:rPr lang="en-US" sz="6200" kern="1200" dirty="0">
                <a:solidFill>
                  <a:srgbClr val="01689B"/>
                </a:solidFill>
              </a:rPr>
              <a:t>Key message: </a:t>
            </a:r>
            <a:r>
              <a:rPr lang="en-US" sz="6200" i="1" kern="1200" dirty="0">
                <a:solidFill>
                  <a:srgbClr val="01689B"/>
                </a:solidFill>
              </a:rPr>
              <a:t>Potential participants </a:t>
            </a:r>
            <a:r>
              <a:rPr lang="en-US" sz="6200" kern="1200" dirty="0">
                <a:solidFill>
                  <a:srgbClr val="01689B"/>
                </a:solidFill>
              </a:rPr>
              <a:t>and/or members of the relevant</a:t>
            </a:r>
          </a:p>
          <a:p>
            <a:pPr marL="0" indent="0" defTabSz="914400" hangingPunct="1">
              <a:lnSpc>
                <a:spcPct val="120000"/>
              </a:lnSpc>
              <a:spcBef>
                <a:spcPts val="0"/>
              </a:spcBef>
              <a:buNone/>
              <a:defRPr/>
            </a:pPr>
            <a:r>
              <a:rPr lang="en-US" sz="6200" kern="1200" dirty="0">
                <a:solidFill>
                  <a:srgbClr val="01689B"/>
                </a:solidFill>
              </a:rPr>
              <a:t> community provide </a:t>
            </a:r>
            <a:r>
              <a:rPr lang="en-US" sz="6200" b="1" i="1" kern="1200" dirty="0">
                <a:solidFill>
                  <a:srgbClr val="01689B"/>
                </a:solidFill>
              </a:rPr>
              <a:t>valuable contributions to the design</a:t>
            </a:r>
            <a:r>
              <a:rPr lang="en-US" sz="6200" i="1" kern="1200" dirty="0">
                <a:solidFill>
                  <a:srgbClr val="01689B"/>
                </a:solidFill>
              </a:rPr>
              <a:t>,</a:t>
            </a:r>
          </a:p>
          <a:p>
            <a:pPr marL="0" indent="0" defTabSz="914400" hangingPunct="1">
              <a:lnSpc>
                <a:spcPct val="120000"/>
              </a:lnSpc>
              <a:spcBef>
                <a:spcPts val="0"/>
              </a:spcBef>
              <a:buNone/>
              <a:defRPr/>
            </a:pPr>
            <a:r>
              <a:rPr lang="en-US" sz="6200" kern="1200" dirty="0">
                <a:solidFill>
                  <a:srgbClr val="01689B"/>
                </a:solidFill>
              </a:rPr>
              <a:t> execution and interpretation of the results of clinical trials.”</a:t>
            </a:r>
            <a:endParaRPr lang="nl-NL" sz="6200" kern="1200" dirty="0">
              <a:solidFill>
                <a:srgbClr val="01689B"/>
              </a:solidFill>
            </a:endParaRPr>
          </a:p>
          <a:p>
            <a:pPr marL="685800" indent="-685800" defTabSz="914400" hangingPunct="1">
              <a:buFont typeface="Arial" panose="020B0604020202020204" pitchFamily="34" charset="0"/>
              <a:buChar char="•"/>
              <a:defRPr/>
            </a:pPr>
            <a:endParaRPr lang="nl-NL" sz="6200" kern="1200" dirty="0">
              <a:solidFill>
                <a:srgbClr val="01689B"/>
              </a:solidFill>
            </a:endParaRPr>
          </a:p>
          <a:p>
            <a:pPr marL="0" indent="0" defTabSz="914400" hangingPunct="1">
              <a:buNone/>
              <a:defRPr/>
            </a:pPr>
            <a:r>
              <a:rPr lang="nl-NL" sz="6200" b="1" kern="1200" dirty="0">
                <a:solidFill>
                  <a:srgbClr val="01689B"/>
                </a:solidFill>
              </a:rPr>
              <a:t>CIOMS report (2022)</a:t>
            </a:r>
            <a:endParaRPr lang="en-US" sz="6200" b="1" kern="1200" dirty="0">
              <a:solidFill>
                <a:srgbClr val="01689B"/>
              </a:solidFill>
            </a:endParaRPr>
          </a:p>
          <a:p>
            <a:endParaRPr lang="nl-NL" dirty="0"/>
          </a:p>
        </p:txBody>
      </p:sp>
      <p:pic>
        <p:nvPicPr>
          <p:cNvPr id="5" name="Picture 2" descr="Patient involvement in the development, regulation and safe use of  medicines - CIOMS">
            <a:extLst>
              <a:ext uri="{FF2B5EF4-FFF2-40B4-BE49-F238E27FC236}">
                <a16:creationId xmlns:a16="http://schemas.microsoft.com/office/drawing/2014/main" id="{F5B2BAD6-66E4-FFD8-B2B8-AF7A5F845C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7824" y="4460108"/>
            <a:ext cx="1484888" cy="22359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84225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Titel van de slide komt hier"/>
          <p:cNvSpPr txBox="1"/>
          <p:nvPr/>
        </p:nvSpPr>
        <p:spPr>
          <a:xfrm>
            <a:off x="1015267" y="484332"/>
            <a:ext cx="10766612" cy="7165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5400" tIns="25400" rIns="25400" bIns="25400"/>
          <a:lstStyle>
            <a:lvl1pPr algn="l" defTabSz="457200">
              <a:lnSpc>
                <a:spcPct val="70000"/>
              </a:lnSpc>
              <a:defRPr sz="10500" spc="-209">
                <a:solidFill>
                  <a:srgbClr val="D2762B"/>
                </a:solidFill>
                <a:latin typeface="+mn-lt"/>
                <a:ea typeface="+mn-ea"/>
                <a:cs typeface="+mn-cs"/>
                <a:sym typeface="ITCFranklinGothic LT Pro CnDm"/>
              </a:defRPr>
            </a:lvl1pPr>
          </a:lstStyle>
          <a:p>
            <a:pPr defTabSz="228600" hangingPunct="0">
              <a:defRPr/>
            </a:pPr>
            <a:r>
              <a:rPr lang="en-US" sz="4400" dirty="0">
                <a:solidFill>
                  <a:srgbClr val="2771B4"/>
                </a:solidFill>
                <a:latin typeface="Verdana" panose="020B0604030504040204" pitchFamily="34" charset="0"/>
                <a:ea typeface="Verdana" panose="020B0604030504040204" pitchFamily="34" charset="0"/>
                <a:cs typeface="+mj-cs"/>
              </a:rPr>
              <a:t>Preliminary analysis stakeholder sessions </a:t>
            </a:r>
          </a:p>
        </p:txBody>
      </p:sp>
      <p:sp>
        <p:nvSpPr>
          <p:cNvPr id="4" name="Ritati dunt arciand elibus volorem poreium la sequi omnihil loreiciis volori aut entem ut laut audaecum duciis as sunt velis magnien delestrum vel molupta temolor ehenis aut quos exces evelici aeception repel molenis tiuntem porerfere ipsum, simod quaerr">
            <a:extLst>
              <a:ext uri="{FF2B5EF4-FFF2-40B4-BE49-F238E27FC236}">
                <a16:creationId xmlns:a16="http://schemas.microsoft.com/office/drawing/2014/main" id="{3AD39A52-E51A-766D-37D6-706FEE6599E0}"/>
              </a:ext>
            </a:extLst>
          </p:cNvPr>
          <p:cNvSpPr txBox="1">
            <a:spLocks/>
          </p:cNvSpPr>
          <p:nvPr/>
        </p:nvSpPr>
        <p:spPr>
          <a:xfrm>
            <a:off x="1015267" y="1258017"/>
            <a:ext cx="10766612" cy="51156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5400" tIns="25400" rIns="25400" bIns="25400">
            <a:noAutofit/>
          </a:bodyPr>
          <a:lstStyle>
            <a:lvl1pPr marL="0" marR="0" indent="0" algn="l" defTabSz="457200" rtl="0" latinLnBrk="0">
              <a:lnSpc>
                <a:spcPct val="120000"/>
              </a:lnSpc>
              <a:spcBef>
                <a:spcPts val="0"/>
              </a:spcBef>
              <a:spcAft>
                <a:spcPts val="0"/>
              </a:spcAft>
              <a:buClrTx/>
              <a:buSzTx/>
              <a:buFontTx/>
              <a:buNone/>
              <a:tabLst/>
              <a:defRPr sz="3000" b="0" i="0" u="none" strike="noStrike" cap="none" spc="0" baseline="0">
                <a:solidFill>
                  <a:srgbClr val="000000"/>
                </a:solidFill>
                <a:uFillTx/>
                <a:latin typeface="ITCFranklinGothic LT Pro CnBk"/>
                <a:ea typeface="ITCFranklinGothic LT Pro CnBk"/>
                <a:cs typeface="ITCFranklinGothic LT Pro CnBk"/>
                <a:sym typeface="ITCFranklinGothic LT Pro CnBk"/>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9pPr>
          </a:lstStyle>
          <a:p>
            <a:pPr>
              <a:lnSpc>
                <a:spcPct val="90000"/>
              </a:lnSpc>
              <a:spcBef>
                <a:spcPts val="500"/>
              </a:spcBef>
              <a:defRPr/>
            </a:pPr>
            <a:endParaRPr lang="en-US" sz="2400" dirty="0">
              <a:solidFill>
                <a:srgbClr val="01689B"/>
              </a:solidFill>
              <a:latin typeface="ITCFranklinGothic LT Pro CnDm"/>
              <a:ea typeface="+mn-ea"/>
              <a:cs typeface="+mn-cs"/>
            </a:endParaRPr>
          </a:p>
          <a:p>
            <a:pPr>
              <a:lnSpc>
                <a:spcPct val="90000"/>
              </a:lnSpc>
              <a:spcBef>
                <a:spcPts val="500"/>
              </a:spcBef>
              <a:defRPr/>
            </a:pPr>
            <a:endParaRPr lang="en-US" sz="2200" dirty="0">
              <a:solidFill>
                <a:srgbClr val="01689B"/>
              </a:solidFill>
              <a:latin typeface="ITCFranklinGothic LT Pro CnDm"/>
              <a:ea typeface="+mn-ea"/>
              <a:cs typeface="+mn-cs"/>
            </a:endParaRPr>
          </a:p>
        </p:txBody>
      </p:sp>
      <p:sp>
        <p:nvSpPr>
          <p:cNvPr id="3" name="Tekstvak 2">
            <a:extLst>
              <a:ext uri="{FF2B5EF4-FFF2-40B4-BE49-F238E27FC236}">
                <a16:creationId xmlns:a16="http://schemas.microsoft.com/office/drawing/2014/main" id="{F3ED678C-CD86-842C-FEFF-2F55997177B5}"/>
              </a:ext>
            </a:extLst>
          </p:cNvPr>
          <p:cNvSpPr txBox="1"/>
          <p:nvPr/>
        </p:nvSpPr>
        <p:spPr>
          <a:xfrm>
            <a:off x="941376" y="1200914"/>
            <a:ext cx="10123054" cy="4801314"/>
          </a:xfrm>
          <a:prstGeom prst="rect">
            <a:avLst/>
          </a:prstGeom>
          <a:noFill/>
        </p:spPr>
        <p:txBody>
          <a:bodyPr wrap="square" rtlCol="0">
            <a:spAutoFit/>
          </a:bodyPr>
          <a:lstStyle/>
          <a:p>
            <a:pPr marL="285750" indent="-285750">
              <a:buFont typeface="Arial" panose="020B0604020202020204" pitchFamily="34" charset="0"/>
              <a:buChar char="•"/>
            </a:pP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All</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stakeholders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consider</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patient</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involvement</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important but have different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expectations</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regarding</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how</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it</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should</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be</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embedded</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in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the</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regulatory</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system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and</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who</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plays</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which</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a:t>
            </a:r>
            <a:r>
              <a:rPr lang="nl-NL" altLang="nl-NL" sz="1800" dirty="0" err="1">
                <a:solidFill>
                  <a:srgbClr val="01689B"/>
                </a:solidFill>
                <a:latin typeface="Verdana" panose="020B0604030504040204" pitchFamily="34" charset="0"/>
                <a:ea typeface="Verdana" panose="020B0604030504040204" pitchFamily="34" charset="0"/>
                <a:sym typeface="ITCFranklinGothic LT Pro CnBk"/>
              </a:rPr>
              <a:t>role</a:t>
            </a:r>
            <a:r>
              <a:rPr lang="nl-NL" altLang="nl-NL" sz="1800" dirty="0">
                <a:solidFill>
                  <a:srgbClr val="01689B"/>
                </a:solidFill>
                <a:latin typeface="Verdana" panose="020B0604030504040204" pitchFamily="34" charset="0"/>
                <a:ea typeface="Verdana" panose="020B0604030504040204" pitchFamily="34" charset="0"/>
                <a:sym typeface="ITCFranklinGothic LT Pro CnBk"/>
              </a:rPr>
              <a:t> in it.</a:t>
            </a:r>
          </a:p>
          <a:p>
            <a:pPr marL="285750" indent="-285750">
              <a:buFont typeface="Arial" panose="020B0604020202020204" pitchFamily="34" charset="0"/>
              <a:buChar char="•"/>
            </a:pPr>
            <a:endParaRPr lang="nl-NL" dirty="0">
              <a:solidFill>
                <a:srgbClr val="01689B"/>
              </a:solidFill>
              <a:latin typeface="Verdana" panose="020B0604030504040204" pitchFamily="34" charset="0"/>
              <a:ea typeface="Verdana" panose="020B0604030504040204" pitchFamily="34" charset="0"/>
              <a:sym typeface="ITCFranklinGothic LT Pro CnBk"/>
            </a:endParaRPr>
          </a:p>
          <a:p>
            <a:pPr marL="285750" indent="-285750">
              <a:buFont typeface="Arial" panose="020B0604020202020204" pitchFamily="34" charset="0"/>
              <a:buChar char="•"/>
            </a:pPr>
            <a:r>
              <a:rPr lang="en-US" dirty="0">
                <a:solidFill>
                  <a:srgbClr val="01689B"/>
                </a:solidFill>
                <a:latin typeface="Verdana" panose="020B0604030504040204" pitchFamily="34" charset="0"/>
                <a:ea typeface="Verdana" panose="020B0604030504040204" pitchFamily="34" charset="0"/>
              </a:rPr>
              <a:t>There seems to be some tension between the need for a clear guidance/framework and at the same time the need for more diversity and flexibility.</a:t>
            </a:r>
          </a:p>
          <a:p>
            <a:pPr marL="285750" indent="-285750">
              <a:buFont typeface="Arial" panose="020B0604020202020204" pitchFamily="34" charset="0"/>
              <a:buChar char="•"/>
            </a:pPr>
            <a:endParaRPr lang="en-US" dirty="0">
              <a:solidFill>
                <a:srgbClr val="01689B"/>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r>
              <a:rPr lang="en-US" dirty="0">
                <a:solidFill>
                  <a:srgbClr val="01689B"/>
                </a:solidFill>
                <a:latin typeface="Verdana" panose="020B0604030504040204" pitchFamily="34" charset="0"/>
                <a:ea typeface="Verdana" panose="020B0604030504040204" pitchFamily="34" charset="0"/>
              </a:rPr>
              <a:t>Risk for </a:t>
            </a:r>
            <a:r>
              <a:rPr lang="nl-NL" dirty="0" err="1">
                <a:solidFill>
                  <a:srgbClr val="01689B"/>
                </a:solidFill>
                <a:latin typeface="Verdana" panose="020B0604030504040204" pitchFamily="34" charset="0"/>
                <a:ea typeface="Verdana" panose="020B0604030504040204" pitchFamily="34" charset="0"/>
              </a:rPr>
              <a:t>tokenism</a:t>
            </a:r>
            <a:r>
              <a:rPr lang="nl-NL" dirty="0">
                <a:solidFill>
                  <a:srgbClr val="01689B"/>
                </a:solidFill>
                <a:latin typeface="Verdana" panose="020B0604030504040204" pitchFamily="34" charset="0"/>
                <a:ea typeface="Verdana" panose="020B0604030504040204" pitchFamily="34" charset="0"/>
              </a:rPr>
              <a:t>/‘</a:t>
            </a:r>
            <a:r>
              <a:rPr lang="nl-NL" dirty="0" err="1">
                <a:solidFill>
                  <a:srgbClr val="01689B"/>
                </a:solidFill>
                <a:latin typeface="Verdana" panose="020B0604030504040204" pitchFamily="34" charset="0"/>
                <a:ea typeface="Verdana" panose="020B0604030504040204" pitchFamily="34" charset="0"/>
              </a:rPr>
              <a:t>tick</a:t>
            </a:r>
            <a:r>
              <a:rPr lang="nl-NL" dirty="0">
                <a:solidFill>
                  <a:srgbClr val="01689B"/>
                </a:solidFill>
                <a:latin typeface="Verdana" panose="020B0604030504040204" pitchFamily="34" charset="0"/>
                <a:ea typeface="Verdana" panose="020B0604030504040204" pitchFamily="34" charset="0"/>
              </a:rPr>
              <a:t> box’ </a:t>
            </a:r>
            <a:r>
              <a:rPr lang="nl-NL" dirty="0" err="1">
                <a:solidFill>
                  <a:srgbClr val="01689B"/>
                </a:solidFill>
                <a:latin typeface="Verdana" panose="020B0604030504040204" pitchFamily="34" charset="0"/>
                <a:ea typeface="Verdana" panose="020B0604030504040204" pitchFamily="34" charset="0"/>
              </a:rPr>
              <a:t>with</a:t>
            </a:r>
            <a:r>
              <a:rPr lang="nl-NL" dirty="0">
                <a:solidFill>
                  <a:srgbClr val="01689B"/>
                </a:solidFill>
                <a:latin typeface="Verdana" panose="020B0604030504040204" pitchFamily="34" charset="0"/>
                <a:ea typeface="Verdana" panose="020B0604030504040204" pitchFamily="34" charset="0"/>
              </a:rPr>
              <a:t> no </a:t>
            </a:r>
            <a:r>
              <a:rPr lang="nl-NL" dirty="0" err="1">
                <a:solidFill>
                  <a:srgbClr val="01689B"/>
                </a:solidFill>
                <a:latin typeface="Verdana" panose="020B0604030504040204" pitchFamily="34" charset="0"/>
                <a:ea typeface="Verdana" panose="020B0604030504040204" pitchFamily="34" charset="0"/>
              </a:rPr>
              <a:t>added</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value</a:t>
            </a:r>
            <a:r>
              <a:rPr lang="nl-NL" dirty="0">
                <a:solidFill>
                  <a:srgbClr val="01689B"/>
                </a:solidFill>
                <a:latin typeface="Verdana" panose="020B0604030504040204" pitchFamily="34" charset="0"/>
                <a:ea typeface="Verdana" panose="020B0604030504040204" pitchFamily="34" charset="0"/>
              </a:rPr>
              <a:t> </a:t>
            </a:r>
          </a:p>
          <a:p>
            <a:pPr marL="285750" indent="-285750">
              <a:buFont typeface="Arial" panose="020B0604020202020204" pitchFamily="34" charset="0"/>
              <a:buChar char="•"/>
            </a:pPr>
            <a:endParaRPr lang="nl-NL" dirty="0">
              <a:solidFill>
                <a:srgbClr val="01689B"/>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r>
              <a:rPr lang="nl-NL" dirty="0" err="1">
                <a:solidFill>
                  <a:srgbClr val="01689B"/>
                </a:solidFill>
                <a:latin typeface="Verdana" panose="020B0604030504040204" pitchFamily="34" charset="0"/>
                <a:ea typeface="Verdana" panose="020B0604030504040204" pitchFamily="34" charset="0"/>
              </a:rPr>
              <a:t>Distinction</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between</a:t>
            </a:r>
            <a:r>
              <a:rPr lang="nl-NL" dirty="0">
                <a:solidFill>
                  <a:srgbClr val="01689B"/>
                </a:solidFill>
                <a:latin typeface="Verdana" panose="020B0604030504040204" pitchFamily="34" charset="0"/>
                <a:ea typeface="Verdana" panose="020B0604030504040204" pitchFamily="34" charset="0"/>
              </a:rPr>
              <a:t> design </a:t>
            </a:r>
            <a:r>
              <a:rPr lang="nl-NL" dirty="0" err="1">
                <a:solidFill>
                  <a:srgbClr val="01689B"/>
                </a:solidFill>
                <a:latin typeface="Verdana" panose="020B0604030504040204" pitchFamily="34" charset="0"/>
                <a:ea typeface="Verdana" panose="020B0604030504040204" pitchFamily="34" charset="0"/>
              </a:rPr>
              <a:t>and</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conduct</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should</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be</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considered</a:t>
            </a:r>
            <a:endParaRPr lang="nl-NL" dirty="0">
              <a:solidFill>
                <a:srgbClr val="01689B"/>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endParaRPr lang="nl-NL" dirty="0">
              <a:solidFill>
                <a:srgbClr val="01689B"/>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r>
              <a:rPr lang="nl-NL" dirty="0" err="1">
                <a:solidFill>
                  <a:srgbClr val="01689B"/>
                </a:solidFill>
                <a:latin typeface="Verdana" panose="020B0604030504040204" pitchFamily="34" charset="0"/>
                <a:ea typeface="Verdana" panose="020B0604030504040204" pitchFamily="34" charset="0"/>
              </a:rPr>
              <a:t>Local</a:t>
            </a:r>
            <a:r>
              <a:rPr lang="nl-NL" dirty="0">
                <a:solidFill>
                  <a:srgbClr val="01689B"/>
                </a:solidFill>
                <a:latin typeface="Verdana" panose="020B0604030504040204" pitchFamily="34" charset="0"/>
                <a:ea typeface="Verdana" panose="020B0604030504040204" pitchFamily="34" charset="0"/>
              </a:rPr>
              <a:t> versus </a:t>
            </a:r>
            <a:r>
              <a:rPr lang="nl-NL" dirty="0" err="1">
                <a:solidFill>
                  <a:srgbClr val="01689B"/>
                </a:solidFill>
                <a:latin typeface="Verdana" panose="020B0604030504040204" pitchFamily="34" charset="0"/>
                <a:ea typeface="Verdana" panose="020B0604030504040204" pitchFamily="34" charset="0"/>
              </a:rPr>
              <a:t>global</a:t>
            </a:r>
            <a:r>
              <a:rPr lang="nl-NL" dirty="0">
                <a:solidFill>
                  <a:srgbClr val="01689B"/>
                </a:solidFill>
                <a:latin typeface="Verdana" panose="020B0604030504040204" pitchFamily="34" charset="0"/>
                <a:ea typeface="Verdana" panose="020B0604030504040204" pitchFamily="34" charset="0"/>
              </a:rPr>
              <a:t> impact</a:t>
            </a:r>
          </a:p>
          <a:p>
            <a:pPr marL="285750" indent="-285750">
              <a:buFont typeface="Arial" panose="020B0604020202020204" pitchFamily="34" charset="0"/>
              <a:buChar char="•"/>
            </a:pPr>
            <a:endParaRPr lang="nl-NL" dirty="0">
              <a:solidFill>
                <a:srgbClr val="01689B"/>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r>
              <a:rPr lang="nl-NL" dirty="0">
                <a:solidFill>
                  <a:srgbClr val="01689B"/>
                </a:solidFill>
                <a:latin typeface="Verdana" panose="020B0604030504040204" pitchFamily="34" charset="0"/>
                <a:ea typeface="Verdana" panose="020B0604030504040204" pitchFamily="34" charset="0"/>
              </a:rPr>
              <a:t>Concerns </a:t>
            </a:r>
            <a:r>
              <a:rPr lang="nl-NL" dirty="0" err="1">
                <a:solidFill>
                  <a:srgbClr val="01689B"/>
                </a:solidFill>
                <a:latin typeface="Verdana" panose="020B0604030504040204" pitchFamily="34" charset="0"/>
                <a:ea typeface="Verdana" panose="020B0604030504040204" pitchFamily="34" charset="0"/>
              </a:rPr>
              <a:t>about</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the</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additional</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burden</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to</a:t>
            </a:r>
            <a:r>
              <a:rPr lang="nl-NL" dirty="0">
                <a:solidFill>
                  <a:srgbClr val="01689B"/>
                </a:solidFill>
                <a:latin typeface="Verdana" panose="020B0604030504040204" pitchFamily="34" charset="0"/>
                <a:ea typeface="Verdana" panose="020B0604030504040204" pitchFamily="34" charset="0"/>
              </a:rPr>
              <a:t> report on </a:t>
            </a:r>
            <a:r>
              <a:rPr lang="nl-NL" dirty="0" err="1">
                <a:solidFill>
                  <a:srgbClr val="01689B"/>
                </a:solidFill>
                <a:latin typeface="Verdana" panose="020B0604030504040204" pitchFamily="34" charset="0"/>
                <a:ea typeface="Verdana" panose="020B0604030504040204" pitchFamily="34" charset="0"/>
              </a:rPr>
              <a:t>patient</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involvement</a:t>
            </a:r>
            <a:r>
              <a:rPr lang="nl-NL" dirty="0">
                <a:solidFill>
                  <a:srgbClr val="01689B"/>
                </a:solidFill>
                <a:latin typeface="Verdana" panose="020B0604030504040204" pitchFamily="34" charset="0"/>
                <a:ea typeface="Verdana" panose="020B0604030504040204" pitchFamily="34" charset="0"/>
              </a:rPr>
              <a:t> in </a:t>
            </a:r>
            <a:r>
              <a:rPr lang="nl-NL" dirty="0" err="1">
                <a:solidFill>
                  <a:srgbClr val="01689B"/>
                </a:solidFill>
                <a:latin typeface="Verdana" panose="020B0604030504040204" pitchFamily="34" charset="0"/>
                <a:ea typeface="Verdana" panose="020B0604030504040204" pitchFamily="34" charset="0"/>
              </a:rPr>
              <a:t>all</a:t>
            </a:r>
            <a:r>
              <a:rPr lang="nl-NL" dirty="0">
                <a:solidFill>
                  <a:srgbClr val="01689B"/>
                </a:solidFill>
                <a:latin typeface="Verdana" panose="020B0604030504040204" pitchFamily="34" charset="0"/>
                <a:ea typeface="Verdana" panose="020B0604030504040204" pitchFamily="34" charset="0"/>
              </a:rPr>
              <a:t> cases</a:t>
            </a:r>
          </a:p>
          <a:p>
            <a:pPr marL="285750" indent="-285750">
              <a:buFont typeface="Arial" panose="020B0604020202020204" pitchFamily="34" charset="0"/>
              <a:buChar char="•"/>
            </a:pPr>
            <a:endParaRPr lang="nl-NL" dirty="0">
              <a:solidFill>
                <a:srgbClr val="01689B"/>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r>
              <a:rPr lang="nl-NL" dirty="0" err="1">
                <a:solidFill>
                  <a:srgbClr val="01689B"/>
                </a:solidFill>
                <a:latin typeface="Verdana" panose="020B0604030504040204" pitchFamily="34" charset="0"/>
                <a:ea typeface="Verdana" panose="020B0604030504040204" pitchFamily="34" charset="0"/>
              </a:rPr>
              <a:t>Clarity</a:t>
            </a:r>
            <a:r>
              <a:rPr lang="nl-NL" dirty="0">
                <a:solidFill>
                  <a:srgbClr val="01689B"/>
                </a:solidFill>
                <a:latin typeface="Verdana" panose="020B0604030504040204" pitchFamily="34" charset="0"/>
                <a:ea typeface="Verdana" panose="020B0604030504040204" pitchFamily="34" charset="0"/>
              </a:rPr>
              <a:t> </a:t>
            </a:r>
            <a:r>
              <a:rPr lang="nl-NL" dirty="0" err="1">
                <a:solidFill>
                  <a:srgbClr val="01689B"/>
                </a:solidFill>
                <a:latin typeface="Verdana" panose="020B0604030504040204" pitchFamily="34" charset="0"/>
                <a:ea typeface="Verdana" panose="020B0604030504040204" pitchFamily="34" charset="0"/>
              </a:rPr>
              <a:t>needed</a:t>
            </a:r>
            <a:r>
              <a:rPr lang="nl-NL" dirty="0">
                <a:solidFill>
                  <a:srgbClr val="01689B"/>
                </a:solidFill>
                <a:latin typeface="Verdana" panose="020B0604030504040204" pitchFamily="34" charset="0"/>
                <a:ea typeface="Verdana" panose="020B0604030504040204" pitchFamily="34" charset="0"/>
              </a:rPr>
              <a:t> on </a:t>
            </a:r>
            <a:r>
              <a:rPr lang="nl-NL" dirty="0" err="1">
                <a:solidFill>
                  <a:srgbClr val="01689B"/>
                </a:solidFill>
                <a:latin typeface="Verdana" panose="020B0604030504040204" pitchFamily="34" charset="0"/>
                <a:ea typeface="Verdana" panose="020B0604030504040204" pitchFamily="34" charset="0"/>
              </a:rPr>
              <a:t>the</a:t>
            </a:r>
            <a:r>
              <a:rPr lang="nl-NL" dirty="0">
                <a:solidFill>
                  <a:srgbClr val="01689B"/>
                </a:solidFill>
                <a:latin typeface="Verdana" panose="020B0604030504040204" pitchFamily="34" charset="0"/>
                <a:ea typeface="Verdana" panose="020B0604030504040204" pitchFamily="34" charset="0"/>
              </a:rPr>
              <a:t> regulator </a:t>
            </a:r>
            <a:r>
              <a:rPr lang="nl-NL" dirty="0" err="1">
                <a:solidFill>
                  <a:srgbClr val="01689B"/>
                </a:solidFill>
                <a:latin typeface="Verdana" panose="020B0604030504040204" pitchFamily="34" charset="0"/>
                <a:ea typeface="Verdana" panose="020B0604030504040204" pitchFamily="34" charset="0"/>
              </a:rPr>
              <a:t>expectations</a:t>
            </a:r>
            <a:endParaRPr lang="nl-NL" dirty="0">
              <a:solidFill>
                <a:srgbClr val="01689B"/>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endParaRPr lang="nl-NL" dirty="0">
              <a:solidFill>
                <a:srgbClr val="01689B"/>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80153551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Titel van de slide komt hier"/>
          <p:cNvSpPr txBox="1"/>
          <p:nvPr/>
        </p:nvSpPr>
        <p:spPr>
          <a:xfrm>
            <a:off x="1015267" y="484332"/>
            <a:ext cx="10766612" cy="7165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lstStyle>
            <a:lvl1pPr algn="l" defTabSz="457200">
              <a:lnSpc>
                <a:spcPct val="70000"/>
              </a:lnSpc>
              <a:defRPr sz="10500" spc="-209">
                <a:solidFill>
                  <a:srgbClr val="D2762B"/>
                </a:solidFill>
                <a:latin typeface="+mn-lt"/>
                <a:ea typeface="+mn-ea"/>
                <a:cs typeface="+mn-cs"/>
                <a:sym typeface="ITCFranklinGothic LT Pro CnDm"/>
              </a:defRPr>
            </a:lvl1pPr>
          </a:lstStyle>
          <a:p>
            <a:pPr defTabSz="228600" hangingPunct="0">
              <a:defRPr/>
            </a:pPr>
            <a:r>
              <a:rPr lang="en-US" sz="4400" dirty="0">
                <a:solidFill>
                  <a:srgbClr val="2771B4"/>
                </a:solidFill>
                <a:latin typeface="Verdana" panose="020B0604030504040204" pitchFamily="34" charset="0"/>
                <a:ea typeface="Verdana" panose="020B0604030504040204" pitchFamily="34" charset="0"/>
                <a:cs typeface="+mj-cs"/>
              </a:rPr>
              <a:t>Reflection paper – timeline </a:t>
            </a:r>
          </a:p>
        </p:txBody>
      </p:sp>
      <p:sp>
        <p:nvSpPr>
          <p:cNvPr id="4" name="Ritati dunt arciand elibus volorem poreium la sequi omnihil loreiciis volori aut entem ut laut audaecum duciis as sunt velis magnien delestrum vel molupta temolor ehenis aut quos exces evelici aeception repel molenis tiuntem porerfere ipsum, simod quaerr">
            <a:extLst>
              <a:ext uri="{FF2B5EF4-FFF2-40B4-BE49-F238E27FC236}">
                <a16:creationId xmlns:a16="http://schemas.microsoft.com/office/drawing/2014/main" id="{3AD39A52-E51A-766D-37D6-706FEE6599E0}"/>
              </a:ext>
            </a:extLst>
          </p:cNvPr>
          <p:cNvSpPr txBox="1">
            <a:spLocks/>
          </p:cNvSpPr>
          <p:nvPr/>
        </p:nvSpPr>
        <p:spPr>
          <a:xfrm>
            <a:off x="894057" y="3205374"/>
            <a:ext cx="9812306" cy="33353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noAutofit/>
          </a:bodyPr>
          <a:lstStyle>
            <a:lvl1pPr marL="0" marR="0" indent="0" algn="l" defTabSz="457200" rtl="0" latinLnBrk="0">
              <a:lnSpc>
                <a:spcPct val="120000"/>
              </a:lnSpc>
              <a:spcBef>
                <a:spcPts val="0"/>
              </a:spcBef>
              <a:spcAft>
                <a:spcPts val="0"/>
              </a:spcAft>
              <a:buClrTx/>
              <a:buSzTx/>
              <a:buFontTx/>
              <a:buNone/>
              <a:tabLst/>
              <a:defRPr sz="3000" b="0" i="0" u="none" strike="noStrike" cap="none" spc="0" baseline="0">
                <a:solidFill>
                  <a:srgbClr val="000000"/>
                </a:solidFill>
                <a:uFillTx/>
                <a:latin typeface="ITCFranklinGothic LT Pro CnBk"/>
                <a:ea typeface="ITCFranklinGothic LT Pro CnBk"/>
                <a:cs typeface="ITCFranklinGothic LT Pro CnBk"/>
                <a:sym typeface="ITCFranklinGothic LT Pro CnBk"/>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Helvetica Neue"/>
                <a:ea typeface="Helvetica Neue"/>
                <a:cs typeface="Helvetica Neue"/>
                <a:sym typeface="Helvetica Neue"/>
              </a:defRPr>
            </a:lvl9pPr>
          </a:lstStyle>
          <a:p>
            <a:pPr marL="1181100" lvl="1" indent="-571500" defTabSz="457200">
              <a:spcBef>
                <a:spcPts val="500"/>
              </a:spcBef>
              <a:buFont typeface="Arial" panose="020B0604020202020204" pitchFamily="34" charset="0"/>
              <a:buChar char="•"/>
              <a:defRPr/>
            </a:pPr>
            <a:r>
              <a:rPr lang="en-US" sz="2700" dirty="0">
                <a:solidFill>
                  <a:srgbClr val="01689B"/>
                </a:solidFill>
                <a:latin typeface="ITCFranklinGothic LT Pro CnDm"/>
                <a:ea typeface="+mn-ea"/>
                <a:cs typeface="+mn-cs"/>
              </a:rPr>
              <a:t>Summer: drafting</a:t>
            </a:r>
          </a:p>
          <a:p>
            <a:pPr marL="1181100" lvl="1" indent="-571500" defTabSz="457200">
              <a:spcBef>
                <a:spcPts val="500"/>
              </a:spcBef>
              <a:buFont typeface="Arial" panose="020B0604020202020204" pitchFamily="34" charset="0"/>
              <a:buChar char="•"/>
              <a:defRPr/>
            </a:pPr>
            <a:r>
              <a:rPr lang="en-US" sz="2700" dirty="0">
                <a:solidFill>
                  <a:srgbClr val="01689B"/>
                </a:solidFill>
                <a:latin typeface="ITCFranklinGothic LT Pro CnDm"/>
                <a:ea typeface="+mn-ea"/>
                <a:cs typeface="+mn-cs"/>
              </a:rPr>
              <a:t>October: finalizing first draft</a:t>
            </a:r>
          </a:p>
          <a:p>
            <a:pPr marL="1181100" lvl="1" indent="-571500" defTabSz="457200">
              <a:spcBef>
                <a:spcPts val="500"/>
              </a:spcBef>
              <a:buFont typeface="Arial" panose="020B0604020202020204" pitchFamily="34" charset="0"/>
              <a:buChar char="•"/>
              <a:defRPr/>
            </a:pPr>
            <a:r>
              <a:rPr lang="en-US" sz="2700" dirty="0">
                <a:solidFill>
                  <a:srgbClr val="01689B"/>
                </a:solidFill>
                <a:latin typeface="ITCFranklinGothic LT Pro CnDm"/>
                <a:ea typeface="+mn-ea"/>
                <a:cs typeface="+mn-cs"/>
              </a:rPr>
              <a:t>November: </a:t>
            </a:r>
            <a:r>
              <a:rPr lang="en-US" sz="2700" b="1" dirty="0">
                <a:solidFill>
                  <a:srgbClr val="01689B"/>
                </a:solidFill>
                <a:latin typeface="ITCFranklinGothic LT Pro CnDm"/>
                <a:ea typeface="+mn-ea"/>
                <a:cs typeface="+mn-cs"/>
              </a:rPr>
              <a:t>stakeholder sessions </a:t>
            </a:r>
            <a:r>
              <a:rPr lang="en-US" sz="2700" dirty="0">
                <a:solidFill>
                  <a:srgbClr val="01689B"/>
                </a:solidFill>
                <a:latin typeface="ITCFranklinGothic LT Pro CnDm"/>
                <a:ea typeface="+mn-ea"/>
                <a:cs typeface="+mn-cs"/>
              </a:rPr>
              <a:t>to evaluate draft</a:t>
            </a:r>
          </a:p>
          <a:p>
            <a:pPr marL="1181100" lvl="1" indent="-571500" defTabSz="457200">
              <a:spcBef>
                <a:spcPts val="500"/>
              </a:spcBef>
              <a:buFont typeface="Arial" panose="020B0604020202020204" pitchFamily="34" charset="0"/>
              <a:buChar char="•"/>
              <a:defRPr/>
            </a:pPr>
            <a:r>
              <a:rPr lang="en-US" sz="2700" dirty="0">
                <a:solidFill>
                  <a:srgbClr val="01689B"/>
                </a:solidFill>
                <a:latin typeface="ITCFranklinGothic LT Pro CnDm"/>
                <a:ea typeface="+mn-ea"/>
                <a:cs typeface="+mn-cs"/>
              </a:rPr>
              <a:t>December/January: second draft</a:t>
            </a:r>
          </a:p>
          <a:p>
            <a:pPr marL="1181100" lvl="1" indent="-571500" defTabSz="457200">
              <a:spcBef>
                <a:spcPts val="500"/>
              </a:spcBef>
              <a:buFont typeface="Arial" panose="020B0604020202020204" pitchFamily="34" charset="0"/>
              <a:buChar char="•"/>
              <a:defRPr/>
            </a:pPr>
            <a:r>
              <a:rPr lang="en-US" sz="2700" dirty="0">
                <a:solidFill>
                  <a:srgbClr val="01689B"/>
                </a:solidFill>
                <a:latin typeface="ITCFranklinGothic LT Pro CnDm"/>
                <a:ea typeface="+mn-ea"/>
                <a:cs typeface="+mn-cs"/>
              </a:rPr>
              <a:t>February: final review</a:t>
            </a:r>
          </a:p>
        </p:txBody>
      </p:sp>
      <p:graphicFrame>
        <p:nvGraphicFramePr>
          <p:cNvPr id="7" name="Tabel 3">
            <a:extLst>
              <a:ext uri="{FF2B5EF4-FFF2-40B4-BE49-F238E27FC236}">
                <a16:creationId xmlns:a16="http://schemas.microsoft.com/office/drawing/2014/main" id="{203083BD-08F2-EE69-9C76-B20B93326E5F}"/>
              </a:ext>
            </a:extLst>
          </p:cNvPr>
          <p:cNvGraphicFramePr>
            <a:graphicFrameLocks noGrp="1"/>
          </p:cNvGraphicFramePr>
          <p:nvPr>
            <p:extLst>
              <p:ext uri="{D42A27DB-BD31-4B8C-83A1-F6EECF244321}">
                <p14:modId xmlns:p14="http://schemas.microsoft.com/office/powerpoint/2010/main" val="1149409028"/>
              </p:ext>
            </p:extLst>
          </p:nvPr>
        </p:nvGraphicFramePr>
        <p:xfrm>
          <a:off x="1590337" y="1613470"/>
          <a:ext cx="10405776" cy="228600"/>
        </p:xfrm>
        <a:graphic>
          <a:graphicData uri="http://schemas.openxmlformats.org/drawingml/2006/table">
            <a:tbl>
              <a:tblPr firstRow="1" bandRow="1">
                <a:tableStyleId>{5940675A-B579-460E-94D1-54222C63F5DA}</a:tableStyleId>
              </a:tblPr>
              <a:tblGrid>
                <a:gridCol w="867148">
                  <a:extLst>
                    <a:ext uri="{9D8B030D-6E8A-4147-A177-3AD203B41FA5}">
                      <a16:colId xmlns:a16="http://schemas.microsoft.com/office/drawing/2014/main" val="1109103605"/>
                    </a:ext>
                  </a:extLst>
                </a:gridCol>
                <a:gridCol w="867148">
                  <a:extLst>
                    <a:ext uri="{9D8B030D-6E8A-4147-A177-3AD203B41FA5}">
                      <a16:colId xmlns:a16="http://schemas.microsoft.com/office/drawing/2014/main" val="717113890"/>
                    </a:ext>
                  </a:extLst>
                </a:gridCol>
                <a:gridCol w="867148">
                  <a:extLst>
                    <a:ext uri="{9D8B030D-6E8A-4147-A177-3AD203B41FA5}">
                      <a16:colId xmlns:a16="http://schemas.microsoft.com/office/drawing/2014/main" val="3990383880"/>
                    </a:ext>
                  </a:extLst>
                </a:gridCol>
                <a:gridCol w="867148">
                  <a:extLst>
                    <a:ext uri="{9D8B030D-6E8A-4147-A177-3AD203B41FA5}">
                      <a16:colId xmlns:a16="http://schemas.microsoft.com/office/drawing/2014/main" val="2722839851"/>
                    </a:ext>
                  </a:extLst>
                </a:gridCol>
                <a:gridCol w="867148">
                  <a:extLst>
                    <a:ext uri="{9D8B030D-6E8A-4147-A177-3AD203B41FA5}">
                      <a16:colId xmlns:a16="http://schemas.microsoft.com/office/drawing/2014/main" val="4207052741"/>
                    </a:ext>
                  </a:extLst>
                </a:gridCol>
                <a:gridCol w="867148">
                  <a:extLst>
                    <a:ext uri="{9D8B030D-6E8A-4147-A177-3AD203B41FA5}">
                      <a16:colId xmlns:a16="http://schemas.microsoft.com/office/drawing/2014/main" val="4253623272"/>
                    </a:ext>
                  </a:extLst>
                </a:gridCol>
                <a:gridCol w="867148">
                  <a:extLst>
                    <a:ext uri="{9D8B030D-6E8A-4147-A177-3AD203B41FA5}">
                      <a16:colId xmlns:a16="http://schemas.microsoft.com/office/drawing/2014/main" val="1030466016"/>
                    </a:ext>
                  </a:extLst>
                </a:gridCol>
                <a:gridCol w="867148">
                  <a:extLst>
                    <a:ext uri="{9D8B030D-6E8A-4147-A177-3AD203B41FA5}">
                      <a16:colId xmlns:a16="http://schemas.microsoft.com/office/drawing/2014/main" val="31808034"/>
                    </a:ext>
                  </a:extLst>
                </a:gridCol>
                <a:gridCol w="867148">
                  <a:extLst>
                    <a:ext uri="{9D8B030D-6E8A-4147-A177-3AD203B41FA5}">
                      <a16:colId xmlns:a16="http://schemas.microsoft.com/office/drawing/2014/main" val="184108095"/>
                    </a:ext>
                  </a:extLst>
                </a:gridCol>
                <a:gridCol w="867148">
                  <a:extLst>
                    <a:ext uri="{9D8B030D-6E8A-4147-A177-3AD203B41FA5}">
                      <a16:colId xmlns:a16="http://schemas.microsoft.com/office/drawing/2014/main" val="226674151"/>
                    </a:ext>
                  </a:extLst>
                </a:gridCol>
                <a:gridCol w="867148">
                  <a:extLst>
                    <a:ext uri="{9D8B030D-6E8A-4147-A177-3AD203B41FA5}">
                      <a16:colId xmlns:a16="http://schemas.microsoft.com/office/drawing/2014/main" val="1730476024"/>
                    </a:ext>
                  </a:extLst>
                </a:gridCol>
                <a:gridCol w="867148">
                  <a:extLst>
                    <a:ext uri="{9D8B030D-6E8A-4147-A177-3AD203B41FA5}">
                      <a16:colId xmlns:a16="http://schemas.microsoft.com/office/drawing/2014/main" val="2623564658"/>
                    </a:ext>
                  </a:extLst>
                </a:gridCol>
              </a:tblGrid>
              <a:tr h="228600">
                <a:tc>
                  <a:txBody>
                    <a:bodyPr/>
                    <a:lstStyle/>
                    <a:p>
                      <a:pPr algn="l"/>
                      <a:r>
                        <a:rPr lang="nl-NL" sz="1200" b="1" dirty="0">
                          <a:solidFill>
                            <a:schemeClr val="bg1"/>
                          </a:solidFill>
                        </a:rPr>
                        <a:t>Jun</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Jul</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Aug</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Sep</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err="1">
                          <a:solidFill>
                            <a:schemeClr val="bg1"/>
                          </a:solidFill>
                        </a:rPr>
                        <a:t>Oct</a:t>
                      </a:r>
                      <a:endParaRPr lang="nl-NL" sz="1200" b="1" dirty="0">
                        <a:solidFill>
                          <a:schemeClr val="bg1"/>
                        </a:solidFill>
                      </a:endParaRP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Nov</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Dec</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Jan</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Feb</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Mar</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Apr</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nl-NL" sz="1200" b="1" dirty="0">
                          <a:solidFill>
                            <a:schemeClr val="bg1"/>
                          </a:solidFill>
                        </a:rPr>
                        <a:t>May</a:t>
                      </a:r>
                    </a:p>
                  </a:txBody>
                  <a:tcPr marL="45720" marR="45720" marT="22860" marB="22860">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65057081"/>
                  </a:ext>
                </a:extLst>
              </a:tr>
            </a:tbl>
          </a:graphicData>
        </a:graphic>
      </p:graphicFrame>
      <p:grpSp>
        <p:nvGrpSpPr>
          <p:cNvPr id="8" name="Groep 7">
            <a:extLst>
              <a:ext uri="{FF2B5EF4-FFF2-40B4-BE49-F238E27FC236}">
                <a16:creationId xmlns:a16="http://schemas.microsoft.com/office/drawing/2014/main" id="{278D7BEB-623D-E5C9-3A27-EFF66A689306}"/>
              </a:ext>
            </a:extLst>
          </p:cNvPr>
          <p:cNvGrpSpPr/>
          <p:nvPr/>
        </p:nvGrpSpPr>
        <p:grpSpPr>
          <a:xfrm>
            <a:off x="524062" y="1843442"/>
            <a:ext cx="11478881" cy="928810"/>
            <a:chOff x="1034433" y="11532348"/>
            <a:chExt cx="10939851" cy="794173"/>
          </a:xfrm>
        </p:grpSpPr>
        <p:sp>
          <p:nvSpPr>
            <p:cNvPr id="9" name="OTLSHAPE_SL_f3fd36f25146462ba73e79a9a616c386_BackgroundRectangle">
              <a:extLst>
                <a:ext uri="{FF2B5EF4-FFF2-40B4-BE49-F238E27FC236}">
                  <a16:creationId xmlns:a16="http://schemas.microsoft.com/office/drawing/2014/main" id="{DA282508-EB97-3E3B-824B-4400CD2DCA0E}"/>
                </a:ext>
              </a:extLst>
            </p:cNvPr>
            <p:cNvSpPr/>
            <p:nvPr/>
          </p:nvSpPr>
          <p:spPr>
            <a:xfrm>
              <a:off x="1034433" y="11532348"/>
              <a:ext cx="10939851" cy="794173"/>
            </a:xfrm>
            <a:prstGeom prst="rect">
              <a:avLst/>
            </a:prstGeom>
            <a:solidFill>
              <a:srgbClr val="5B9BD5">
                <a:alpha val="20000"/>
              </a:srgbClr>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457200">
                <a:defRPr/>
              </a:pPr>
              <a:endParaRPr lang="en-GB" sz="900" dirty="0">
                <a:solidFill>
                  <a:sysClr val="window" lastClr="FFFFFF"/>
                </a:solidFill>
              </a:endParaRPr>
            </a:p>
          </p:txBody>
        </p:sp>
        <p:sp>
          <p:nvSpPr>
            <p:cNvPr id="10" name="OTLSHAPE_SL_f3fd36f25146462ba73e79a9a616c386_HeaderRectangle">
              <a:extLst>
                <a:ext uri="{FF2B5EF4-FFF2-40B4-BE49-F238E27FC236}">
                  <a16:creationId xmlns:a16="http://schemas.microsoft.com/office/drawing/2014/main" id="{B5518C38-026E-E75F-5064-A1A36BE2EA13}"/>
                </a:ext>
              </a:extLst>
            </p:cNvPr>
            <p:cNvSpPr/>
            <p:nvPr/>
          </p:nvSpPr>
          <p:spPr>
            <a:xfrm>
              <a:off x="1193506" y="11532348"/>
              <a:ext cx="857131" cy="794173"/>
            </a:xfrm>
            <a:prstGeom prst="rect">
              <a:avLst/>
            </a:prstGeom>
            <a:solidFill>
              <a:srgbClr val="0072BC"/>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457200">
                <a:defRPr/>
              </a:pPr>
              <a:r>
                <a:rPr lang="nl-NL" sz="1200" b="1" dirty="0">
                  <a:solidFill>
                    <a:schemeClr val="bg1"/>
                  </a:solidFill>
                  <a:cs typeface="Calibri" panose="020F0502020204030204" pitchFamily="34" charset="0"/>
                </a:rPr>
                <a:t>Reflection paper activities</a:t>
              </a:r>
              <a:endParaRPr lang="en-GB" sz="1200" b="1" dirty="0">
                <a:solidFill>
                  <a:schemeClr val="bg1"/>
                </a:solidFill>
                <a:cs typeface="Calibri" panose="020F0502020204030204" pitchFamily="34" charset="0"/>
              </a:endParaRPr>
            </a:p>
          </p:txBody>
        </p:sp>
      </p:grpSp>
      <p:cxnSp>
        <p:nvCxnSpPr>
          <p:cNvPr id="30" name="OTLSHAPE_G_00000000000000000000000000000000_ShapeBelow0">
            <a:extLst>
              <a:ext uri="{FF2B5EF4-FFF2-40B4-BE49-F238E27FC236}">
                <a16:creationId xmlns:a16="http://schemas.microsoft.com/office/drawing/2014/main" id="{0B639FA8-483B-2AFB-8950-A35376AE5335}"/>
              </a:ext>
            </a:extLst>
          </p:cNvPr>
          <p:cNvCxnSpPr>
            <a:cxnSpLocks/>
          </p:cNvCxnSpPr>
          <p:nvPr/>
        </p:nvCxnSpPr>
        <p:spPr>
          <a:xfrm>
            <a:off x="9380550" y="1868178"/>
            <a:ext cx="0" cy="913270"/>
          </a:xfrm>
          <a:prstGeom prst="line">
            <a:avLst/>
          </a:prstGeom>
          <a:noFill/>
          <a:ln w="38100" cap="flat" cmpd="sng" algn="ctr">
            <a:solidFill>
              <a:srgbClr val="5B9BD5">
                <a:alpha val="14902"/>
              </a:srgbClr>
            </a:solidFill>
            <a:prstDash val="solid"/>
            <a:miter lim="800000"/>
            <a:headEnd type="none" w="med" len="med"/>
            <a:tailEnd type="none" w="med" len="med"/>
          </a:ln>
          <a:effectLst/>
        </p:spPr>
      </p:cxnSp>
      <p:cxnSp>
        <p:nvCxnSpPr>
          <p:cNvPr id="31" name="OTLSHAPE_G_00000000000000000000000000000000_ShapeBelow0">
            <a:extLst>
              <a:ext uri="{FF2B5EF4-FFF2-40B4-BE49-F238E27FC236}">
                <a16:creationId xmlns:a16="http://schemas.microsoft.com/office/drawing/2014/main" id="{88667188-E97F-5A03-5276-CDBDBCE5E702}"/>
              </a:ext>
            </a:extLst>
          </p:cNvPr>
          <p:cNvCxnSpPr>
            <a:cxnSpLocks/>
          </p:cNvCxnSpPr>
          <p:nvPr/>
        </p:nvCxnSpPr>
        <p:spPr>
          <a:xfrm>
            <a:off x="10262255" y="1860418"/>
            <a:ext cx="0" cy="910398"/>
          </a:xfrm>
          <a:prstGeom prst="line">
            <a:avLst/>
          </a:prstGeom>
          <a:noFill/>
          <a:ln w="38100" cap="flat" cmpd="sng" algn="ctr">
            <a:solidFill>
              <a:srgbClr val="5B9BD5">
                <a:alpha val="14902"/>
              </a:srgbClr>
            </a:solidFill>
            <a:prstDash val="solid"/>
            <a:miter lim="800000"/>
            <a:headEnd type="none" w="med" len="med"/>
            <a:tailEnd type="none" w="med" len="med"/>
          </a:ln>
          <a:effectLst/>
        </p:spPr>
      </p:cxnSp>
      <p:sp>
        <p:nvSpPr>
          <p:cNvPr id="41" name="Tekstvak 40">
            <a:extLst>
              <a:ext uri="{FF2B5EF4-FFF2-40B4-BE49-F238E27FC236}">
                <a16:creationId xmlns:a16="http://schemas.microsoft.com/office/drawing/2014/main" id="{113075B2-AE7A-1156-CD90-8C4225499EC0}"/>
              </a:ext>
            </a:extLst>
          </p:cNvPr>
          <p:cNvSpPr txBox="1"/>
          <p:nvPr/>
        </p:nvSpPr>
        <p:spPr>
          <a:xfrm>
            <a:off x="9428745" y="1983779"/>
            <a:ext cx="817339" cy="3693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nl-NL" sz="900" b="1" dirty="0" err="1"/>
              <a:t>Reflection</a:t>
            </a:r>
            <a:r>
              <a:rPr lang="nl-NL" sz="900" b="1" dirty="0"/>
              <a:t> paper</a:t>
            </a:r>
          </a:p>
        </p:txBody>
      </p:sp>
      <p:sp>
        <p:nvSpPr>
          <p:cNvPr id="45" name="OTLSHAPE_SLT_4f0f829353f04b26beaf68d97c03c51e_Shape">
            <a:extLst>
              <a:ext uri="{FF2B5EF4-FFF2-40B4-BE49-F238E27FC236}">
                <a16:creationId xmlns:a16="http://schemas.microsoft.com/office/drawing/2014/main" id="{AEE9588E-191C-8B5C-4288-491175F5734F}"/>
              </a:ext>
            </a:extLst>
          </p:cNvPr>
          <p:cNvSpPr/>
          <p:nvPr/>
        </p:nvSpPr>
        <p:spPr>
          <a:xfrm>
            <a:off x="5573424" y="2415977"/>
            <a:ext cx="1021537" cy="261761"/>
          </a:xfrm>
          <a:prstGeom prst="chevron">
            <a:avLst/>
          </a:prstGeom>
          <a:solidFill>
            <a:srgbClr val="5B9BD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457200">
              <a:defRPr/>
            </a:pPr>
            <a:r>
              <a:rPr lang="en-GB" sz="600" dirty="0">
                <a:solidFill>
                  <a:schemeClr val="bg1"/>
                </a:solidFill>
              </a:rPr>
              <a:t>Stakeholder sessions</a:t>
            </a:r>
          </a:p>
        </p:txBody>
      </p:sp>
      <p:cxnSp>
        <p:nvCxnSpPr>
          <p:cNvPr id="152" name="OTLSHAPE_G_00000000000000000000000000000000_ShapeBelow0">
            <a:extLst>
              <a:ext uri="{FF2B5EF4-FFF2-40B4-BE49-F238E27FC236}">
                <a16:creationId xmlns:a16="http://schemas.microsoft.com/office/drawing/2014/main" id="{F910A53B-708F-0EB5-96D9-57633A39DCA8}"/>
              </a:ext>
            </a:extLst>
          </p:cNvPr>
          <p:cNvCxnSpPr>
            <a:cxnSpLocks/>
          </p:cNvCxnSpPr>
          <p:nvPr/>
        </p:nvCxnSpPr>
        <p:spPr>
          <a:xfrm>
            <a:off x="8531186" y="1868178"/>
            <a:ext cx="0" cy="913270"/>
          </a:xfrm>
          <a:prstGeom prst="line">
            <a:avLst/>
          </a:prstGeom>
          <a:noFill/>
          <a:ln w="38100" cap="flat" cmpd="sng" algn="ctr">
            <a:solidFill>
              <a:srgbClr val="5B9BD5">
                <a:alpha val="14902"/>
              </a:srgbClr>
            </a:solidFill>
            <a:prstDash val="solid"/>
            <a:miter lim="800000"/>
            <a:headEnd type="none" w="med" len="med"/>
            <a:tailEnd type="none" w="med" len="med"/>
          </a:ln>
          <a:effectLst/>
        </p:spPr>
      </p:cxnSp>
      <p:cxnSp>
        <p:nvCxnSpPr>
          <p:cNvPr id="153" name="OTLSHAPE_G_00000000000000000000000000000000_ShapeBelow0">
            <a:extLst>
              <a:ext uri="{FF2B5EF4-FFF2-40B4-BE49-F238E27FC236}">
                <a16:creationId xmlns:a16="http://schemas.microsoft.com/office/drawing/2014/main" id="{B5D4812E-85A7-C30C-F835-BDFD2618EA68}"/>
              </a:ext>
            </a:extLst>
          </p:cNvPr>
          <p:cNvCxnSpPr>
            <a:cxnSpLocks/>
          </p:cNvCxnSpPr>
          <p:nvPr/>
        </p:nvCxnSpPr>
        <p:spPr>
          <a:xfrm>
            <a:off x="6793225" y="1868178"/>
            <a:ext cx="0" cy="913270"/>
          </a:xfrm>
          <a:prstGeom prst="line">
            <a:avLst/>
          </a:prstGeom>
          <a:noFill/>
          <a:ln w="38100" cap="flat" cmpd="sng" algn="ctr">
            <a:solidFill>
              <a:srgbClr val="5B9BD5">
                <a:alpha val="14902"/>
              </a:srgbClr>
            </a:solidFill>
            <a:prstDash val="solid"/>
            <a:miter lim="800000"/>
            <a:headEnd type="none" w="med" len="med"/>
            <a:tailEnd type="none" w="med" len="med"/>
          </a:ln>
          <a:effectLst/>
        </p:spPr>
      </p:cxnSp>
      <p:cxnSp>
        <p:nvCxnSpPr>
          <p:cNvPr id="154" name="OTLSHAPE_G_00000000000000000000000000000000_ShapeBelow0">
            <a:extLst>
              <a:ext uri="{FF2B5EF4-FFF2-40B4-BE49-F238E27FC236}">
                <a16:creationId xmlns:a16="http://schemas.microsoft.com/office/drawing/2014/main" id="{52B10834-C0BF-2EFC-D677-63C0BE40B00E}"/>
              </a:ext>
            </a:extLst>
          </p:cNvPr>
          <p:cNvCxnSpPr>
            <a:cxnSpLocks/>
          </p:cNvCxnSpPr>
          <p:nvPr/>
        </p:nvCxnSpPr>
        <p:spPr>
          <a:xfrm>
            <a:off x="5924267" y="1858982"/>
            <a:ext cx="0" cy="913270"/>
          </a:xfrm>
          <a:prstGeom prst="line">
            <a:avLst/>
          </a:prstGeom>
          <a:noFill/>
          <a:ln w="38100" cap="flat" cmpd="sng" algn="ctr">
            <a:solidFill>
              <a:srgbClr val="5B9BD5">
                <a:alpha val="14902"/>
              </a:srgbClr>
            </a:solidFill>
            <a:prstDash val="solid"/>
            <a:miter lim="800000"/>
            <a:headEnd type="none" w="med" len="med"/>
            <a:tailEnd type="none" w="med" len="med"/>
          </a:ln>
          <a:effectLst/>
        </p:spPr>
      </p:cxnSp>
      <p:cxnSp>
        <p:nvCxnSpPr>
          <p:cNvPr id="156" name="OTLSHAPE_G_00000000000000000000000000000000_ShapeBelow0">
            <a:extLst>
              <a:ext uri="{FF2B5EF4-FFF2-40B4-BE49-F238E27FC236}">
                <a16:creationId xmlns:a16="http://schemas.microsoft.com/office/drawing/2014/main" id="{177581A0-3477-B503-8681-0D94DD441117}"/>
              </a:ext>
            </a:extLst>
          </p:cNvPr>
          <p:cNvCxnSpPr>
            <a:cxnSpLocks/>
          </p:cNvCxnSpPr>
          <p:nvPr/>
        </p:nvCxnSpPr>
        <p:spPr>
          <a:xfrm>
            <a:off x="5053060" y="1874215"/>
            <a:ext cx="0" cy="913270"/>
          </a:xfrm>
          <a:prstGeom prst="line">
            <a:avLst/>
          </a:prstGeom>
          <a:noFill/>
          <a:ln w="38100" cap="flat" cmpd="sng" algn="ctr">
            <a:solidFill>
              <a:srgbClr val="5B9BD5">
                <a:alpha val="14902"/>
              </a:srgbClr>
            </a:solidFill>
            <a:prstDash val="solid"/>
            <a:miter lim="800000"/>
            <a:headEnd type="none" w="med" len="med"/>
            <a:tailEnd type="none" w="med" len="med"/>
          </a:ln>
          <a:effectLst/>
        </p:spPr>
      </p:cxnSp>
      <p:cxnSp>
        <p:nvCxnSpPr>
          <p:cNvPr id="157" name="OTLSHAPE_G_00000000000000000000000000000000_ShapeBelow0">
            <a:extLst>
              <a:ext uri="{FF2B5EF4-FFF2-40B4-BE49-F238E27FC236}">
                <a16:creationId xmlns:a16="http://schemas.microsoft.com/office/drawing/2014/main" id="{CC3E4DC1-984E-0DBA-D7B7-83E697D16BA7}"/>
              </a:ext>
            </a:extLst>
          </p:cNvPr>
          <p:cNvCxnSpPr>
            <a:cxnSpLocks/>
          </p:cNvCxnSpPr>
          <p:nvPr/>
        </p:nvCxnSpPr>
        <p:spPr>
          <a:xfrm>
            <a:off x="4203952" y="1859307"/>
            <a:ext cx="0" cy="913270"/>
          </a:xfrm>
          <a:prstGeom prst="line">
            <a:avLst/>
          </a:prstGeom>
          <a:noFill/>
          <a:ln w="38100" cap="flat" cmpd="sng" algn="ctr">
            <a:solidFill>
              <a:srgbClr val="5B9BD5">
                <a:alpha val="14902"/>
              </a:srgbClr>
            </a:solidFill>
            <a:prstDash val="solid"/>
            <a:miter lim="800000"/>
            <a:headEnd type="none" w="med" len="med"/>
            <a:tailEnd type="none" w="med" len="med"/>
          </a:ln>
          <a:effectLst/>
        </p:spPr>
      </p:cxnSp>
      <p:cxnSp>
        <p:nvCxnSpPr>
          <p:cNvPr id="158" name="OTLSHAPE_G_00000000000000000000000000000000_ShapeBelow0">
            <a:extLst>
              <a:ext uri="{FF2B5EF4-FFF2-40B4-BE49-F238E27FC236}">
                <a16:creationId xmlns:a16="http://schemas.microsoft.com/office/drawing/2014/main" id="{BA85F2CF-AD7D-2993-14A8-A45A0C1317AD}"/>
              </a:ext>
            </a:extLst>
          </p:cNvPr>
          <p:cNvCxnSpPr>
            <a:cxnSpLocks/>
          </p:cNvCxnSpPr>
          <p:nvPr/>
        </p:nvCxnSpPr>
        <p:spPr>
          <a:xfrm>
            <a:off x="3343688" y="1868178"/>
            <a:ext cx="0" cy="913270"/>
          </a:xfrm>
          <a:prstGeom prst="line">
            <a:avLst/>
          </a:prstGeom>
          <a:noFill/>
          <a:ln w="38100" cap="flat" cmpd="sng" algn="ctr">
            <a:solidFill>
              <a:srgbClr val="5B9BD5">
                <a:alpha val="14902"/>
              </a:srgbClr>
            </a:solidFill>
            <a:prstDash val="solid"/>
            <a:miter lim="800000"/>
            <a:headEnd type="none" w="med" len="med"/>
            <a:tailEnd type="none" w="med" len="med"/>
          </a:ln>
          <a:effectLst/>
        </p:spPr>
      </p:cxnSp>
      <p:cxnSp>
        <p:nvCxnSpPr>
          <p:cNvPr id="159" name="OTLSHAPE_G_00000000000000000000000000000000_ShapeBelow0">
            <a:extLst>
              <a:ext uri="{FF2B5EF4-FFF2-40B4-BE49-F238E27FC236}">
                <a16:creationId xmlns:a16="http://schemas.microsoft.com/office/drawing/2014/main" id="{08EB60B9-25EC-128F-33A2-31EA7937DFDF}"/>
              </a:ext>
            </a:extLst>
          </p:cNvPr>
          <p:cNvCxnSpPr>
            <a:cxnSpLocks/>
          </p:cNvCxnSpPr>
          <p:nvPr/>
        </p:nvCxnSpPr>
        <p:spPr>
          <a:xfrm>
            <a:off x="2429248" y="1858982"/>
            <a:ext cx="0" cy="913270"/>
          </a:xfrm>
          <a:prstGeom prst="line">
            <a:avLst/>
          </a:prstGeom>
          <a:noFill/>
          <a:ln w="38100" cap="flat" cmpd="sng" algn="ctr">
            <a:solidFill>
              <a:srgbClr val="5B9BD5">
                <a:alpha val="14902"/>
              </a:srgbClr>
            </a:solidFill>
            <a:prstDash val="solid"/>
            <a:miter lim="800000"/>
            <a:headEnd type="none" w="med" len="med"/>
            <a:tailEnd type="none" w="med" len="med"/>
          </a:ln>
          <a:effectLst/>
        </p:spPr>
      </p:cxnSp>
      <p:cxnSp>
        <p:nvCxnSpPr>
          <p:cNvPr id="160" name="OTLSHAPE_G_00000000000000000000000000000000_ShapeBelow0">
            <a:extLst>
              <a:ext uri="{FF2B5EF4-FFF2-40B4-BE49-F238E27FC236}">
                <a16:creationId xmlns:a16="http://schemas.microsoft.com/office/drawing/2014/main" id="{E2F7D022-9154-FE86-7B77-0453E8AE64B2}"/>
              </a:ext>
            </a:extLst>
          </p:cNvPr>
          <p:cNvCxnSpPr>
            <a:cxnSpLocks/>
          </p:cNvCxnSpPr>
          <p:nvPr/>
        </p:nvCxnSpPr>
        <p:spPr>
          <a:xfrm>
            <a:off x="7671492" y="1868178"/>
            <a:ext cx="0" cy="913270"/>
          </a:xfrm>
          <a:prstGeom prst="line">
            <a:avLst/>
          </a:prstGeom>
          <a:noFill/>
          <a:ln w="38100" cap="flat" cmpd="sng" algn="ctr">
            <a:solidFill>
              <a:srgbClr val="5B9BD5">
                <a:alpha val="14902"/>
              </a:srgbClr>
            </a:solidFill>
            <a:prstDash val="solid"/>
            <a:miter lim="800000"/>
            <a:headEnd type="none" w="med" len="med"/>
            <a:tailEnd type="none" w="med" len="med"/>
          </a:ln>
          <a:effectLst/>
        </p:spPr>
      </p:cxnSp>
      <p:sp>
        <p:nvSpPr>
          <p:cNvPr id="161" name="OTLSHAPE_SLT_4f0f829353f04b26beaf68d97c03c51e_Shape">
            <a:extLst>
              <a:ext uri="{FF2B5EF4-FFF2-40B4-BE49-F238E27FC236}">
                <a16:creationId xmlns:a16="http://schemas.microsoft.com/office/drawing/2014/main" id="{87986E7D-E756-04C1-5858-DBC60F86E02C}"/>
              </a:ext>
            </a:extLst>
          </p:cNvPr>
          <p:cNvSpPr/>
          <p:nvPr/>
        </p:nvSpPr>
        <p:spPr>
          <a:xfrm>
            <a:off x="2420006" y="2046683"/>
            <a:ext cx="1682005" cy="257043"/>
          </a:xfrm>
          <a:prstGeom prst="chevron">
            <a:avLst/>
          </a:prstGeom>
          <a:solidFill>
            <a:srgbClr val="5B9BD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457200">
              <a:defRPr/>
            </a:pPr>
            <a:r>
              <a:rPr lang="en-GB" sz="900" dirty="0">
                <a:solidFill>
                  <a:schemeClr val="bg1"/>
                </a:solidFill>
              </a:rPr>
              <a:t>Drafting</a:t>
            </a:r>
          </a:p>
        </p:txBody>
      </p:sp>
      <p:sp>
        <p:nvSpPr>
          <p:cNvPr id="163" name="OTLSHAPE_SLT_4f0f829353f04b26beaf68d97c03c51e_Shape">
            <a:extLst>
              <a:ext uri="{FF2B5EF4-FFF2-40B4-BE49-F238E27FC236}">
                <a16:creationId xmlns:a16="http://schemas.microsoft.com/office/drawing/2014/main" id="{D7DCD373-DBE7-4B5A-EF02-6E3196E07D94}"/>
              </a:ext>
            </a:extLst>
          </p:cNvPr>
          <p:cNvSpPr/>
          <p:nvPr/>
        </p:nvSpPr>
        <p:spPr>
          <a:xfrm>
            <a:off x="4651904" y="2039925"/>
            <a:ext cx="953695" cy="257043"/>
          </a:xfrm>
          <a:prstGeom prst="chevron">
            <a:avLst/>
          </a:prstGeom>
          <a:solidFill>
            <a:srgbClr val="5B9BD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457200">
              <a:defRPr/>
            </a:pPr>
            <a:r>
              <a:rPr lang="en-GB" sz="900" dirty="0">
                <a:solidFill>
                  <a:schemeClr val="bg1"/>
                </a:solidFill>
              </a:rPr>
              <a:t>Finalizing first draft</a:t>
            </a:r>
          </a:p>
        </p:txBody>
      </p:sp>
      <p:sp>
        <p:nvSpPr>
          <p:cNvPr id="164" name="OTLSHAPE_SLT_4f0f829353f04b26beaf68d97c03c51e_Shape">
            <a:extLst>
              <a:ext uri="{FF2B5EF4-FFF2-40B4-BE49-F238E27FC236}">
                <a16:creationId xmlns:a16="http://schemas.microsoft.com/office/drawing/2014/main" id="{BB20966F-3F49-4C76-ECD2-88DCA72A9337}"/>
              </a:ext>
            </a:extLst>
          </p:cNvPr>
          <p:cNvSpPr/>
          <p:nvPr/>
        </p:nvSpPr>
        <p:spPr>
          <a:xfrm>
            <a:off x="6650190" y="2039924"/>
            <a:ext cx="1682005" cy="257043"/>
          </a:xfrm>
          <a:prstGeom prst="chevron">
            <a:avLst/>
          </a:prstGeom>
          <a:solidFill>
            <a:srgbClr val="5B9BD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457200">
              <a:defRPr/>
            </a:pPr>
            <a:r>
              <a:rPr lang="en-GB" sz="900" dirty="0">
                <a:solidFill>
                  <a:schemeClr val="bg1"/>
                </a:solidFill>
              </a:rPr>
              <a:t>Second draft</a:t>
            </a:r>
          </a:p>
        </p:txBody>
      </p:sp>
      <p:sp>
        <p:nvSpPr>
          <p:cNvPr id="165" name="OTLSHAPE_SLT_4f0f829353f04b26beaf68d97c03c51e_Shape">
            <a:extLst>
              <a:ext uri="{FF2B5EF4-FFF2-40B4-BE49-F238E27FC236}">
                <a16:creationId xmlns:a16="http://schemas.microsoft.com/office/drawing/2014/main" id="{5112D846-4999-F7E0-ED48-94D1FB033C76}"/>
              </a:ext>
            </a:extLst>
          </p:cNvPr>
          <p:cNvSpPr/>
          <p:nvPr/>
        </p:nvSpPr>
        <p:spPr>
          <a:xfrm>
            <a:off x="8443026" y="2046682"/>
            <a:ext cx="953695" cy="257043"/>
          </a:xfrm>
          <a:prstGeom prst="chevron">
            <a:avLst/>
          </a:prstGeom>
          <a:solidFill>
            <a:srgbClr val="5B9BD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457200">
              <a:defRPr/>
            </a:pPr>
            <a:r>
              <a:rPr lang="en-GB" sz="900" dirty="0">
                <a:solidFill>
                  <a:schemeClr val="bg1"/>
                </a:solidFill>
              </a:rPr>
              <a:t>Final review</a:t>
            </a:r>
          </a:p>
        </p:txBody>
      </p:sp>
      <p:cxnSp>
        <p:nvCxnSpPr>
          <p:cNvPr id="2" name="OTLSHAPE_G_00000000000000000000000000000000_ShapeBelow0">
            <a:extLst>
              <a:ext uri="{FF2B5EF4-FFF2-40B4-BE49-F238E27FC236}">
                <a16:creationId xmlns:a16="http://schemas.microsoft.com/office/drawing/2014/main" id="{CDC0FB2A-F526-304E-991A-555DD8AEB427}"/>
              </a:ext>
            </a:extLst>
          </p:cNvPr>
          <p:cNvCxnSpPr>
            <a:cxnSpLocks/>
          </p:cNvCxnSpPr>
          <p:nvPr/>
        </p:nvCxnSpPr>
        <p:spPr>
          <a:xfrm>
            <a:off x="11128088" y="1860418"/>
            <a:ext cx="0" cy="910398"/>
          </a:xfrm>
          <a:prstGeom prst="line">
            <a:avLst/>
          </a:prstGeom>
          <a:noFill/>
          <a:ln w="38100" cap="flat" cmpd="sng" algn="ctr">
            <a:solidFill>
              <a:srgbClr val="5B9BD5">
                <a:alpha val="14902"/>
              </a:srgbClr>
            </a:solidFill>
            <a:prstDash val="solid"/>
            <a:miter lim="800000"/>
            <a:headEnd type="none" w="med" len="med"/>
            <a:tailEnd type="none" w="med" len="med"/>
          </a:ln>
          <a:effectLst/>
        </p:spPr>
      </p:cxnSp>
    </p:spTree>
    <p:extLst>
      <p:ext uri="{BB962C8B-B14F-4D97-AF65-F5344CB8AC3E}">
        <p14:creationId xmlns:p14="http://schemas.microsoft.com/office/powerpoint/2010/main" val="270196682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E6E96665-E408-D9BF-D3A8-C912F5D3CA0D}"/>
              </a:ext>
            </a:extLst>
          </p:cNvPr>
          <p:cNvPicPr>
            <a:picLocks noChangeAspect="1"/>
          </p:cNvPicPr>
          <p:nvPr/>
        </p:nvPicPr>
        <p:blipFill>
          <a:blip r:embed="rId3"/>
          <a:stretch>
            <a:fillRect/>
          </a:stretch>
        </p:blipFill>
        <p:spPr>
          <a:xfrm>
            <a:off x="7303426" y="3429000"/>
            <a:ext cx="2652601" cy="2124195"/>
          </a:xfrm>
          <a:prstGeom prst="rect">
            <a:avLst/>
          </a:prstGeom>
        </p:spPr>
      </p:pic>
      <p:pic>
        <p:nvPicPr>
          <p:cNvPr id="151" name="Collage tbv Powerpoint cover.jpg" descr="Collage tbv Powerpoint cover.jpg"/>
          <p:cNvPicPr>
            <a:picLocks noChangeAspect="1"/>
          </p:cNvPicPr>
          <p:nvPr/>
        </p:nvPicPr>
        <p:blipFill>
          <a:blip r:embed="rId4"/>
          <a:srcRect r="42240"/>
          <a:stretch>
            <a:fillRect/>
          </a:stretch>
        </p:blipFill>
        <p:spPr>
          <a:xfrm>
            <a:off x="682871" y="0"/>
            <a:ext cx="6613856" cy="6216242"/>
          </a:xfrm>
          <a:prstGeom prst="rect">
            <a:avLst/>
          </a:prstGeom>
          <a:ln w="12700">
            <a:miter lim="400000"/>
          </a:ln>
        </p:spPr>
      </p:pic>
      <p:sp>
        <p:nvSpPr>
          <p:cNvPr id="152" name="DATUM EN VERSIE"/>
          <p:cNvSpPr txBox="1"/>
          <p:nvPr/>
        </p:nvSpPr>
        <p:spPr>
          <a:xfrm>
            <a:off x="346670" y="6183931"/>
            <a:ext cx="1634134" cy="61386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2860" rIns="22860"/>
          <a:lstStyle>
            <a:lvl1pPr algn="l" defTabSz="457200">
              <a:lnSpc>
                <a:spcPct val="120000"/>
              </a:lnSpc>
              <a:defRPr sz="2000" cap="all" spc="41">
                <a:solidFill>
                  <a:srgbClr val="D2762B"/>
                </a:solidFill>
                <a:latin typeface="ITCFranklinGothic LT Pro CnDm"/>
                <a:ea typeface="ITCFranklinGothic LT Pro CnDm"/>
                <a:cs typeface="ITCFranklinGothic LT Pro CnDm"/>
                <a:sym typeface="ITCFranklinGothic LT Pro CnDm"/>
              </a:defRPr>
            </a:lvl1pPr>
          </a:lstStyle>
          <a:p>
            <a:pPr marL="0" marR="0" lvl="0" indent="0" algn="l" defTabSz="228600" rtl="0" eaLnBrk="1" fontAlgn="auto" latinLnBrk="0" hangingPunct="0">
              <a:lnSpc>
                <a:spcPct val="120000"/>
              </a:lnSpc>
              <a:spcBef>
                <a:spcPts val="0"/>
              </a:spcBef>
              <a:spcAft>
                <a:spcPts val="0"/>
              </a:spcAft>
              <a:buClrTx/>
              <a:buSzTx/>
              <a:buFontTx/>
              <a:buNone/>
              <a:tabLst/>
              <a:defRPr/>
            </a:pPr>
            <a:endParaRPr kumimoji="0" sz="1000" b="0" i="0" u="none" strike="noStrike" kern="0" cap="all" spc="21" normalizeH="0" baseline="0" noProof="0" dirty="0">
              <a:ln>
                <a:noFill/>
              </a:ln>
              <a:solidFill>
                <a:srgbClr val="D2762B"/>
              </a:solidFill>
              <a:effectLst/>
              <a:uLnTx/>
              <a:uFillTx/>
              <a:latin typeface="ITCFranklinGothic LT Pro CnDm"/>
              <a:sym typeface="ITCFranklinGothic LT Pro CnDm"/>
            </a:endParaRPr>
          </a:p>
        </p:txBody>
      </p:sp>
      <p:sp>
        <p:nvSpPr>
          <p:cNvPr id="6" name="Tekstvak 5">
            <a:extLst>
              <a:ext uri="{FF2B5EF4-FFF2-40B4-BE49-F238E27FC236}">
                <a16:creationId xmlns:a16="http://schemas.microsoft.com/office/drawing/2014/main" id="{750B8FA8-648F-07BC-66F0-0C5B3C188EF6}"/>
              </a:ext>
            </a:extLst>
          </p:cNvPr>
          <p:cNvSpPr txBox="1"/>
          <p:nvPr/>
        </p:nvSpPr>
        <p:spPr>
          <a:xfrm>
            <a:off x="3921991" y="1752010"/>
            <a:ext cx="7421873" cy="1785104"/>
          </a:xfrm>
          <a:prstGeom prst="rect">
            <a:avLst/>
          </a:prstGeom>
          <a:noFill/>
        </p:spPr>
        <p:txBody>
          <a:bodyPr wrap="square" rtlCol="0">
            <a:spAutoFit/>
          </a:bodyPr>
          <a:lstStyle/>
          <a:p>
            <a:r>
              <a:rPr lang="en-US" b="1" dirty="0">
                <a:solidFill>
                  <a:srgbClr val="01689B"/>
                </a:solidFill>
                <a:latin typeface="Verdana" panose="020B0604030504040204" pitchFamily="34" charset="0"/>
                <a:ea typeface="Verdana" panose="020B0604030504040204" pitchFamily="34" charset="0"/>
              </a:rPr>
              <a:t>How can scientific and ethical review foster meaningful patient involvement in clinical trial design?</a:t>
            </a:r>
          </a:p>
          <a:p>
            <a:r>
              <a:rPr lang="en-US" b="1" dirty="0">
                <a:solidFill>
                  <a:srgbClr val="01689B"/>
                </a:solidFill>
                <a:latin typeface="Verdana" panose="020B0604030504040204" pitchFamily="34" charset="0"/>
                <a:ea typeface="Verdana" panose="020B0604030504040204" pitchFamily="34" charset="0"/>
              </a:rPr>
              <a:t>Which incentives would help?</a:t>
            </a:r>
          </a:p>
          <a:p>
            <a:r>
              <a:rPr lang="en-US" b="1" dirty="0">
                <a:solidFill>
                  <a:srgbClr val="01689B"/>
                </a:solidFill>
                <a:latin typeface="Verdana" panose="020B0604030504040204" pitchFamily="34" charset="0"/>
                <a:ea typeface="Verdana" panose="020B0604030504040204" pitchFamily="34" charset="0"/>
              </a:rPr>
              <a:t>Awarding excellence? Label?</a:t>
            </a:r>
          </a:p>
          <a:p>
            <a:endParaRPr lang="en-US" sz="2000" b="1" dirty="0">
              <a:effectLst/>
              <a:latin typeface="Verdana" panose="020B0604030504040204" pitchFamily="34" charset="0"/>
              <a:ea typeface="Verdana" panose="020B0604030504040204" pitchFamily="34" charset="0"/>
              <a:cs typeface="Times New Roman" panose="02020603050405020304" pitchFamily="18" charset="0"/>
            </a:endParaRPr>
          </a:p>
          <a:p>
            <a:endParaRPr lang="nl-NL" dirty="0"/>
          </a:p>
        </p:txBody>
      </p:sp>
      <p:sp>
        <p:nvSpPr>
          <p:cNvPr id="4" name="Textfeld 3">
            <a:extLst>
              <a:ext uri="{FF2B5EF4-FFF2-40B4-BE49-F238E27FC236}">
                <a16:creationId xmlns:a16="http://schemas.microsoft.com/office/drawing/2014/main" id="{DCDA1E31-55DA-4EB4-F2BD-30F94E626568}"/>
              </a:ext>
            </a:extLst>
          </p:cNvPr>
          <p:cNvSpPr txBox="1"/>
          <p:nvPr/>
        </p:nvSpPr>
        <p:spPr>
          <a:xfrm>
            <a:off x="937612" y="6261517"/>
            <a:ext cx="6104374" cy="369332"/>
          </a:xfrm>
          <a:prstGeom prst="rect">
            <a:avLst/>
          </a:prstGeom>
          <a:noFill/>
        </p:spPr>
        <p:txBody>
          <a:bodyPr wrap="square">
            <a:spAutoFit/>
          </a:bodyPr>
          <a:lstStyle/>
          <a:p>
            <a:r>
              <a:rPr lang="nl-NL" sz="1800" dirty="0">
                <a:solidFill>
                  <a:schemeClr val="accent1">
                    <a:lumMod val="50000"/>
                  </a:schemeClr>
                </a:solidFill>
                <a:latin typeface="Arial" panose="020B0604020202020204" pitchFamily="34" charset="0"/>
                <a:cs typeface="Arial" panose="020B0604020202020204" pitchFamily="34" charset="0"/>
              </a:rPr>
              <a:t>Thank you for your attention!</a:t>
            </a:r>
          </a:p>
        </p:txBody>
      </p:sp>
    </p:spTree>
    <p:extLst>
      <p:ext uri="{BB962C8B-B14F-4D97-AF65-F5344CB8AC3E}">
        <p14:creationId xmlns:p14="http://schemas.microsoft.com/office/powerpoint/2010/main" val="1330158787"/>
      </p:ext>
    </p:extLst>
  </p:cSld>
  <p:clrMapOvr>
    <a:masterClrMapping/>
  </p:clrMapOvr>
  <p:transition spd="med"/>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0E2841"/>
      </a:dk2>
      <a:lt2>
        <a:srgbClr val="E8E8E8"/>
      </a:lt2>
      <a:accent1>
        <a:srgbClr val="156082"/>
      </a:accent1>
      <a:accent2>
        <a:srgbClr val="FFC000"/>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TCG template" id="{2C502E9F-1CE1-4DCD-980A-FA65DE3F2AF4}" vid="{1F8A8528-4785-40CC-8406-EDE4CAA057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Custom 1">
    <a:dk1>
      <a:sysClr val="windowText" lastClr="000000"/>
    </a:dk1>
    <a:lt1>
      <a:sysClr val="window" lastClr="FFFFFF"/>
    </a:lt1>
    <a:dk2>
      <a:srgbClr val="0E2841"/>
    </a:dk2>
    <a:lt2>
      <a:srgbClr val="E8E8E8"/>
    </a:lt2>
    <a:accent1>
      <a:srgbClr val="156082"/>
    </a:accent1>
    <a:accent2>
      <a:srgbClr val="FFC000"/>
    </a:accent2>
    <a:accent3>
      <a:srgbClr val="196B24"/>
    </a:accent3>
    <a:accent4>
      <a:srgbClr val="0F9ED5"/>
    </a:accent4>
    <a:accent5>
      <a:srgbClr val="A02B93"/>
    </a:accent5>
    <a:accent6>
      <a:srgbClr val="4EA72E"/>
    </a:accent6>
    <a:hlink>
      <a:srgbClr val="467886"/>
    </a:hlink>
    <a:folHlink>
      <a:srgbClr val="96607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83992F01FA6904286EB2A590FD72B9F" ma:contentTypeVersion="12" ma:contentTypeDescription="Create a new document." ma:contentTypeScope="" ma:versionID="a936b1ea3a024202d336df3a0275346e">
  <xsd:schema xmlns:xsd="http://www.w3.org/2001/XMLSchema" xmlns:xs="http://www.w3.org/2001/XMLSchema" xmlns:p="http://schemas.microsoft.com/office/2006/metadata/properties" xmlns:ns2="7e29dc6e-d427-41fe-bbf4-12690c4fe3dc" xmlns:ns3="f1267102-caeb-4ded-aaed-1599aee0dcbf" targetNamespace="http://schemas.microsoft.com/office/2006/metadata/properties" ma:root="true" ma:fieldsID="7701951692bfcde4e2c7eb6f2bc9cf71" ns2:_="" ns3:_="">
    <xsd:import namespace="7e29dc6e-d427-41fe-bbf4-12690c4fe3dc"/>
    <xsd:import namespace="f1267102-caeb-4ded-aaed-1599aee0dc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29dc6e-d427-41fe-bbf4-12690c4fe3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1267102-caeb-4ded-aaed-1599aee0dcb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6FD910-9E1F-452A-8622-8866B4C8439B}">
  <ds:schemaRefs>
    <ds:schemaRef ds:uri="http://schemas.microsoft.com/sharepoint/v3/contenttype/forms"/>
  </ds:schemaRefs>
</ds:datastoreItem>
</file>

<file path=customXml/itemProps2.xml><?xml version="1.0" encoding="utf-8"?>
<ds:datastoreItem xmlns:ds="http://schemas.openxmlformats.org/officeDocument/2006/customXml" ds:itemID="{5593DF9E-B47F-45A9-8E46-D862977121E6}">
  <ds:schemaRefs>
    <ds:schemaRef ds:uri="http://schemas.openxmlformats.org/package/2006/metadata/core-properties"/>
    <ds:schemaRef ds:uri="http://purl.org/dc/elements/1.1/"/>
    <ds:schemaRef ds:uri="http://purl.org/dc/dcmitype/"/>
    <ds:schemaRef ds:uri="http://schemas.microsoft.com/office/2006/documentManagement/types"/>
    <ds:schemaRef ds:uri="http://www.w3.org/XML/1998/namespace"/>
    <ds:schemaRef ds:uri="http://schemas.microsoft.com/office/infopath/2007/PartnerControls"/>
    <ds:schemaRef ds:uri="http://schemas.microsoft.com/office/2006/metadata/properties"/>
    <ds:schemaRef ds:uri="f1267102-caeb-4ded-aaed-1599aee0dcbf"/>
    <ds:schemaRef ds:uri="7e29dc6e-d427-41fe-bbf4-12690c4fe3dc"/>
    <ds:schemaRef ds:uri="http://purl.org/dc/terms/"/>
  </ds:schemaRefs>
</ds:datastoreItem>
</file>

<file path=customXml/itemProps3.xml><?xml version="1.0" encoding="utf-8"?>
<ds:datastoreItem xmlns:ds="http://schemas.openxmlformats.org/officeDocument/2006/customXml" ds:itemID="{4392ACC5-B29F-4ED6-AC1A-31B31BE891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29dc6e-d427-41fe-bbf4-12690c4fe3dc"/>
    <ds:schemaRef ds:uri="f1267102-caeb-4ded-aaed-1599aee0dc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645</Words>
  <Application>Microsoft Office PowerPoint</Application>
  <PresentationFormat>Breitbild</PresentationFormat>
  <Paragraphs>81</Paragraphs>
  <Slides>7</Slides>
  <Notes>6</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7</vt:i4>
      </vt:variant>
    </vt:vector>
  </HeadingPairs>
  <TitlesOfParts>
    <vt:vector size="14" baseType="lpstr">
      <vt:lpstr>Aptos</vt:lpstr>
      <vt:lpstr>Arial</vt:lpstr>
      <vt:lpstr>Calibri</vt:lpstr>
      <vt:lpstr>Helvetica Neue</vt:lpstr>
      <vt:lpstr>ITCFranklinGothic LT Pro CnDm</vt:lpstr>
      <vt:lpstr>Verdana</vt:lpstr>
      <vt:lpstr>Office Theme</vt:lpstr>
      <vt:lpstr>Patient involvement during life cycle of clinical trials</vt:lpstr>
      <vt:lpstr>PowerPoint-Präsentation</vt:lpstr>
      <vt:lpstr>PowerPoint-Präsentation</vt:lpstr>
      <vt:lpstr>Patient involvement in clinical trial design</vt:lpstr>
      <vt:lpstr>PowerPoint-Präsentation</vt:lpstr>
      <vt:lpstr>PowerPoint-Präsentation</vt:lpstr>
      <vt:lpstr>PowerPoint-Präsentation</vt:lpstr>
    </vt:vector>
  </TitlesOfParts>
  <Company>European Medicines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Sarra Massimiliano</dc:creator>
  <cp:lastModifiedBy>Lunzer Marianne</cp:lastModifiedBy>
  <cp:revision>34</cp:revision>
  <dcterms:created xsi:type="dcterms:W3CDTF">2025-01-22T07:54:51Z</dcterms:created>
  <dcterms:modified xsi:type="dcterms:W3CDTF">2025-06-25T12:53:07Z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eea11ca-d417-4147-80ed-01a58412c458_Enabled">
    <vt:lpwstr>true</vt:lpwstr>
  </property>
  <property fmtid="{D5CDD505-2E9C-101B-9397-08002B2CF9AE}" pid="3" name="MSIP_Label_0eea11ca-d417-4147-80ed-01a58412c458_SetDate">
    <vt:lpwstr>2024-12-17T12:18:32Z</vt:lpwstr>
  </property>
  <property fmtid="{D5CDD505-2E9C-101B-9397-08002B2CF9AE}" pid="4" name="MSIP_Label_0eea11ca-d417-4147-80ed-01a58412c458_Method">
    <vt:lpwstr>Standard</vt:lpwstr>
  </property>
  <property fmtid="{D5CDD505-2E9C-101B-9397-08002B2CF9AE}" pid="5" name="MSIP_Label_0eea11ca-d417-4147-80ed-01a58412c458_Name">
    <vt:lpwstr>0eea11ca-d417-4147-80ed-01a58412c458</vt:lpwstr>
  </property>
  <property fmtid="{D5CDD505-2E9C-101B-9397-08002B2CF9AE}" pid="6" name="MSIP_Label_0eea11ca-d417-4147-80ed-01a58412c458_SiteId">
    <vt:lpwstr>bc9dc15c-61bc-4f03-b60b-e5b6d8922839</vt:lpwstr>
  </property>
  <property fmtid="{D5CDD505-2E9C-101B-9397-08002B2CF9AE}" pid="7" name="MSIP_Label_0eea11ca-d417-4147-80ed-01a58412c458_ActionId">
    <vt:lpwstr>fd14c6ba-79a0-4f63-89ef-a26fcfc67914</vt:lpwstr>
  </property>
  <property fmtid="{D5CDD505-2E9C-101B-9397-08002B2CF9AE}" pid="8" name="MSIP_Label_0eea11ca-d417-4147-80ed-01a58412c458_ContentBits">
    <vt:lpwstr>2</vt:lpwstr>
  </property>
  <property fmtid="{D5CDD505-2E9C-101B-9397-08002B2CF9AE}" pid="9" name="ClassificationContentMarkingFooterLocations">
    <vt:lpwstr>Office Theme:14</vt:lpwstr>
  </property>
  <property fmtid="{D5CDD505-2E9C-101B-9397-08002B2CF9AE}" pid="10" name="ClassificationContentMarkingFooterText">
    <vt:lpwstr>Classified as internal/staff &amp; contractors by the European Medicines Agency </vt:lpwstr>
  </property>
  <property fmtid="{D5CDD505-2E9C-101B-9397-08002B2CF9AE}" pid="11" name="ContentTypeId">
    <vt:lpwstr>0x010100683992F01FA6904286EB2A590FD72B9F</vt:lpwstr>
  </property>
</Properties>
</file>