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5" r:id="rId5"/>
    <p:sldId id="290" r:id="rId6"/>
    <p:sldId id="291" r:id="rId7"/>
    <p:sldId id="292" r:id="rId8"/>
    <p:sldId id="298" r:id="rId9"/>
    <p:sldId id="293" r:id="rId10"/>
    <p:sldId id="294" r:id="rId11"/>
    <p:sldId id="295" r:id="rId12"/>
    <p:sldId id="297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8" autoAdjust="0"/>
    <p:restoredTop sz="86769" autoAdjust="0"/>
  </p:normalViewPr>
  <p:slideViewPr>
    <p:cSldViewPr snapToGrid="0" showGuides="1">
      <p:cViewPr varScale="1">
        <p:scale>
          <a:sx n="107" d="100"/>
          <a:sy n="107" d="100"/>
        </p:scale>
        <p:origin x="42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66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2A5FE71-B355-1AD8-A3DC-6FE7CF9305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9D14C60-C74B-FF39-66B2-B7E66AAF60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45776-A05B-4E96-A0D0-85D114CE8AB9}" type="datetimeFigureOut">
              <a:rPr lang="nl-NL" smtClean="0"/>
              <a:t>21-06-2025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259445-3055-80AC-351D-DA6919DA59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691FBE-7DB7-78D2-64FF-4BDE7E414E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8260B-F1F5-4757-8166-80CB67742D1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402017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06:37:27.1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91,'39'0,"-5"0,-20 0,2 0,2 0,-1 0,-3 0,2 0,-2 0,3 0,-2 0,5 0,-3 0,4 0,-3 0,-1 0,-3 0,3 0,-3 0,4 0,-1 0,1 0,-4 0,2 0,1 0,0 0,-1 0,0 0,-2 0,2 2,1 0,0 0,1 0,2-1,1-1,-1 0,-4 0,-1 0,-1 3,6-2,-2 2,5-3,-2 0,8 0,1 0,-3 0,-4 0,-7-2,-4 0,5-1,-2 1,5 2,-7 0,3 0,2 0,-1 0,16 0,-5 0,4 0,1 0,-10 0,4-2,-2-1,-5 1,-2-1,-4 3,1 0,2 0,2 0,2 0,-2 0,0 0,4 0,-3 0,1 0,-3 0,-6 0,7 0,-4 0,8 0,-4 0,1 0,2 0,5 0,5-4,4-2,2 1,-3-2,0 1,-4 1,-1-3,-2 3,-4 0,-5 1,-3 1,-2 0,2 0,0 1,-1 0,7 1,-2 1,11 0,-4 0,1 0,-3 0,-4 0,0 0,-1 0,1 0,1 0,0 0,-2 0,-2 0,-2 0,-1 0,1 0,0 0,1 0,-1 0,0 0,2 0,-1 0,3 0,-1 0,0 0,-1 0,-3 0,2 0,-1 0,0 0,0 0,0 0,-1 0,4 0,-5 0,6 0,-6 0,3 0,-2 0,2 0,-1 0,11 0,3 0,1 0,0 0,-9 0,1 0,-1 0,-5 0,0 0,-1 0,-2 0,4 0,-3 0,0 0,2 0,4 0,-2 0,4 0,-6 0,4 0,0 0,1 0,-2 0,-6 0,5 0,-7 0,10 0,-7 0,-2 0,9 0,-6 0,14 0,0 0,6 0,0 0,0 0,-1 0,-2 0,-1 0,-3 0,-3 0,-1-4,-3-1,-6 0,0 1,-1 4,0 0,1 0,4 0,-5 0,4 0,3 0,0 0,1 0,-2 0,-8 1,2 2,-1-1,1 1,3 1,-4 1,10 1,3-2,3-1,0 1,-4-2,1 1,3 1,1-1,-1 0,-1-1,-1-1,-2-1,-3 0,-1 0,-3 0,-2 0,-1 0,3 0,-5 0,5 3,-6-1,1 4,0 3,-1 0,0 4,0-7,3-1,11-5,3 0,5 0,-3 0,-5 0,-1 0,-3 0,-4 0,-2 0,-3 0,1 0,0 0,1 0,2 0,0 0,4 0,4 0,8 0,5 0,-2 0,-2 0,-9 0,-3 0,-1 0,-4 0,-2 0,-1 0,0 0,0 0,3 0,-2 0,0 0,5 0,0 0,11 0,0 0,3 0,-3 0,0 0,-3 0,-1 0,-3 0,-3 0,-2 0,-3 0,-3 0,5 0,-7 0,9 0,-6 0,0 0,6 0,-7 0,6 0,-5 0,1 0,0-1,4-1,-6-1,3 1,1 2,-6 0,7-4,-2 3,2-3,5 4,3 0,4 0,3 0,-2 0,-4 0,-3 0,-2 0,-2 0,-3 0,0-4,-1-1,-1 0,-1 0,0 5,8 0,-6-1,5-1,-8 0,-2 0,7-2,-5 2,3-1,1 6,-6-2,6 2,-2 0,-1 1,0 0,0 0,0-4,1 0,-1 0,1 0,-1 0,-61 0,14-5,-65-2,62 1,-1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06:37:27.1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0 190,'38'-1,"-6"-1,-24 0,2 0,15-2,-8 2,8-1,-15 3,2-4,4-2,-3-1,9-1,-3 2,2 0,-1 1,-4 1,-2 0,0 0,4-1,-5 0,6-1,-5 3,-1-3,8 3,-9-1,8-1,-5-1,-3 3,7-3,-6 4,7 0,-5-1,-1 3,6-1,-9 1,3 15,-29 0,10 5,-15-5,40-4,-4-6,13 4,-12-7,-4 0,2 2,2 0,1-1,1 0,1-1,3 2,2 1,0-1,-2 1,-3 0,-2 0,-3-2,0-1,-1-2,2 0,2 0,-5 0,7 0,-4 0,15 0,7 0,1 0,-1 0,-13 0,-1 0,-5 0,-2 0,-2 0,3 0,-5 0,7 0,-3 0,2 0,2 0,6 0,0 0,0 0,-3 0,-1 0,1 0,3 0,0 0,0 0,2 0,4 0,1 0,1 0,-3 0,-4 0,0 0,-2 0,1 0,-3 0,-6 0,-2 0,0 0,-2 0,6 0,-6 0,2 4,-2-3,4 2,1-3,-1 0,1 0,1 0,2 0,2 0,0 0,1 0,0 0,-2 0,-1 0,-2 0,2 0,-2 0,0 0,-4 0,-1 0,-1 0,5 0,-3 2,4 0,-1 0,2 0,6-2,-2 0,3 0,-1 0,1 0,-3 1,-1 1,-3 0,-2 0,2-1,1-1,-2 0,0 0,-3 0,-3 0,6 2,-4 1,1-1,-2 0,0-2,1 0,2 2,-4 0,3 0,-3 0,12-2,9 0,0 0,7 0,-12 0,-2 0,-2 0,-3 0,-5 0,1 0,-3 0,1 0,1 0,-5 0,4 0,-3 0,2 0,7 0,-2 0,6 0,-4 0,1 0,-2 0,-1 0,-3 0,-3 0,1 0,-1 0,3-1,-2 1,0 0,-1 3,4-2,-1 2,10-3,-3 0,4 0,1-1,-4-2,-1 0,-5 1,-5 1,1 1,-3 0,6 0,-3 0,5 0,3 0,7 0,7 0,10 0,3 0,-3 0,-7 0,-8 0,-1 0,2 0,-2-4,0 0,-5-1,-3 1,-2 1,-2 0,-3 1,-3-1,4 3,-5 0,5 0,6 0,-3 0,16-1,3-1,2-3,3 0,-4-2,-2-1,-1 2,-3-2,-2 3,-3 2,-4 1,-3 0,-2 0,-1-2,1-1,-2 2,-2 1,-2 1,1-1,-3-1,5 1,-3 0,5 2,1 0,4 0,4 0,-1 0,0 0,1 0,0-4,2-2,0 1,-2 0,-2 5,-2 0,-4-2,-2-1,-3 1,0-1,0 3,1 0,-1 0,-2-1,4-1,-3-1,3 1,1 2,-1-2,4-1,-1 1,0-2,-1 1,0 0,-2 0,1 1,4-2,-1-1,0 0,0 0,-2 0,-2 1,-2 0,-1 2,0 2,0-1,2 1,-1 0,3 0,1 0,3 0,11 0,0 0,2 0,-4 0,-7 0,0 0,0 0,-1 0,-3 0,0 0,-2 0,0 0,0 0,-2 0,0 0,-3 0,6-3,-6 1,3-2,-1 4,-2 0,6 0,-5 0,0 0,5-2,-4 0,3 0,-5 0,2 1,0 1,1 0,-2 0,1 0,-2 0,6 0,-6 0,3 0,2 0,-8 0,10 0,-7 0,-1 0,6 0,-7 0,7 0,0 0,5 0,4 0,2 0,0 0,-1 0,-1 0,-4 0,0 0,0 0,1 0,-1-2,-1 0,-3-1,-3 1,0 0,-3-1,6 1,-7-1,6 3,-6 0,1 0,6 0,-3 0,1 0,-2 0,-2 0,8 0,-6 0,6 0,-8 0,0 0,6 0,-5 0,4 0,-6 0,4 0,1 0,-1 0,-1 0,0 0,-3 0,4 0,3 4,-5-4,4 6,-5-3,-1 1,3 0,-2 2,4-1,-4 0,1-3,2 0,-3-1,4-1,2 3,-3-2,5 3,-4-2,-3 0,6 2,-5 0,7-1,-2-1,1-2,-1 2,1 1,0-1,3 2,2-1,-1 2,-1 0,-1-3,-2 2,-1-1,-2-1,-3 2,0-2,-2 0,2 0,4-1,-4 0,2 2,-3-1,-1 0,3 1,-1-2,2 3,-5-3,4 1,-2 0,0 0,6 0,0 1,3 2,3-1,-2 0,3-2,0 0,0 1,1 0,-2-1,-1-2,-1 1,1 1,0 1,0 1,6 1,2 0,-2 2,-1-1,-2-3,-2 1,-2-1,-2 0,-3 1,-4-1,0-1,0 0,0-2,1 0,-2 0,3 0,1 0,3 0,-1 0,-2 0,-1 0,-2 0,-1 0,0 0,1 0,1 0,-1 0,-1 0,1 3,0-2,2 2,-2-2,1-1,-1 0,0 0,3 2,2 0,0 1,2-1,3-1,1 2,3-1,4 0,0-1,0-1,1 0,-4 0,-1 0,-5 0,-2 0,-6 0,-3 0,5 0,-6 0,8 0,-5 0,3 0,-1 0,0 0,1 0,0 0,0 0,-3 0,0 0,0 0,-2 0,-49-25,-8 2,-11-7,16 14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04T06:37:27.1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1 148,'48'0,"-4"0,-22 0,2 0,1 0,2 0,-2 0,-1 0,-1 0,-2 0,-2 0,-4 0,-1 0,3 0,-2 0,4 0,-7 0,5 0,-1 0,0 0,-1 0,1 0,0 0,0 0,0 0,-2 0,7 0,-8 0,7 0,-8 0,4 0,4 0,-3 0,15 0,-1 0,3 0,0 0,-7 0,-1 0,1 0,-3 0,-6 0,-2 0,2 0,-5 0,8 0,-5 0,-2 0,6 0,-5 0,5 0,-2-2,2 0,1-2,8-3,4 2,-2 0,-2 0,-9 3,-3-1,-1 0,0 1,-2-1,2-1,0 2,0-1,3-1,-3 1,0 0,-1-1,5 1,-7 1,7-2,-7 2,2-1,5 1,-7 2,8 0,-2 0,3 0,6 0,4 0,2 0,0 0,-2 0,-3 0,-3 0,0 0,-4 0,-5 0,-3 0,3 0,-3 0,3 0,0 0,-4 0,8 0,-7 0,5 0,-3 0,-2 0,8 0,-7 0,4 0,-3 0,-3 0,5 3,-5-1,5 1,-3-3,2 0,1 0,16-2,8-3,1-1,-5-1,-17 2,-4 3,-5 0,6-2,-3 3,4-3,-1 4,-5 0,8 0,2-2,3 0,3-3,-2 1,-1 1,-4-2,0 3,-4-1,-2 0,-2 1,2-1,-1 1,1 3,2 4,-6 1,4 0,2-2,6-4,3 0,-1 0,-3 0,0 0,-4 0,-3 2,2 0,-5 0,7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00A0E-DAC3-46D5-A688-C545DA9685B6}" type="datetimeFigureOut">
              <a:rPr lang="nl-NL" smtClean="0"/>
              <a:t>21-06-2025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AB289-1905-4A29-961C-78125ADD3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793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3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D15E-7732-1A60-102D-1E3D35EE0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AF5BA4A-68BB-BF24-74C9-64D9D82245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9C450B5-4782-4438-716D-F34B28318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3601522-87DC-2549-56F0-8A5FE98EA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5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58002-3230-710C-EC36-4EA4DA5E0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4622EA2-3E08-63E2-2C14-7DADED20E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44713C0-2436-6406-52BF-525B0447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37F8FF-28AF-A9C2-91D3-B3C85D9F4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07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F32AA-16B8-7516-0153-7B3763944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88B96C0-7077-6F37-E1AA-96F139543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CA4ADB6-99BB-A80F-8E4B-D2B0C33DB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ACA669E-1F8D-5ACD-FBBC-575FCD45A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1A010-23F8-8C11-CD19-7DCDB980D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4C2048-B3FF-F8EC-43EC-494CD7965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3FDEC87-4B87-EB8B-199C-6F211C10A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7F165D-4252-DA49-12E1-1D49F3E29C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81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40BDB-6E85-52DB-1669-EAFA5B4DA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2775D1B-A814-1684-7434-59A22D249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23ECCB6-70AA-2FFB-D4C5-3AE400E53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EC437F1-BA39-8580-F42B-9F1D0EFA07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63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85947-DD1B-7E88-7FC9-B0DBB6050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1C6A4FD-62C2-5C97-FB3C-06151BF948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A69B8E1-AC43-7937-2928-FDA6CB16F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B2D13D-2B16-28E4-6B0F-7766B8A00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2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2A1DE-18B6-2172-39AC-BC32FA32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218A60D-F692-BC62-7373-C39FE526E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0206D5F-170E-695B-F701-7E0A29FE5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25CFE0-65FF-AE83-4B47-FB501881B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AB289-1905-4A29-961C-78125ADD3A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3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ho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5811139"/>
            <a:ext cx="5784570" cy="76857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dirty="0"/>
              <a:t>Date and/or Author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6" y="4276725"/>
            <a:ext cx="5784570" cy="1450366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130909"/>
            <a:ext cx="5784570" cy="3061768"/>
          </a:xfrm>
        </p:spPr>
        <p:txBody>
          <a:bodyPr anchor="b"/>
          <a:lstStyle>
            <a:lvl1pPr algn="l">
              <a:defRPr sz="5900"/>
            </a:lvl1pPr>
          </a:lstStyle>
          <a:p>
            <a:r>
              <a:rPr lang="en-US" dirty="0"/>
              <a:t>Title of presentation</a:t>
            </a:r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0ECB5C6-4F43-FCE6-A4E2-D0A78546FAC1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B2ABFE9-FEDD-03E3-598F-540BBF5EA1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4259"/>
            <a:ext cx="956691" cy="743452"/>
          </a:xfrm>
          <a:prstGeom prst="rect">
            <a:avLst/>
          </a:prstGeom>
        </p:spPr>
      </p:pic>
      <p:sp>
        <p:nvSpPr>
          <p:cNvPr id="7" name="Tijdelijke aanduiding voor afbeelding 11">
            <a:extLst>
              <a:ext uri="{FF2B5EF4-FFF2-40B4-BE49-F238E27FC236}">
                <a16:creationId xmlns:a16="http://schemas.microsoft.com/office/drawing/2014/main" id="{F3BCB658-0B20-353C-95A9-A3DD57B0F5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0"/>
            <a:ext cx="60948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6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0CB1D030-89ED-B584-5B17-9BBE3A3CD5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328EDF3-8B5F-D206-8DBD-E99661A81CB3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794DD1C-904C-C96A-92C4-6F5C6A8485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4259"/>
            <a:ext cx="956691" cy="74345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6CD6AED-DF74-81C1-80AA-7E0447C0A020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803612-38D8-E745-92B5-F6AB9E5515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502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/66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19750" y="1227909"/>
            <a:ext cx="6923314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827417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909FC91-F887-961E-6286-7EC09A660ECD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0D2E1AD-7C1B-E903-4971-71AC39EF3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467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x Objec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0792BBB-39F5-300B-C896-E80278212FA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238150" y="1803600"/>
            <a:ext cx="3654000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121FA0C-A8E8-541D-FECD-84273A1E57B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29600" y="1803600"/>
            <a:ext cx="3654741" cy="4091761"/>
          </a:xfrm>
        </p:spPr>
        <p:txBody>
          <a:bodyPr numCol="1">
            <a:noAutofit/>
          </a:bodyPr>
          <a:lstStyle>
            <a:lvl2pPr>
              <a:defRPr sz="8150">
                <a:latin typeface="+mj-lt"/>
              </a:defRPr>
            </a:lvl2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pic>
        <p:nvPicPr>
          <p:cNvPr id="10" name="EHA_Logo_Black_RGB.svg" descr="EHA_Logo_Black_RGB.svg">
            <a:extLst>
              <a:ext uri="{FF2B5EF4-FFF2-40B4-BE49-F238E27FC236}">
                <a16:creationId xmlns:a16="http://schemas.microsoft.com/office/drawing/2014/main" id="{3214924B-5D69-2A1E-92D8-09741C84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2A9C4BC9-CEA5-F061-FD77-13CC47329DF8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99C0471-CCB9-DAA3-30C5-7D3D0685CC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4259"/>
            <a:ext cx="956691" cy="743452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35EE885A-2D7B-0F53-8A81-CB65804DE387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9910229-6D94-9E52-4606-950D9531FF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99831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imatedEHA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51E6D84-A02F-957D-A128-CF3EF715A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425" y="1926770"/>
            <a:ext cx="6048000" cy="3024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97C9AED-B3F8-159A-19C4-B7FB2256A9AE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B65F27-99A7-2EEF-395F-033DC9E4E6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4259"/>
            <a:ext cx="956691" cy="7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 /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hidden="1">
            <a:extLst>
              <a:ext uri="{FF2B5EF4-FFF2-40B4-BE49-F238E27FC236}">
                <a16:creationId xmlns:a16="http://schemas.microsoft.com/office/drawing/2014/main" id="{DDC57BFC-6410-C790-C3B2-34817DA024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6CA645A-31C5-F352-DF1D-FD4AC423C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6F8CFA-4743-1C09-E01B-A9F223DE9DE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0038" y="2023200"/>
            <a:ext cx="5327764" cy="4153763"/>
          </a:xfrm>
        </p:spPr>
        <p:txBody>
          <a:bodyPr/>
          <a:lstStyle>
            <a:lvl8pPr>
              <a:defRPr/>
            </a:lvl8pPr>
            <a:lvl9pPr marL="0" indent="0">
              <a:lnSpc>
                <a:spcPct val="110000"/>
              </a:lnSpc>
              <a:spcBef>
                <a:spcPts val="0"/>
              </a:spcBef>
              <a:buNone/>
              <a:defRPr sz="1000"/>
            </a:lvl9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</a:p>
          <a:p>
            <a:pPr lvl="8"/>
            <a:r>
              <a:rPr lang="en-US"/>
              <a:t>Negende niveau</a:t>
            </a:r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8315AFF-EF07-AE1B-B168-DE3715F19C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193881B-4EFF-1538-FF9A-6402D21F34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jdelijke aanduiding voor grafiek 9">
            <a:extLst>
              <a:ext uri="{FF2B5EF4-FFF2-40B4-BE49-F238E27FC236}">
                <a16:creationId xmlns:a16="http://schemas.microsoft.com/office/drawing/2014/main" id="{A2DD31DF-FFCD-4190-DFCB-ADB5B3F8E03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5797550" y="1460500"/>
            <a:ext cx="6094413" cy="4716463"/>
          </a:xfrm>
        </p:spPr>
        <p:txBody>
          <a:bodyPr/>
          <a:lstStyle/>
          <a:p>
            <a:r>
              <a:rPr lang="en-US"/>
              <a:t>Click icon to add chart</a:t>
            </a:r>
            <a:endParaRPr lang="nl-NL"/>
          </a:p>
        </p:txBody>
      </p:sp>
      <p:pic>
        <p:nvPicPr>
          <p:cNvPr id="11" name="EHA_Logo_Black_RGB.svg" descr="EHA_Logo_Black_RGB.svg">
            <a:extLst>
              <a:ext uri="{FF2B5EF4-FFF2-40B4-BE49-F238E27FC236}">
                <a16:creationId xmlns:a16="http://schemas.microsoft.com/office/drawing/2014/main" id="{958F5534-3AEC-BDCB-B068-3011DCFA07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391CC03-2494-5964-BC17-3D55C6126E58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80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latin typeface="+mn-lt"/>
              </a:rPr>
              <a:t>9 = Source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94DFCC3-04BF-DF4F-A0C2-8D786AFBD9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DFBA520-973D-973A-2D03-B0D678B84D72}"/>
              </a:ext>
            </a:extLst>
          </p:cNvPr>
          <p:cNvSpPr txBox="1"/>
          <p:nvPr userDrawn="1"/>
        </p:nvSpPr>
        <p:spPr>
          <a:xfrm>
            <a:off x="300037" y="-441323"/>
            <a:ext cx="115919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Use this chart slide as starting point of your own chart slide</a:t>
            </a:r>
          </a:p>
          <a:p>
            <a:r>
              <a:rPr lang="en-US" sz="900" b="0"/>
              <a:t>Copy and paste this slide, next edit the data (right click edit data) in the new slide</a:t>
            </a:r>
          </a:p>
          <a:p>
            <a:endParaRPr lang="en-US" sz="900" dirty="0"/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6E888242-0F66-ADE8-AF7F-9B9CF401B5E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65659289"/>
              </p:ext>
            </p:extLst>
          </p:nvPr>
        </p:nvGraphicFramePr>
        <p:xfrm>
          <a:off x="2032000" y="6949016"/>
          <a:ext cx="812799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424174757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389403527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8513834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4235674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94936675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06530247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73330448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03531392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84648942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93525528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2859020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56042710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92826130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326489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30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D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7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64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A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97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B92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D9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460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C8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00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CB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792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/>
          <a:p>
            <a:r>
              <a:rPr lang="en-US"/>
              <a:t>Click icon to add table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9E4E697-518F-87E7-1BCF-D12A8985D43B}"/>
              </a:ext>
            </a:extLst>
          </p:cNvPr>
          <p:cNvSpPr txBox="1"/>
          <p:nvPr userDrawn="1"/>
        </p:nvSpPr>
        <p:spPr>
          <a:xfrm>
            <a:off x="300037" y="-441323"/>
            <a:ext cx="115919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Use this table slide as starting point of your own table slide</a:t>
            </a:r>
          </a:p>
          <a:p>
            <a:r>
              <a:rPr lang="en-US" sz="900" b="0"/>
              <a:t>Copy and paste this slide, next edit the data in the new slide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514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10" name="Tijdelijke aanduiding voor tabel 9">
            <a:extLst>
              <a:ext uri="{FF2B5EF4-FFF2-40B4-BE49-F238E27FC236}">
                <a16:creationId xmlns:a16="http://schemas.microsoft.com/office/drawing/2014/main" id="{B5FE9358-B4D7-910B-0D4A-7B63DA4D6842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7084" y="2023785"/>
            <a:ext cx="11574877" cy="38383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9DB55107-CEDD-2216-3BF9-F77A746C7E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500" y="5862638"/>
            <a:ext cx="11557000" cy="2524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</a:t>
            </a:r>
            <a:endParaRPr lang="en-US" dirty="0"/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D06D25BF-56C1-9026-71CF-5DF5658ADA4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8E973EE-44B3-7818-A170-008CE7DA1C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3" name="EHA_Logo_White_RGB.svg" descr="EHA_Logo_White_RGB.svg">
            <a:extLst>
              <a:ext uri="{FF2B5EF4-FFF2-40B4-BE49-F238E27FC236}">
                <a16:creationId xmlns:a16="http://schemas.microsoft.com/office/drawing/2014/main" id="{6D2D9D41-34B3-D898-9C35-9DD7A16C5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3C99049-7CF5-E772-BE06-2AD634ACE776}"/>
              </a:ext>
            </a:extLst>
          </p:cNvPr>
          <p:cNvSpPr txBox="1"/>
          <p:nvPr userDrawn="1"/>
        </p:nvSpPr>
        <p:spPr>
          <a:xfrm>
            <a:off x="300037" y="-441323"/>
            <a:ext cx="115919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Use this table slide as starting point of your own table slide</a:t>
            </a:r>
          </a:p>
          <a:p>
            <a:r>
              <a:rPr lang="en-US" sz="900" b="0"/>
              <a:t>Copy and paste this slide, next edit the data in the new slide</a:t>
            </a:r>
          </a:p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807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0/50 Video / Phot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6154FF69-A2AC-BBBB-BA6D-14E779D215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9993" y="2794000"/>
            <a:ext cx="11651970" cy="387044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Date and/or Author</a:t>
            </a:r>
            <a:endParaRPr lang="en-US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624518-7EA5-083E-023C-324D317F4A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0215" y="2016079"/>
            <a:ext cx="11651747" cy="488643"/>
          </a:xfrm>
        </p:spPr>
        <p:txBody>
          <a:bodyPr/>
          <a:lstStyle>
            <a:lvl1pPr marL="0" indent="0" algn="l">
              <a:buNone/>
              <a:defRPr sz="325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CF06FF-AE6A-9520-C525-3460CAE18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0215" y="1308710"/>
            <a:ext cx="11651748" cy="657682"/>
          </a:xfrm>
        </p:spPr>
        <p:txBody>
          <a:bodyPr wrap="none" anchor="t"/>
          <a:lstStyle>
            <a:lvl1pPr algn="l">
              <a:defRPr sz="5900"/>
            </a:lvl1pPr>
          </a:lstStyle>
          <a:p>
            <a:r>
              <a:rPr lang="en-US"/>
              <a:t>Title of presentation</a:t>
            </a:r>
            <a:endParaRPr lang="en-US" dirty="0"/>
          </a:p>
        </p:txBody>
      </p:sp>
      <p:pic>
        <p:nvPicPr>
          <p:cNvPr id="7" name="EHAblack" descr="pasted-image.pdf">
            <a:extLst>
              <a:ext uri="{FF2B5EF4-FFF2-40B4-BE49-F238E27FC236}">
                <a16:creationId xmlns:a16="http://schemas.microsoft.com/office/drawing/2014/main" id="{9EAB6DFD-5F41-6B3D-6D97-341958CFC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1502" y="330527"/>
            <a:ext cx="1070369" cy="50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098CF441-B219-CFB0-EC11-314057F607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074" y="-10600"/>
            <a:ext cx="2291801" cy="11459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944785F-5CE3-AA66-6BB5-0139FFB6D664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A61CE3F-0E51-F605-0E1F-3F91527810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4259"/>
            <a:ext cx="956691" cy="743452"/>
          </a:xfrm>
          <a:prstGeom prst="rect">
            <a:avLst/>
          </a:prstGeom>
        </p:spPr>
      </p:pic>
      <p:sp>
        <p:nvSpPr>
          <p:cNvPr id="4" name="Tijdelijke aanduiding voor media 4">
            <a:extLst>
              <a:ext uri="{FF2B5EF4-FFF2-40B4-BE49-F238E27FC236}">
                <a16:creationId xmlns:a16="http://schemas.microsoft.com/office/drawing/2014/main" id="{050CCA86-A9FF-057E-B180-59A6780C0CAB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-762000" y="3429000"/>
            <a:ext cx="6858000" cy="6858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media</a:t>
            </a:r>
            <a:endParaRPr lang="en-US" dirty="0"/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43D0BCB8-BECB-9797-7402-50979664AE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4800" y="3429000"/>
            <a:ext cx="6094800" cy="3429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E9E02-1355-0B4C-2761-0D47D5F72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950" y="1633536"/>
            <a:ext cx="5759450" cy="446246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Chapter Title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1459FB-B062-1667-BFA2-BF446F026B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175" y="-87083"/>
            <a:ext cx="5759450" cy="1154970"/>
          </a:xfrm>
        </p:spPr>
        <p:txBody>
          <a:bodyPr anchor="t"/>
          <a:lstStyle>
            <a:lvl1pPr marL="0" indent="0">
              <a:buNone/>
              <a:defRPr sz="9000" b="1">
                <a:solidFill>
                  <a:schemeClr val="tx1"/>
                </a:solidFill>
                <a:latin typeface="Space Grotesk" pitchFamily="2" charset="0"/>
                <a:cs typeface="Space Grotesk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3B0D798-6F54-DCC1-2192-337F3F0DA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EE538CC-BDF7-2C12-8DFA-92FF5FC47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50ABB9AF-66D0-650B-8E84-68F6622FB0F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4801" y="0"/>
            <a:ext cx="6067199" cy="6096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13" name="EHA_Logo_Black_RGB.svg" descr="EHA_Logo_Black_RGB.svg">
            <a:extLst>
              <a:ext uri="{FF2B5EF4-FFF2-40B4-BE49-F238E27FC236}">
                <a16:creationId xmlns:a16="http://schemas.microsoft.com/office/drawing/2014/main" id="{2D78494D-3D43-577A-FABE-23A2EE176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6E26C1A-E705-9EE2-53CD-B57502A95A0A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120AC1F-F8BD-A21A-7058-D7DF5C4CC4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4259"/>
            <a:ext cx="956691" cy="7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458801"/>
            <a:ext cx="11591924" cy="3794998"/>
          </a:xfrm>
        </p:spPr>
        <p:txBody>
          <a:bodyPr/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6" name="EHA_Logo_Black_RGB.svg" descr="EHA_Logo_Black_RGB.svg">
            <a:extLst>
              <a:ext uri="{FF2B5EF4-FFF2-40B4-BE49-F238E27FC236}">
                <a16:creationId xmlns:a16="http://schemas.microsoft.com/office/drawing/2014/main" id="{352CC9A2-8792-AC37-9786-14585494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9BF4C2F-D676-0AF8-9A5C-9552B10BD655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50ED228-C2A5-78FE-F847-B6F19FF14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4259"/>
            <a:ext cx="956691" cy="7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3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numCol="2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9" name="EHA_Logo_Black_RGB.svg" descr="EHA_Logo_Black_RGB.svg">
            <a:extLst>
              <a:ext uri="{FF2B5EF4-FFF2-40B4-BE49-F238E27FC236}">
                <a16:creationId xmlns:a16="http://schemas.microsoft.com/office/drawing/2014/main" id="{ED725100-8F34-3797-E230-D8D118A2F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D195A06-0C6B-45CE-C492-7972E215D336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D00C2E7-8CDF-57F6-F28F-8ACD766DC1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6196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7" name="EHA_Logo_White_RGB.svg" descr="EHA_Logo_White_RGB.svg">
            <a:extLst>
              <a:ext uri="{FF2B5EF4-FFF2-40B4-BE49-F238E27FC236}">
                <a16:creationId xmlns:a16="http://schemas.microsoft.com/office/drawing/2014/main" id="{6A2C0156-1B92-3795-C240-D9A39BE5A0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D1333C69-2CDC-FACE-6D3D-060AB5B3F45F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FE137C-56EF-1A3D-10F1-DBF247C71C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034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BG yellow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029" y="2023785"/>
            <a:ext cx="7783286" cy="4091761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4" name="EHA_Logo_Black_RGB.svg" descr="EHA_Logo_Black_RGB.svg">
            <a:extLst>
              <a:ext uri="{FF2B5EF4-FFF2-40B4-BE49-F238E27FC236}">
                <a16:creationId xmlns:a16="http://schemas.microsoft.com/office/drawing/2014/main" id="{F732C565-A604-E93C-E1A2-FD3B984F6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BB88ABB6-2A3B-7B51-4FB4-3C34D23E66CE}"/>
              </a:ext>
            </a:extLst>
          </p:cNvPr>
          <p:cNvSpPr txBox="1"/>
          <p:nvPr userDrawn="1"/>
        </p:nvSpPr>
        <p:spPr>
          <a:xfrm>
            <a:off x="-2397760" y="-7090"/>
            <a:ext cx="2323500" cy="16905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en-US" b="1"/>
              <a:t>Change background colour:</a:t>
            </a:r>
          </a:p>
          <a:p>
            <a:pPr lvl="0"/>
            <a:r>
              <a:rPr lang="en-US"/>
              <a:t>1. Right-Click</a:t>
            </a:r>
          </a:p>
          <a:p>
            <a:pPr lvl="0"/>
            <a:r>
              <a:rPr lang="en-US"/>
              <a:t>2. Choose: Format Background …</a:t>
            </a:r>
          </a:p>
          <a:p>
            <a:pPr lvl="0"/>
            <a:r>
              <a:rPr lang="en-US"/>
              <a:t>3. Select: Solid fill</a:t>
            </a:r>
          </a:p>
          <a:p>
            <a:pPr lvl="0"/>
            <a:r>
              <a:rPr lang="en-US"/>
              <a:t>4. Select a Brand Colour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6BCA429-D266-5055-F005-EF7C3C9D7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39315" y="854259"/>
            <a:ext cx="956691" cy="743452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98D2D8B-E84D-FE3E-FFD2-F0896593F2F3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AF17272C-9E93-10A1-D65F-D32ACACBEA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5005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0/50 text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6306-EC42-3EEA-7E6E-338264CA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276199"/>
            <a:ext cx="5617436" cy="1401718"/>
          </a:xfrm>
        </p:spPr>
        <p:txBody>
          <a:bodyPr/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7658" y="2023785"/>
            <a:ext cx="5609816" cy="4091761"/>
          </a:xfrm>
        </p:spPr>
        <p:txBody>
          <a:bodyPr numCol="1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7234" y="0"/>
            <a:ext cx="6184766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5" name="EHA_Logo_Black_RGB.svg" descr="EHA_Logo_Black_RGB.svg">
            <a:extLst>
              <a:ext uri="{FF2B5EF4-FFF2-40B4-BE49-F238E27FC236}">
                <a16:creationId xmlns:a16="http://schemas.microsoft.com/office/drawing/2014/main" id="{522672E4-2044-FE90-4297-B0446C389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28906" y="6115546"/>
            <a:ext cx="1175406" cy="58770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07449C2-DB9F-373E-9D31-82C4BAD7BD58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25F86C7-EFBE-01B7-AED7-EE076EEFA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7152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/text - BG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99ECA8-B764-F1BB-2F4F-90A63E46C8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92687" y="1227909"/>
            <a:ext cx="4702627" cy="4887637"/>
          </a:xfrm>
        </p:spPr>
        <p:txBody>
          <a:bodyPr numCol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9073EB7-4FCF-847B-D8AF-DCA746BB1E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BE46E4-BDC3-9694-3D5E-42DB6EB58A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afbeelding 11">
            <a:extLst>
              <a:ext uri="{FF2B5EF4-FFF2-40B4-BE49-F238E27FC236}">
                <a16:creationId xmlns:a16="http://schemas.microsoft.com/office/drawing/2014/main" id="{F74A4A1E-A1D3-CCA8-F4F6-204488E4DA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9488" cy="6115546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image</a:t>
            </a:r>
            <a:endParaRPr lang="en-US" dirty="0"/>
          </a:p>
        </p:txBody>
      </p:sp>
      <p:pic>
        <p:nvPicPr>
          <p:cNvPr id="9" name="EHA_Logo_White_RGB.svg" descr="EHA_Logo_White_RGB.svg">
            <a:extLst>
              <a:ext uri="{FF2B5EF4-FFF2-40B4-BE49-F238E27FC236}">
                <a16:creationId xmlns:a16="http://schemas.microsoft.com/office/drawing/2014/main" id="{8099CA8C-9818-8CAC-704B-DC2539B09A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41986" y="6121025"/>
            <a:ext cx="1155600" cy="577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767D336-CCB7-862B-8ED2-5BA65CED765C}"/>
              </a:ext>
            </a:extLst>
          </p:cNvPr>
          <p:cNvSpPr txBox="1"/>
          <p:nvPr userDrawn="1"/>
        </p:nvSpPr>
        <p:spPr>
          <a:xfrm>
            <a:off x="-2397760" y="2033308"/>
            <a:ext cx="2323500" cy="3804541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en-US" sz="900" b="1"/>
              <a:t>Format text</a:t>
            </a:r>
            <a:r>
              <a:rPr lang="en-US" sz="900"/>
              <a:t> by increasing or decreasing level:</a:t>
            </a:r>
          </a:p>
          <a:p>
            <a:r>
              <a:rPr lang="en-US" sz="900"/>
              <a:t>Place the cursur in the text and clieck one of those buttons</a:t>
            </a:r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endParaRPr lang="en-US" sz="900"/>
          </a:p>
          <a:p>
            <a:r>
              <a:rPr lang="en-US" sz="900"/>
              <a:t>(in ribbon Home, group Paragraph)</a:t>
            </a:r>
          </a:p>
          <a:p>
            <a:endParaRPr lang="en-US" sz="900"/>
          </a:p>
          <a:p>
            <a:r>
              <a:rPr lang="en-US" sz="1000">
                <a:solidFill>
                  <a:schemeClr val="tx1"/>
                </a:solidFill>
              </a:rPr>
              <a:t>1 = Standard</a:t>
            </a:r>
          </a:p>
          <a:p>
            <a:r>
              <a:rPr lang="en-US" sz="1200">
                <a:solidFill>
                  <a:schemeClr val="tx1"/>
                </a:solidFill>
              </a:rPr>
              <a:t>2 = </a:t>
            </a:r>
            <a:r>
              <a:rPr lang="en-US" sz="1200" b="0">
                <a:solidFill>
                  <a:schemeClr val="tx1"/>
                </a:solidFill>
              </a:rPr>
              <a:t>Intro</a:t>
            </a:r>
          </a:p>
          <a:p>
            <a:pPr lvl="0" defTabSz="685800">
              <a:defRPr/>
            </a:pPr>
            <a:endParaRPr lang="en-US" sz="10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3 =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0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4 =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tx1"/>
                </a:solidFill>
                <a:latin typeface="+mn-lt"/>
              </a:rPr>
              <a:t>5 =     </a:t>
            </a:r>
            <a:r>
              <a:rPr lang="en-US" sz="10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0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6 =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</a:t>
            </a:r>
            <a:r>
              <a:rPr lang="en-US" sz="1200" b="1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1</a:t>
            </a:r>
          </a:p>
          <a:p>
            <a:pPr lvl="0" defTabSz="685800"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7 =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>
                <a:solidFill>
                  <a:schemeClr val="tx1"/>
                </a:solidFill>
                <a:latin typeface="+mn-lt"/>
              </a:rPr>
              <a:t>8 =     </a:t>
            </a:r>
            <a:r>
              <a:rPr lang="en-US" sz="1200">
                <a:solidFill>
                  <a:schemeClr val="tx1"/>
                </a:solidFill>
                <a:latin typeface="+mn-lt"/>
                <a:ea typeface="Verdana" panose="020B0604030504040204" pitchFamily="34" charset="0"/>
              </a:rPr>
              <a:t>•</a:t>
            </a:r>
            <a:r>
              <a:rPr lang="en-US" sz="1200">
                <a:solidFill>
                  <a:schemeClr val="tx1"/>
                </a:solidFill>
                <a:latin typeface="+mn-lt"/>
              </a:rPr>
              <a:t> bullet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>
              <a:solidFill>
                <a:schemeClr val="tx1"/>
              </a:solidFill>
            </a:endParaRPr>
          </a:p>
          <a:p>
            <a:pPr lvl="0" defTabSz="685800">
              <a:defRPr/>
            </a:pPr>
            <a:endParaRPr lang="en-US" sz="9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2EAFCC-F06D-48E5-CDD2-BE66C8E5CC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03908" y="2647754"/>
            <a:ext cx="1285875" cy="91440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4739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A7A196-4FE2-0F8E-55B9-69E68CA9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276199"/>
            <a:ext cx="11591924" cy="14017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Title of</a:t>
            </a:r>
            <a:br>
              <a:rPr lang="en-US"/>
            </a:br>
            <a:r>
              <a:rPr lang="en-US"/>
              <a:t>the slide</a:t>
            </a:r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471598-D988-8202-B6B4-19A669559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085" y="2023785"/>
            <a:ext cx="11591924" cy="4091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  <a:p>
            <a:pPr lvl="5"/>
            <a:r>
              <a:rPr lang="en-US"/>
              <a:t>Zesde niveau</a:t>
            </a:r>
          </a:p>
          <a:p>
            <a:pPr lvl="6"/>
            <a:r>
              <a:rPr lang="en-US"/>
              <a:t>Zevende niveau</a:t>
            </a:r>
          </a:p>
          <a:p>
            <a:pPr lvl="7"/>
            <a:r>
              <a:rPr lang="en-US"/>
              <a:t>Achtste niveau</a:t>
            </a:r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27315-15F1-ED60-5D6B-943A14202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284" y="6253800"/>
            <a:ext cx="9976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 by Insert &gt; Header / Footer texts </a:t>
            </a:r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8FE72B-A957-E9DE-86C4-B9867B9D0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71" y="6253798"/>
            <a:ext cx="593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42DF71BC-759E-4D06-B983-7D9FC16A403B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1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51" r:id="rId3"/>
    <p:sldLayoutId id="2147483666" r:id="rId4"/>
    <p:sldLayoutId id="2147483650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55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352425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-366713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lang="nl-NL" sz="225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071563" indent="-352425" algn="l" defTabSz="914400" rtl="0" eaLnBrk="1" latinLnBrk="0" hangingPunct="1">
        <a:lnSpc>
          <a:spcPct val="120000"/>
        </a:lnSpc>
        <a:spcBef>
          <a:spcPts val="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lang="nl-NL" sz="225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" userDrawn="1">
          <p15:clr>
            <a:srgbClr val="F26B43"/>
          </p15:clr>
        </p15:guide>
        <p15:guide id="4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customXml" Target="../ink/ink3.xml"/><Relationship Id="rId4" Type="http://schemas.openxmlformats.org/officeDocument/2006/relationships/customXml" Target="../ink/ink1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1777B3-F270-EB92-BE10-1B1351C20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14" y="2165968"/>
            <a:ext cx="11758197" cy="657682"/>
          </a:xfrm>
        </p:spPr>
        <p:txBody>
          <a:bodyPr/>
          <a:lstStyle/>
          <a:p>
            <a:pPr algn="ctr"/>
            <a:r>
              <a:rPr lang="en-US" sz="6600" dirty="0"/>
              <a:t>Low-intervention clinical trials/</a:t>
            </a:r>
            <a:br>
              <a:rPr lang="en-US" sz="6600" dirty="0"/>
            </a:br>
            <a:r>
              <a:rPr lang="en-US" sz="6600" dirty="0"/>
              <a:t> flexible safety reporting</a:t>
            </a:r>
            <a:endParaRPr lang="en-SE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C18FD-9373-E75C-41AE-3F4ADABD5F7D}"/>
              </a:ext>
            </a:extLst>
          </p:cNvPr>
          <p:cNvSpPr txBox="1"/>
          <p:nvPr/>
        </p:nvSpPr>
        <p:spPr>
          <a:xfrm>
            <a:off x="1241821" y="4549268"/>
            <a:ext cx="9708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Tarec Christoffer El-</a:t>
            </a:r>
            <a:r>
              <a:rPr lang="en-US" sz="2400" dirty="0" err="1"/>
              <a:t>Galaly</a:t>
            </a:r>
            <a:r>
              <a:rPr lang="en-US" sz="2400" dirty="0"/>
              <a:t>, Professor, MD, </a:t>
            </a:r>
            <a:r>
              <a:rPr lang="en-US" sz="2400" dirty="0" err="1"/>
              <a:t>DMSc</a:t>
            </a:r>
            <a:endParaRPr lang="en-US" sz="2400" dirty="0"/>
          </a:p>
          <a:p>
            <a:pPr algn="ctr"/>
            <a:r>
              <a:rPr lang="en-US" sz="2400" dirty="0"/>
              <a:t>Aarhus University Hospital and Aarhus University</a:t>
            </a:r>
          </a:p>
          <a:p>
            <a:pPr algn="ctr"/>
            <a:r>
              <a:rPr lang="en-US" sz="2400" dirty="0"/>
              <a:t>MSP member for European Hematology Association (EHA)</a:t>
            </a:r>
          </a:p>
        </p:txBody>
      </p:sp>
    </p:spTree>
    <p:extLst>
      <p:ext uri="{BB962C8B-B14F-4D97-AF65-F5344CB8AC3E}">
        <p14:creationId xmlns:p14="http://schemas.microsoft.com/office/powerpoint/2010/main" val="357465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206B7-8CC9-8331-753F-C147B5946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4" descr="Yin og Yang med massiv udfyldning">
            <a:extLst>
              <a:ext uri="{FF2B5EF4-FFF2-40B4-BE49-F238E27FC236}">
                <a16:creationId xmlns:a16="http://schemas.microsoft.com/office/drawing/2014/main" id="{2DC643D4-B68D-BB4F-EBAD-98DAE536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0463" y="718661"/>
            <a:ext cx="5420678" cy="5420678"/>
          </a:xfrm>
          <a:prstGeom prst="rect">
            <a:avLst/>
          </a:prstGeom>
        </p:spPr>
      </p:pic>
      <p:sp>
        <p:nvSpPr>
          <p:cNvPr id="3" name="Tekstfelt 5">
            <a:extLst>
              <a:ext uri="{FF2B5EF4-FFF2-40B4-BE49-F238E27FC236}">
                <a16:creationId xmlns:a16="http://schemas.microsoft.com/office/drawing/2014/main" id="{539B59A0-438B-59D2-CC70-0A222BF037FB}"/>
              </a:ext>
            </a:extLst>
          </p:cNvPr>
          <p:cNvSpPr txBox="1"/>
          <p:nvPr/>
        </p:nvSpPr>
        <p:spPr>
          <a:xfrm>
            <a:off x="3743124" y="2981492"/>
            <a:ext cx="2441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Flexible safety reporting</a:t>
            </a:r>
          </a:p>
        </p:txBody>
      </p:sp>
      <p:sp>
        <p:nvSpPr>
          <p:cNvPr id="4" name="Tekstfelt 6">
            <a:extLst>
              <a:ext uri="{FF2B5EF4-FFF2-40B4-BE49-F238E27FC236}">
                <a16:creationId xmlns:a16="http://schemas.microsoft.com/office/drawing/2014/main" id="{752CAFB6-7584-008E-EB99-4E5608E33D88}"/>
              </a:ext>
            </a:extLst>
          </p:cNvPr>
          <p:cNvSpPr txBox="1"/>
          <p:nvPr/>
        </p:nvSpPr>
        <p:spPr>
          <a:xfrm>
            <a:off x="5579435" y="3582024"/>
            <a:ext cx="2222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Low-intervention CT</a:t>
            </a:r>
          </a:p>
        </p:txBody>
      </p:sp>
    </p:spTree>
    <p:extLst>
      <p:ext uri="{BB962C8B-B14F-4D97-AF65-F5344CB8AC3E}">
        <p14:creationId xmlns:p14="http://schemas.microsoft.com/office/powerpoint/2010/main" val="30729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983F09-60D1-3800-0381-7D30E1764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3AA26456-F118-06B3-A763-5ADAFE6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15" y="962718"/>
            <a:ext cx="11651748" cy="657682"/>
          </a:xfrm>
        </p:spPr>
        <p:txBody>
          <a:bodyPr/>
          <a:lstStyle/>
          <a:p>
            <a:r>
              <a:rPr lang="en-US" sz="4800" dirty="0"/>
              <a:t>CTR is no barrier to flexible safety reporting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A74CB1-01DD-7443-A25D-AD3AB651D8AE}"/>
              </a:ext>
            </a:extLst>
          </p:cNvPr>
          <p:cNvSpPr/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6" name="Pladsholder til indhold 4" descr="Et billede, der indeholder tekst, skærmbillede, Font/skrifttype, kvittering&#10;&#10;AI-genereret indhold kan være ukorrekt.">
            <a:extLst>
              <a:ext uri="{FF2B5EF4-FFF2-40B4-BE49-F238E27FC236}">
                <a16:creationId xmlns:a16="http://schemas.microsoft.com/office/drawing/2014/main" id="{852C9690-6CD9-C07B-C959-097BB138E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087" y="2062170"/>
            <a:ext cx="8961825" cy="27479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C327F839-BB8F-B974-45F5-9ED220B9E647}"/>
                  </a:ext>
                </a:extLst>
              </p14:cNvPr>
              <p14:cNvContentPartPr/>
              <p14:nvPr/>
            </p14:nvContentPartPr>
            <p14:xfrm>
              <a:off x="6571800" y="4258402"/>
              <a:ext cx="2427120" cy="3852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C327F839-BB8F-B974-45F5-9ED220B9E64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17808" y="4150402"/>
                <a:ext cx="2534744" cy="25416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ladsholder til indhold 4" descr="Et billede, der indeholder tekst, Font/skrifttype, algebra&#10;&#10;AI-genereret indhold kan være ukorrekt.">
            <a:extLst>
              <a:ext uri="{FF2B5EF4-FFF2-40B4-BE49-F238E27FC236}">
                <a16:creationId xmlns:a16="http://schemas.microsoft.com/office/drawing/2014/main" id="{11131871-4162-0209-C861-738A02527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952" y="5430164"/>
            <a:ext cx="6400800" cy="1143000"/>
          </a:xfrm>
          <a:prstGeom prst="rect">
            <a:avLst/>
          </a:prstGeom>
        </p:spPr>
      </p:pic>
      <p:pic>
        <p:nvPicPr>
          <p:cNvPr id="10" name="Pladsholder til indhold 8">
            <a:extLst>
              <a:ext uri="{FF2B5EF4-FFF2-40B4-BE49-F238E27FC236}">
                <a16:creationId xmlns:a16="http://schemas.microsoft.com/office/drawing/2014/main" id="{D2269AFB-B7FC-7139-65D6-FAECF50B92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638" y="4989845"/>
            <a:ext cx="2351122" cy="17004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Håndskrift 9">
                <a:extLst>
                  <a:ext uri="{FF2B5EF4-FFF2-40B4-BE49-F238E27FC236}">
                    <a16:creationId xmlns:a16="http://schemas.microsoft.com/office/drawing/2014/main" id="{77C904C9-7045-C5F0-542A-B82A90C53567}"/>
                  </a:ext>
                </a:extLst>
              </p14:cNvPr>
              <p14:cNvContentPartPr/>
              <p14:nvPr/>
            </p14:nvContentPartPr>
            <p14:xfrm>
              <a:off x="6226200" y="5867602"/>
              <a:ext cx="3832560" cy="90360"/>
            </p14:xfrm>
          </p:contentPart>
        </mc:Choice>
        <mc:Fallback xmlns="">
          <p:pic>
            <p:nvPicPr>
              <p:cNvPr id="11" name="Håndskrift 9">
                <a:extLst>
                  <a:ext uri="{FF2B5EF4-FFF2-40B4-BE49-F238E27FC236}">
                    <a16:creationId xmlns:a16="http://schemas.microsoft.com/office/drawing/2014/main" id="{77C904C9-7045-C5F0-542A-B82A90C535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72200" y="5759602"/>
                <a:ext cx="394020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Håndskrift 10">
                <a:extLst>
                  <a:ext uri="{FF2B5EF4-FFF2-40B4-BE49-F238E27FC236}">
                    <a16:creationId xmlns:a16="http://schemas.microsoft.com/office/drawing/2014/main" id="{213715B1-6D89-ADC4-9B94-01A405F372A1}"/>
                  </a:ext>
                </a:extLst>
              </p14:cNvPr>
              <p14:cNvContentPartPr/>
              <p14:nvPr/>
            </p14:nvContentPartPr>
            <p14:xfrm>
              <a:off x="5227920" y="6087202"/>
              <a:ext cx="1119600" cy="53640"/>
            </p14:xfrm>
          </p:contentPart>
        </mc:Choice>
        <mc:Fallback xmlns="">
          <p:pic>
            <p:nvPicPr>
              <p:cNvPr id="12" name="Håndskrift 10">
                <a:extLst>
                  <a:ext uri="{FF2B5EF4-FFF2-40B4-BE49-F238E27FC236}">
                    <a16:creationId xmlns:a16="http://schemas.microsoft.com/office/drawing/2014/main" id="{213715B1-6D89-ADC4-9B94-01A405F372A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73920" y="5979202"/>
                <a:ext cx="1227240" cy="2692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ktangel 12">
            <a:extLst>
              <a:ext uri="{FF2B5EF4-FFF2-40B4-BE49-F238E27FC236}">
                <a16:creationId xmlns:a16="http://schemas.microsoft.com/office/drawing/2014/main" id="{8E2C5590-CE8A-5462-82CA-AFDB5948187E}"/>
              </a:ext>
            </a:extLst>
          </p:cNvPr>
          <p:cNvSpPr/>
          <p:nvPr/>
        </p:nvSpPr>
        <p:spPr>
          <a:xfrm>
            <a:off x="1125748" y="2148598"/>
            <a:ext cx="10200903" cy="18829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CTR already opens for flexible safety reporting in current wording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ICH: Good clinical practice to collect fit for purpose data – not too little, not too much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29E3382-CC0B-BE82-EAE2-62A397F968A3}"/>
              </a:ext>
            </a:extLst>
          </p:cNvPr>
          <p:cNvSpPr/>
          <p:nvPr/>
        </p:nvSpPr>
        <p:spPr>
          <a:xfrm>
            <a:off x="1443638" y="4398838"/>
            <a:ext cx="9304724" cy="18829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Solution: Harmonized EU implementation of CTR</a:t>
            </a:r>
          </a:p>
          <a:p>
            <a:pPr algn="ctr"/>
            <a:r>
              <a:rPr lang="en-US" sz="2800" b="1" dirty="0"/>
              <a:t>Advertise and explain investigators how/when</a:t>
            </a:r>
          </a:p>
        </p:txBody>
      </p:sp>
    </p:spTree>
    <p:extLst>
      <p:ext uri="{BB962C8B-B14F-4D97-AF65-F5344CB8AC3E}">
        <p14:creationId xmlns:p14="http://schemas.microsoft.com/office/powerpoint/2010/main" val="410090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38CE5-B2AD-6813-5E37-EAF2D1136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AC4A56-7E54-2397-F8FB-DD6C30E6C4C4}"/>
              </a:ext>
            </a:extLst>
          </p:cNvPr>
          <p:cNvSpPr/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7" name="Billede 5">
            <a:extLst>
              <a:ext uri="{FF2B5EF4-FFF2-40B4-BE49-F238E27FC236}">
                <a16:creationId xmlns:a16="http://schemas.microsoft.com/office/drawing/2014/main" id="{9C266397-0C1B-9382-1F25-2BCEFCB24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4850" y="60597"/>
            <a:ext cx="1777104" cy="1681234"/>
          </a:xfrm>
          <a:prstGeom prst="rect">
            <a:avLst/>
          </a:prstGeom>
          <a:ln w="6350">
            <a:solidFill>
              <a:srgbClr val="002060"/>
            </a:solidFill>
          </a:ln>
        </p:spPr>
      </p:pic>
      <p:sp>
        <p:nvSpPr>
          <p:cNvPr id="9" name="Tekstfelt 6">
            <a:extLst>
              <a:ext uri="{FF2B5EF4-FFF2-40B4-BE49-F238E27FC236}">
                <a16:creationId xmlns:a16="http://schemas.microsoft.com/office/drawing/2014/main" id="{453C9C2E-B9BB-5021-58FB-34BA1449FAEC}"/>
              </a:ext>
            </a:extLst>
          </p:cNvPr>
          <p:cNvSpPr txBox="1"/>
          <p:nvPr/>
        </p:nvSpPr>
        <p:spPr>
          <a:xfrm>
            <a:off x="2128120" y="929190"/>
            <a:ext cx="793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Primary target group is non-commercial sponsors investigating</a:t>
            </a:r>
            <a:r>
              <a:rPr lang="en-US" b="1" dirty="0"/>
              <a:t> well-established authorized </a:t>
            </a:r>
            <a:r>
              <a:rPr lang="en-US" dirty="0"/>
              <a:t>medicinal products</a:t>
            </a: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D8BC521C-2BA0-B06D-59F9-2195A0E3875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69889" y="2388236"/>
            <a:ext cx="4863717" cy="3441064"/>
            <a:chOff x="3526" y="998"/>
            <a:chExt cx="3935" cy="2784"/>
          </a:xfrm>
        </p:grpSpPr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EE09CAC9-0BA0-7E58-865A-34FA95B21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26" y="998"/>
              <a:ext cx="3935" cy="27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82676E-BA41-6777-DCF4-04A7C7A55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6" y="998"/>
              <a:ext cx="3939" cy="27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kstfelt 10">
            <a:extLst>
              <a:ext uri="{FF2B5EF4-FFF2-40B4-BE49-F238E27FC236}">
                <a16:creationId xmlns:a16="http://schemas.microsoft.com/office/drawing/2014/main" id="{27158EE6-62C9-9D11-5C90-D0BD06F74A2E}"/>
              </a:ext>
            </a:extLst>
          </p:cNvPr>
          <p:cNvSpPr txBox="1"/>
          <p:nvPr/>
        </p:nvSpPr>
        <p:spPr>
          <a:xfrm>
            <a:off x="3504487" y="5121414"/>
            <a:ext cx="333264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2000" dirty="0"/>
              <a:t>Risk-</a:t>
            </a:r>
            <a:r>
              <a:rPr lang="da-DK" sz="2000" dirty="0" err="1"/>
              <a:t>based</a:t>
            </a:r>
            <a:r>
              <a:rPr lang="da-DK" sz="2000" dirty="0"/>
              <a:t> approach acceptable</a:t>
            </a:r>
          </a:p>
        </p:txBody>
      </p:sp>
      <p:sp>
        <p:nvSpPr>
          <p:cNvPr id="14" name="Rektangel 11">
            <a:extLst>
              <a:ext uri="{FF2B5EF4-FFF2-40B4-BE49-F238E27FC236}">
                <a16:creationId xmlns:a16="http://schemas.microsoft.com/office/drawing/2014/main" id="{4E303AF5-0A4E-291E-1E0D-34A2A0F5774D}"/>
              </a:ext>
            </a:extLst>
          </p:cNvPr>
          <p:cNvSpPr/>
          <p:nvPr/>
        </p:nvSpPr>
        <p:spPr>
          <a:xfrm>
            <a:off x="6871732" y="4508333"/>
            <a:ext cx="1461874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a-DK" sz="1600" dirty="0" err="1">
                <a:latin typeface="Calibri" panose="020F0502020204030204" pitchFamily="34" charset="0"/>
              </a:rPr>
              <a:t>Reduced</a:t>
            </a:r>
            <a:r>
              <a:rPr lang="da-DK" sz="1600" dirty="0">
                <a:latin typeface="Calibri" panose="020F0502020204030204" pitchFamily="34" charset="0"/>
              </a:rPr>
              <a:t> AE management </a:t>
            </a:r>
            <a:r>
              <a:rPr lang="da-DK" sz="1600" dirty="0" err="1">
                <a:latin typeface="Calibri" panose="020F0502020204030204" pitchFamily="34" charset="0"/>
              </a:rPr>
              <a:t>usually</a:t>
            </a:r>
            <a:r>
              <a:rPr lang="da-DK" sz="1600" dirty="0">
                <a:latin typeface="Calibri" panose="020F0502020204030204" pitchFamily="34" charset="0"/>
              </a:rPr>
              <a:t> not </a:t>
            </a:r>
            <a:r>
              <a:rPr lang="da-DK" sz="1600" dirty="0" err="1">
                <a:latin typeface="Calibri" panose="020F0502020204030204" pitchFamily="34" charset="0"/>
              </a:rPr>
              <a:t>possible</a:t>
            </a:r>
            <a:r>
              <a:rPr lang="da-DK" sz="1600" dirty="0">
                <a:latin typeface="Calibri" panose="020F0502020204030204" pitchFamily="34" charset="0"/>
              </a:rPr>
              <a:t> at </a:t>
            </a:r>
            <a:r>
              <a:rPr lang="da-DK" sz="1600" dirty="0" err="1">
                <a:latin typeface="Calibri" panose="020F0502020204030204" pitchFamily="34" charset="0"/>
              </a:rPr>
              <a:t>risk</a:t>
            </a:r>
            <a:r>
              <a:rPr lang="da-DK" sz="1600" dirty="0">
                <a:latin typeface="Calibri" panose="020F0502020204030204" pitchFamily="34" charset="0"/>
              </a:rPr>
              <a:t> </a:t>
            </a:r>
            <a:r>
              <a:rPr lang="da-DK" sz="1600" dirty="0" err="1">
                <a:latin typeface="Calibri" panose="020F0502020204030204" pitchFamily="34" charset="0"/>
              </a:rPr>
              <a:t>level</a:t>
            </a:r>
            <a:r>
              <a:rPr lang="da-DK" sz="1600" dirty="0">
                <a:latin typeface="Calibri" panose="020F0502020204030204" pitchFamily="34" charset="0"/>
              </a:rPr>
              <a:t> 3</a:t>
            </a:r>
            <a:endParaRPr lang="da-DK" sz="1600" dirty="0"/>
          </a:p>
        </p:txBody>
      </p:sp>
      <p:sp>
        <p:nvSpPr>
          <p:cNvPr id="15" name="Højre klammeparentes 12">
            <a:extLst>
              <a:ext uri="{FF2B5EF4-FFF2-40B4-BE49-F238E27FC236}">
                <a16:creationId xmlns:a16="http://schemas.microsoft.com/office/drawing/2014/main" id="{4F0F2EBA-B8C8-9546-FC2D-9F149BE61C68}"/>
              </a:ext>
            </a:extLst>
          </p:cNvPr>
          <p:cNvSpPr/>
          <p:nvPr/>
        </p:nvSpPr>
        <p:spPr>
          <a:xfrm>
            <a:off x="2887507" y="2209742"/>
            <a:ext cx="547785" cy="4183177"/>
          </a:xfrm>
          <a:prstGeom prst="rightBrac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317E8F25-4EAD-6D4A-91C7-D5C66CA13D39}"/>
              </a:ext>
            </a:extLst>
          </p:cNvPr>
          <p:cNvSpPr txBox="1">
            <a:spLocks/>
          </p:cNvSpPr>
          <p:nvPr/>
        </p:nvSpPr>
        <p:spPr>
          <a:xfrm>
            <a:off x="181202" y="2002737"/>
            <a:ext cx="2701361" cy="45971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Risk level 1: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Authorized IMP in an </a:t>
            </a:r>
            <a:r>
              <a:rPr lang="en-US" sz="1600" b="1" dirty="0"/>
              <a:t>approved indication or well-established off-label indication</a:t>
            </a:r>
          </a:p>
          <a:p>
            <a:pPr marL="0" indent="0">
              <a:buNone/>
            </a:pPr>
            <a:r>
              <a:rPr lang="en-US" sz="1600" b="1" dirty="0"/>
              <a:t>Risk level 2: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600" dirty="0"/>
              <a:t>Authorized IMP in an </a:t>
            </a:r>
            <a:r>
              <a:rPr lang="en-US" sz="1600" b="1" dirty="0"/>
              <a:t>unapproved indication which is similar </a:t>
            </a:r>
            <a:r>
              <a:rPr lang="en-US" sz="1600" dirty="0"/>
              <a:t>to the authorized indication or normal clinical practice, and </a:t>
            </a:r>
            <a:r>
              <a:rPr lang="en-US" sz="1600" b="1" dirty="0"/>
              <a:t>same safety profile</a:t>
            </a:r>
            <a:r>
              <a:rPr lang="en-US" sz="1600" dirty="0"/>
              <a:t>.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600" b="1" dirty="0"/>
              <a:t>Risk level 3: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600" dirty="0"/>
              <a:t>Non-authorized IMP or authorized IMP in an unapproved indication</a:t>
            </a:r>
          </a:p>
        </p:txBody>
      </p:sp>
      <p:sp>
        <p:nvSpPr>
          <p:cNvPr id="17" name="Højre klammeparentes 24">
            <a:extLst>
              <a:ext uri="{FF2B5EF4-FFF2-40B4-BE49-F238E27FC236}">
                <a16:creationId xmlns:a16="http://schemas.microsoft.com/office/drawing/2014/main" id="{5CF3BE0A-C798-8F3F-ECDF-E03AADC45289}"/>
              </a:ext>
            </a:extLst>
          </p:cNvPr>
          <p:cNvSpPr/>
          <p:nvPr/>
        </p:nvSpPr>
        <p:spPr>
          <a:xfrm>
            <a:off x="8368203" y="2209741"/>
            <a:ext cx="547785" cy="4183177"/>
          </a:xfrm>
          <a:prstGeom prst="rightBrac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ladsholder til tekst 4">
            <a:extLst>
              <a:ext uri="{FF2B5EF4-FFF2-40B4-BE49-F238E27FC236}">
                <a16:creationId xmlns:a16="http://schemas.microsoft.com/office/drawing/2014/main" id="{4CF9B839-48A0-8302-413A-4F7504267F9D}"/>
              </a:ext>
            </a:extLst>
          </p:cNvPr>
          <p:cNvSpPr txBox="1">
            <a:spLocks/>
          </p:cNvSpPr>
          <p:nvPr/>
        </p:nvSpPr>
        <p:spPr>
          <a:xfrm>
            <a:off x="9161440" y="2002738"/>
            <a:ext cx="3030560" cy="45971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/>
              <a:t>Risk level 1: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/>
              <a:t>Only SUSARs </a:t>
            </a:r>
            <a:r>
              <a:rPr lang="en-US" sz="1600"/>
              <a:t>will be recorded and expedited reported to the sponsor.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600" b="1"/>
              <a:t>Risk level 2: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600"/>
              <a:t>All SAE/SARs must be recorded, unless the protocol include a </a:t>
            </a:r>
            <a:r>
              <a:rPr lang="en-US" sz="1600" b="1"/>
              <a:t>predefined list of exemptions</a:t>
            </a:r>
            <a:r>
              <a:rPr lang="en-US" sz="1600"/>
              <a:t>.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en-US" sz="1600" b="1"/>
              <a:t>All </a:t>
            </a:r>
            <a:r>
              <a:rPr lang="en-US" sz="1600" b="1" u="sng"/>
              <a:t>recorded</a:t>
            </a:r>
            <a:r>
              <a:rPr lang="en-US" sz="1600" b="1"/>
              <a:t> SARs </a:t>
            </a:r>
            <a:r>
              <a:rPr lang="en-US" sz="1600"/>
              <a:t>must be </a:t>
            </a:r>
            <a:r>
              <a:rPr lang="en-US" sz="1600" b="1"/>
              <a:t>expedited reported</a:t>
            </a:r>
            <a:r>
              <a:rPr lang="en-US" sz="1600"/>
              <a:t> to the sponsor.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600" b="1"/>
              <a:t>Risk level 3: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/>
              <a:t>All AEs/SAEs are recorded, and all SAEs/SARs are expedited reported to the sponsor.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2A95F30-04DB-A929-F877-0C6B23E17224}"/>
              </a:ext>
            </a:extLst>
          </p:cNvPr>
          <p:cNvSpPr txBox="1"/>
          <p:nvPr/>
        </p:nvSpPr>
        <p:spPr>
          <a:xfrm>
            <a:off x="2148862" y="444098"/>
            <a:ext cx="79095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/>
              <a:t>Example of guidance in use for flexible safety reporting</a:t>
            </a:r>
          </a:p>
        </p:txBody>
      </p:sp>
    </p:spTree>
    <p:extLst>
      <p:ext uri="{BB962C8B-B14F-4D97-AF65-F5344CB8AC3E}">
        <p14:creationId xmlns:p14="http://schemas.microsoft.com/office/powerpoint/2010/main" val="156256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Skat med massiv udfyldning">
            <a:extLst>
              <a:ext uri="{FF2B5EF4-FFF2-40B4-BE49-F238E27FC236}">
                <a16:creationId xmlns:a16="http://schemas.microsoft.com/office/drawing/2014/main" id="{DC71EC79-DC6C-A53E-9668-FA2D65376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5913" y="1640609"/>
            <a:ext cx="1795220" cy="1795220"/>
          </a:xfrm>
          <a:prstGeom prst="rect">
            <a:avLst/>
          </a:prstGeom>
        </p:spPr>
      </p:pic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10FDFC58-A7F6-1A62-8A52-0B5C1EA471D9}"/>
              </a:ext>
            </a:extLst>
          </p:cNvPr>
          <p:cNvCxnSpPr>
            <a:cxnSpLocks/>
          </p:cNvCxnSpPr>
          <p:nvPr/>
        </p:nvCxnSpPr>
        <p:spPr>
          <a:xfrm flipV="1">
            <a:off x="2601133" y="1154996"/>
            <a:ext cx="1332854" cy="11972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felt 13">
            <a:extLst>
              <a:ext uri="{FF2B5EF4-FFF2-40B4-BE49-F238E27FC236}">
                <a16:creationId xmlns:a16="http://schemas.microsoft.com/office/drawing/2014/main" id="{D38B88F4-25BE-4C51-58F3-397A2C5C412E}"/>
              </a:ext>
            </a:extLst>
          </p:cNvPr>
          <p:cNvSpPr txBox="1"/>
          <p:nvPr/>
        </p:nvSpPr>
        <p:spPr>
          <a:xfrm>
            <a:off x="4169044" y="908774"/>
            <a:ext cx="52453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Reduced costs of clinical trials</a:t>
            </a: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3E18DA23-D0B7-FDE7-4E0D-BD9C00857AE9}"/>
              </a:ext>
            </a:extLst>
          </p:cNvPr>
          <p:cNvCxnSpPr>
            <a:cxnSpLocks/>
          </p:cNvCxnSpPr>
          <p:nvPr/>
        </p:nvCxnSpPr>
        <p:spPr>
          <a:xfrm>
            <a:off x="2601133" y="2352240"/>
            <a:ext cx="13328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7">
            <a:extLst>
              <a:ext uri="{FF2B5EF4-FFF2-40B4-BE49-F238E27FC236}">
                <a16:creationId xmlns:a16="http://schemas.microsoft.com/office/drawing/2014/main" id="{14EB3EE3-224A-C936-7432-149D038C4E4D}"/>
              </a:ext>
            </a:extLst>
          </p:cNvPr>
          <p:cNvSpPr txBox="1"/>
          <p:nvPr/>
        </p:nvSpPr>
        <p:spPr>
          <a:xfrm>
            <a:off x="4169044" y="2045776"/>
            <a:ext cx="75232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Reduced work-load for investigators/nurses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1AE606E-4935-81FB-16DF-B5FDC92A4C1B}"/>
              </a:ext>
            </a:extLst>
          </p:cNvPr>
          <p:cNvSpPr txBox="1"/>
          <p:nvPr/>
        </p:nvSpPr>
        <p:spPr>
          <a:xfrm>
            <a:off x="4169044" y="3182778"/>
            <a:ext cx="68210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/>
              <a:t>Better reporting of clinical safety issues</a:t>
            </a:r>
          </a:p>
        </p:txBody>
      </p: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5720F29F-859D-B071-E676-779989AD1AF8}"/>
              </a:ext>
            </a:extLst>
          </p:cNvPr>
          <p:cNvCxnSpPr>
            <a:cxnSpLocks/>
          </p:cNvCxnSpPr>
          <p:nvPr/>
        </p:nvCxnSpPr>
        <p:spPr>
          <a:xfrm>
            <a:off x="2601133" y="2305000"/>
            <a:ext cx="1332854" cy="11308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felt 23">
            <a:extLst>
              <a:ext uri="{FF2B5EF4-FFF2-40B4-BE49-F238E27FC236}">
                <a16:creationId xmlns:a16="http://schemas.microsoft.com/office/drawing/2014/main" id="{17026652-512F-CF14-72E0-3A60EB76F51F}"/>
              </a:ext>
            </a:extLst>
          </p:cNvPr>
          <p:cNvSpPr txBox="1"/>
          <p:nvPr/>
        </p:nvSpPr>
        <p:spPr>
          <a:xfrm>
            <a:off x="1006619" y="4955791"/>
            <a:ext cx="10178762" cy="52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More evidence/better treatments -&gt; At a minimum risk</a:t>
            </a:r>
          </a:p>
        </p:txBody>
      </p:sp>
    </p:spTree>
    <p:extLst>
      <p:ext uri="{BB962C8B-B14F-4D97-AF65-F5344CB8AC3E}">
        <p14:creationId xmlns:p14="http://schemas.microsoft.com/office/powerpoint/2010/main" val="4939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CC0BF-042D-2EBA-61FB-88ED40021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95DEF79D-F563-3367-34D0-5F5A6F2DB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632" y="967487"/>
            <a:ext cx="11651748" cy="657682"/>
          </a:xfrm>
        </p:spPr>
        <p:txBody>
          <a:bodyPr/>
          <a:lstStyle/>
          <a:p>
            <a:r>
              <a:rPr lang="en-US" sz="4800" dirty="0"/>
              <a:t>Low-intervention clinical trials (LICT)</a:t>
            </a:r>
            <a:endParaRPr lang="en-US" sz="6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E904A2-3A92-76D2-7342-A2BCCCB10162}"/>
              </a:ext>
            </a:extLst>
          </p:cNvPr>
          <p:cNvSpPr/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5" name="Billede 4" descr="Et billede, der indeholder tekst, skærmbillede, Font/skrifttype&#10;&#10;AI-genereret indhold kan være ukorrekt.">
            <a:extLst>
              <a:ext uri="{FF2B5EF4-FFF2-40B4-BE49-F238E27FC236}">
                <a16:creationId xmlns:a16="http://schemas.microsoft.com/office/drawing/2014/main" id="{75F7CEA6-A309-C8B4-8670-28383788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632" y="1952382"/>
            <a:ext cx="5722620" cy="2681456"/>
          </a:xfrm>
          <a:prstGeom prst="rect">
            <a:avLst/>
          </a:prstGeom>
        </p:spPr>
      </p:pic>
      <p:sp>
        <p:nvSpPr>
          <p:cNvPr id="6" name="Højre klammeparentes 5">
            <a:extLst>
              <a:ext uri="{FF2B5EF4-FFF2-40B4-BE49-F238E27FC236}">
                <a16:creationId xmlns:a16="http://schemas.microsoft.com/office/drawing/2014/main" id="{5E11FBCB-F29E-4090-EF1A-C1B53D81A388}"/>
              </a:ext>
            </a:extLst>
          </p:cNvPr>
          <p:cNvSpPr/>
          <p:nvPr/>
        </p:nvSpPr>
        <p:spPr>
          <a:xfrm>
            <a:off x="6640272" y="2004495"/>
            <a:ext cx="607974" cy="2626444"/>
          </a:xfrm>
          <a:prstGeom prst="righ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041C43F7-CFE8-3A4E-D8F7-1EEEBC595F28}"/>
              </a:ext>
            </a:extLst>
          </p:cNvPr>
          <p:cNvSpPr txBox="1"/>
          <p:nvPr/>
        </p:nvSpPr>
        <p:spPr>
          <a:xfrm>
            <a:off x="7338060" y="2893744"/>
            <a:ext cx="352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Sponsor can apply for LICT status based on these conditions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7CD87EF-AA70-04BD-4419-52D61B9B5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12122"/>
            <a:ext cx="7772400" cy="669447"/>
          </a:xfrm>
          <a:prstGeom prst="rect">
            <a:avLst/>
          </a:prstGeom>
        </p:spPr>
      </p:pic>
      <p:pic>
        <p:nvPicPr>
          <p:cNvPr id="10" name="Billede 12">
            <a:extLst>
              <a:ext uri="{FF2B5EF4-FFF2-40B4-BE49-F238E27FC236}">
                <a16:creationId xmlns:a16="http://schemas.microsoft.com/office/drawing/2014/main" id="{B56FD311-CABC-89A4-F024-BBDDF86C34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7819" r="21875" b="-3578"/>
          <a:stretch>
            <a:fillRect/>
          </a:stretch>
        </p:blipFill>
        <p:spPr>
          <a:xfrm>
            <a:off x="1348182" y="5807983"/>
            <a:ext cx="5132070" cy="669447"/>
          </a:xfrm>
          <a:prstGeom prst="rect">
            <a:avLst/>
          </a:prstGeom>
        </p:spPr>
      </p:pic>
      <p:sp>
        <p:nvSpPr>
          <p:cNvPr id="11" name="Højre klammeparentes 13">
            <a:extLst>
              <a:ext uri="{FF2B5EF4-FFF2-40B4-BE49-F238E27FC236}">
                <a16:creationId xmlns:a16="http://schemas.microsoft.com/office/drawing/2014/main" id="{B1D07BE3-820C-E8D0-7519-05AA22739641}"/>
              </a:ext>
            </a:extLst>
          </p:cNvPr>
          <p:cNvSpPr/>
          <p:nvPr/>
        </p:nvSpPr>
        <p:spPr>
          <a:xfrm>
            <a:off x="6640272" y="4775754"/>
            <a:ext cx="607974" cy="1977390"/>
          </a:xfrm>
          <a:prstGeom prst="rightBrac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kstfelt 14">
            <a:extLst>
              <a:ext uri="{FF2B5EF4-FFF2-40B4-BE49-F238E27FC236}">
                <a16:creationId xmlns:a16="http://schemas.microsoft.com/office/drawing/2014/main" id="{DFBCC3B0-5020-02DE-CB61-CE1F1FB2D005}"/>
              </a:ext>
            </a:extLst>
          </p:cNvPr>
          <p:cNvSpPr txBox="1"/>
          <p:nvPr/>
        </p:nvSpPr>
        <p:spPr>
          <a:xfrm>
            <a:off x="7408266" y="4552006"/>
            <a:ext cx="40304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LICT, fewer requirements for labelling, traceability and reduced monitoring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en-US" dirty="0"/>
              <a:t>Less time spent on documentation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en-US" dirty="0"/>
              <a:t>Reduced costs (monitoring)</a:t>
            </a:r>
          </a:p>
        </p:txBody>
      </p:sp>
    </p:spTree>
    <p:extLst>
      <p:ext uri="{BB962C8B-B14F-4D97-AF65-F5344CB8AC3E}">
        <p14:creationId xmlns:p14="http://schemas.microsoft.com/office/powerpoint/2010/main" val="34263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33414-225D-62A9-4457-9150BF412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73D63232-42F1-FB6F-2C36-23787A6CF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15" y="962718"/>
            <a:ext cx="11651748" cy="657682"/>
          </a:xfrm>
        </p:spPr>
        <p:txBody>
          <a:bodyPr/>
          <a:lstStyle/>
          <a:p>
            <a:r>
              <a:rPr lang="en-US" sz="4800" dirty="0"/>
              <a:t>Broader use of LICT</a:t>
            </a:r>
            <a:endParaRPr lang="en-US" sz="6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B822FC-2026-3AC8-74CA-12F15FC6BDFA}"/>
              </a:ext>
            </a:extLst>
          </p:cNvPr>
          <p:cNvSpPr/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Pladsholder til indhold 4" descr="Vejer forskelligt med massiv udfyldning">
            <a:extLst>
              <a:ext uri="{FF2B5EF4-FFF2-40B4-BE49-F238E27FC236}">
                <a16:creationId xmlns:a16="http://schemas.microsoft.com/office/drawing/2014/main" id="{0266FA59-6FE6-485B-338B-867D701DF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55" y="2011850"/>
            <a:ext cx="1199356" cy="1199356"/>
          </a:xfrm>
          <a:prstGeom prst="rect">
            <a:avLst/>
          </a:prstGeom>
        </p:spPr>
      </p:pic>
      <p:sp>
        <p:nvSpPr>
          <p:cNvPr id="3" name="Tekstfelt 5">
            <a:extLst>
              <a:ext uri="{FF2B5EF4-FFF2-40B4-BE49-F238E27FC236}">
                <a16:creationId xmlns:a16="http://schemas.microsoft.com/office/drawing/2014/main" id="{C801241D-DB5D-F418-E74F-C695E8FBFA72}"/>
              </a:ext>
            </a:extLst>
          </p:cNvPr>
          <p:cNvSpPr txBox="1"/>
          <p:nvPr/>
        </p:nvSpPr>
        <p:spPr>
          <a:xfrm>
            <a:off x="1260316" y="2149863"/>
            <a:ext cx="10908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Assessment of LICT status requires clinical expertise</a:t>
            </a:r>
          </a:p>
          <a:p>
            <a:pPr marL="285750" indent="-285750">
              <a:buFontTx/>
              <a:buChar char="-"/>
            </a:pPr>
            <a:r>
              <a:rPr lang="en-US" dirty="0"/>
              <a:t>How well documented is the use of the IMP when not used for an approved indication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What are normal practices for diagnostic/monitoring  and what defines “minimal” risk</a:t>
            </a:r>
          </a:p>
        </p:txBody>
      </p:sp>
      <p:pic>
        <p:nvPicPr>
          <p:cNvPr id="4" name="Grafik 9" descr="Gymnast: Gulvrutine med massiv udfyldning">
            <a:extLst>
              <a:ext uri="{FF2B5EF4-FFF2-40B4-BE49-F238E27FC236}">
                <a16:creationId xmlns:a16="http://schemas.microsoft.com/office/drawing/2014/main" id="{4A48BE64-6C6F-CA43-F3ED-8C5D115B4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55" y="3668658"/>
            <a:ext cx="1199356" cy="1199356"/>
          </a:xfrm>
          <a:prstGeom prst="rect">
            <a:avLst/>
          </a:prstGeom>
        </p:spPr>
      </p:pic>
      <p:sp>
        <p:nvSpPr>
          <p:cNvPr id="13" name="Tekstfelt 10">
            <a:extLst>
              <a:ext uri="{FF2B5EF4-FFF2-40B4-BE49-F238E27FC236}">
                <a16:creationId xmlns:a16="http://schemas.microsoft.com/office/drawing/2014/main" id="{84A99D78-0814-C868-0B6A-0DE1D6F65DD1}"/>
              </a:ext>
            </a:extLst>
          </p:cNvPr>
          <p:cNvSpPr txBox="1"/>
          <p:nvPr/>
        </p:nvSpPr>
        <p:spPr>
          <a:xfrm>
            <a:off x="1260315" y="3687960"/>
            <a:ext cx="10908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Decisions about LICT status requires flexibility</a:t>
            </a:r>
          </a:p>
          <a:p>
            <a:pPr marL="285750" indent="-285750">
              <a:buFontTx/>
              <a:buChar char="-"/>
            </a:pPr>
            <a:r>
              <a:rPr lang="en-US" dirty="0"/>
              <a:t>“Minimal risk” should be relative to risks that patients face during normal clinical practice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liver biopsy may be acceptable in cancer but not in migraine headache</a:t>
            </a:r>
          </a:p>
          <a:p>
            <a:pPr marL="285750" indent="-285750">
              <a:buFontTx/>
              <a:buChar char="-"/>
            </a:pPr>
            <a:r>
              <a:rPr lang="en-US" dirty="0"/>
              <a:t>Additional scans in a cancer trial should not necessarily preclude LICT</a:t>
            </a:r>
          </a:p>
        </p:txBody>
      </p:sp>
      <p:pic>
        <p:nvPicPr>
          <p:cNvPr id="14" name="Grafik 12" descr="Stjerne med massiv udfyldning">
            <a:extLst>
              <a:ext uri="{FF2B5EF4-FFF2-40B4-BE49-F238E27FC236}">
                <a16:creationId xmlns:a16="http://schemas.microsoft.com/office/drawing/2014/main" id="{95A48B63-3C9D-4101-BA4B-9D84C57B7D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55" y="5386426"/>
            <a:ext cx="1062990" cy="1062990"/>
          </a:xfrm>
          <a:prstGeom prst="rect">
            <a:avLst/>
          </a:prstGeom>
        </p:spPr>
      </p:pic>
      <p:sp>
        <p:nvSpPr>
          <p:cNvPr id="15" name="Tekstfelt 13">
            <a:extLst>
              <a:ext uri="{FF2B5EF4-FFF2-40B4-BE49-F238E27FC236}">
                <a16:creationId xmlns:a16="http://schemas.microsoft.com/office/drawing/2014/main" id="{6E8980C1-E81D-800E-8FE7-1ECE3B6AC2A5}"/>
              </a:ext>
            </a:extLst>
          </p:cNvPr>
          <p:cNvSpPr txBox="1"/>
          <p:nvPr/>
        </p:nvSpPr>
        <p:spPr>
          <a:xfrm>
            <a:off x="1260315" y="5456256"/>
            <a:ext cx="10908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LICT status should be associated with more advantages to promote integration of clinical research in daily practice:</a:t>
            </a:r>
          </a:p>
          <a:p>
            <a:pPr marL="285750" indent="-285750">
              <a:buFontTx/>
              <a:buChar char="-"/>
            </a:pPr>
            <a:r>
              <a:rPr lang="en-US" dirty="0"/>
              <a:t>Reduced labelling, less monitoring – OK!</a:t>
            </a:r>
          </a:p>
          <a:p>
            <a:pPr marL="285750" indent="-285750">
              <a:buFontTx/>
              <a:buChar char="-"/>
            </a:pPr>
            <a:r>
              <a:rPr lang="en-US" dirty="0"/>
              <a:t>Why not as a rule reduce safety monitoring?</a:t>
            </a:r>
          </a:p>
        </p:txBody>
      </p:sp>
      <p:sp>
        <p:nvSpPr>
          <p:cNvPr id="16" name="Rektangel 14">
            <a:extLst>
              <a:ext uri="{FF2B5EF4-FFF2-40B4-BE49-F238E27FC236}">
                <a16:creationId xmlns:a16="http://schemas.microsoft.com/office/drawing/2014/main" id="{0B1698FB-5A1E-4FE1-2E3F-41E9FC8241B7}"/>
              </a:ext>
            </a:extLst>
          </p:cNvPr>
          <p:cNvSpPr/>
          <p:nvPr/>
        </p:nvSpPr>
        <p:spPr>
          <a:xfrm>
            <a:off x="1943242" y="3211206"/>
            <a:ext cx="8245694" cy="18829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All this can be done today, but requires guidance to harmonize interpretation of CTR</a:t>
            </a:r>
          </a:p>
        </p:txBody>
      </p:sp>
    </p:spTree>
    <p:extLst>
      <p:ext uri="{BB962C8B-B14F-4D97-AF65-F5344CB8AC3E}">
        <p14:creationId xmlns:p14="http://schemas.microsoft.com/office/powerpoint/2010/main" val="41052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C46B3-38C6-3FB0-5155-E6775520D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B4DC561B-76A5-FF9E-6634-2C3AAFD39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15" y="962718"/>
            <a:ext cx="11651748" cy="657682"/>
          </a:xfrm>
        </p:spPr>
        <p:txBody>
          <a:bodyPr/>
          <a:lstStyle/>
          <a:p>
            <a:r>
              <a:rPr lang="en-US" sz="4800" dirty="0"/>
              <a:t>Reducing Bureaucracy in Clinical Trials (</a:t>
            </a:r>
            <a:r>
              <a:rPr lang="en-US" sz="4800" dirty="0" err="1"/>
              <a:t>RBinCT</a:t>
            </a:r>
            <a:r>
              <a:rPr lang="en-US" sz="4800" dirty="0"/>
              <a:t>)</a:t>
            </a:r>
            <a:endParaRPr lang="en-US" sz="6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DD38CB-EF79-A387-7DC7-B77A67FE7393}"/>
              </a:ext>
            </a:extLst>
          </p:cNvPr>
          <p:cNvSpPr/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" name="Tekstfelt 5">
            <a:extLst>
              <a:ext uri="{FF2B5EF4-FFF2-40B4-BE49-F238E27FC236}">
                <a16:creationId xmlns:a16="http://schemas.microsoft.com/office/drawing/2014/main" id="{B7146A9B-FC63-EFA2-C25C-E13C1982B44D}"/>
              </a:ext>
            </a:extLst>
          </p:cNvPr>
          <p:cNvSpPr txBox="1"/>
          <p:nvPr/>
        </p:nvSpPr>
        <p:spPr>
          <a:xfrm>
            <a:off x="345916" y="2714397"/>
            <a:ext cx="11830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The assessment of </a:t>
            </a:r>
            <a:r>
              <a:rPr lang="en-GB" b="1" dirty="0"/>
              <a:t>minimal burden </a:t>
            </a:r>
            <a:r>
              <a:rPr lang="en-GB" dirty="0"/>
              <a:t>should be </a:t>
            </a:r>
            <a:r>
              <a:rPr lang="en-GB" b="1" dirty="0"/>
              <a:t>based on routine procedures </a:t>
            </a:r>
            <a:r>
              <a:rPr lang="en-GB" dirty="0"/>
              <a:t>typically used for the specific disease and its treatment.</a:t>
            </a:r>
            <a:endParaRPr lang="en-SE" dirty="0"/>
          </a:p>
        </p:txBody>
      </p:sp>
      <p:sp>
        <p:nvSpPr>
          <p:cNvPr id="5" name="Tekstfelt 5">
            <a:extLst>
              <a:ext uri="{FF2B5EF4-FFF2-40B4-BE49-F238E27FC236}">
                <a16:creationId xmlns:a16="http://schemas.microsoft.com/office/drawing/2014/main" id="{96FB7C9A-FC17-C6B3-7417-8F11FDEA120A}"/>
              </a:ext>
            </a:extLst>
          </p:cNvPr>
          <p:cNvSpPr txBox="1"/>
          <p:nvPr/>
        </p:nvSpPr>
        <p:spPr>
          <a:xfrm>
            <a:off x="240215" y="2136665"/>
            <a:ext cx="9275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Coalition Recommendations on Low-Intervention Clinical Trials - Classification:</a:t>
            </a:r>
            <a:endParaRPr lang="en-SE" b="1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049535D-C238-8EFC-6376-3F6830183E91}"/>
              </a:ext>
            </a:extLst>
          </p:cNvPr>
          <p:cNvSpPr txBox="1"/>
          <p:nvPr/>
        </p:nvSpPr>
        <p:spPr>
          <a:xfrm>
            <a:off x="330315" y="3537560"/>
            <a:ext cx="11830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In cases of disagreement between the applicant and the authority evaluating the Clinical Trial Application (CTA), </a:t>
            </a:r>
            <a:r>
              <a:rPr lang="en-GB" b="1" dirty="0"/>
              <a:t>medical societies</a:t>
            </a:r>
            <a:r>
              <a:rPr lang="en-GB" dirty="0"/>
              <a:t>—composed of disease-specific experts—should be </a:t>
            </a:r>
            <a:r>
              <a:rPr lang="en-GB" b="1" dirty="0"/>
              <a:t>consulted</a:t>
            </a:r>
            <a:r>
              <a:rPr lang="en-GB" dirty="0"/>
              <a:t>.</a:t>
            </a:r>
            <a:br>
              <a:rPr lang="en-GB" dirty="0"/>
            </a:br>
            <a:endParaRPr lang="en-SE" dirty="0"/>
          </a:p>
        </p:txBody>
      </p:sp>
      <p:sp>
        <p:nvSpPr>
          <p:cNvPr id="2" name="Tekstfelt 5">
            <a:extLst>
              <a:ext uri="{FF2B5EF4-FFF2-40B4-BE49-F238E27FC236}">
                <a16:creationId xmlns:a16="http://schemas.microsoft.com/office/drawing/2014/main" id="{F9FB09AB-9440-1AFF-7A4B-4244C2C51F12}"/>
              </a:ext>
            </a:extLst>
          </p:cNvPr>
          <p:cNvSpPr txBox="1"/>
          <p:nvPr/>
        </p:nvSpPr>
        <p:spPr>
          <a:xfrm>
            <a:off x="330315" y="4565090"/>
            <a:ext cx="961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Coalition Recommendations on Low-Intervention Clinical Trials – Safety reporting:</a:t>
            </a:r>
            <a:endParaRPr lang="en-SE" b="1" dirty="0"/>
          </a:p>
        </p:txBody>
      </p:sp>
      <p:sp>
        <p:nvSpPr>
          <p:cNvPr id="4" name="Tekstfelt 5">
            <a:extLst>
              <a:ext uri="{FF2B5EF4-FFF2-40B4-BE49-F238E27FC236}">
                <a16:creationId xmlns:a16="http://schemas.microsoft.com/office/drawing/2014/main" id="{DD61490B-4A71-25EA-7CEA-A347807D9E1F}"/>
              </a:ext>
            </a:extLst>
          </p:cNvPr>
          <p:cNvSpPr txBox="1"/>
          <p:nvPr/>
        </p:nvSpPr>
        <p:spPr>
          <a:xfrm>
            <a:off x="361517" y="5046934"/>
            <a:ext cx="1183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Only </a:t>
            </a:r>
            <a:r>
              <a:rPr lang="en-GB" sz="1800" dirty="0">
                <a:effectLst/>
                <a:latin typeface="Aptos" panose="020B0004020202020204" pitchFamily="34" charset="0"/>
              </a:rPr>
              <a:t>serious unexpected suspected adverse reactions (</a:t>
            </a:r>
            <a:r>
              <a:rPr lang="en-GB" sz="1800" b="1" dirty="0">
                <a:effectLst/>
                <a:latin typeface="Aptos" panose="020B0004020202020204" pitchFamily="34" charset="0"/>
              </a:rPr>
              <a:t>SUSARs</a:t>
            </a:r>
            <a:r>
              <a:rPr lang="en-GB" sz="1800" dirty="0">
                <a:effectLst/>
                <a:latin typeface="Aptos" panose="020B0004020202020204" pitchFamily="34" charset="0"/>
              </a:rPr>
              <a:t>) should be </a:t>
            </a:r>
            <a:r>
              <a:rPr lang="en-GB" sz="1800" b="1" dirty="0">
                <a:effectLst/>
                <a:latin typeface="Aptos" panose="020B0004020202020204" pitchFamily="34" charset="0"/>
              </a:rPr>
              <a:t>reported immediately </a:t>
            </a:r>
            <a:endParaRPr lang="en-GB" b="1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1C7DFCF-4856-07BC-F577-5207466BCE6F}"/>
              </a:ext>
            </a:extLst>
          </p:cNvPr>
          <p:cNvSpPr txBox="1"/>
          <p:nvPr/>
        </p:nvSpPr>
        <p:spPr>
          <a:xfrm>
            <a:off x="361517" y="5549233"/>
            <a:ext cx="1183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1800" dirty="0">
                <a:effectLst/>
                <a:latin typeface="Aptos" panose="020B0004020202020204" pitchFamily="34" charset="0"/>
              </a:rPr>
              <a:t>Serious adverse events (</a:t>
            </a:r>
            <a:r>
              <a:rPr lang="en-GB" sz="1800" b="1" dirty="0">
                <a:effectLst/>
                <a:latin typeface="Aptos" panose="020B0004020202020204" pitchFamily="34" charset="0"/>
              </a:rPr>
              <a:t>SAEs</a:t>
            </a:r>
            <a:r>
              <a:rPr lang="en-GB" sz="1800" dirty="0">
                <a:effectLst/>
                <a:latin typeface="Aptos" panose="020B0004020202020204" pitchFamily="34" charset="0"/>
              </a:rPr>
              <a:t>) should be </a:t>
            </a:r>
            <a:r>
              <a:rPr lang="en-GB" sz="1800" b="1" dirty="0">
                <a:effectLst/>
                <a:latin typeface="Aptos" panose="020B0004020202020204" pitchFamily="34" charset="0"/>
              </a:rPr>
              <a:t>reported</a:t>
            </a:r>
            <a:r>
              <a:rPr lang="en-GB" sz="1800" dirty="0">
                <a:effectLst/>
                <a:latin typeface="Aptos" panose="020B0004020202020204" pitchFamily="34" charset="0"/>
              </a:rPr>
              <a:t> on an </a:t>
            </a:r>
            <a:r>
              <a:rPr lang="en-GB" sz="1800" b="1" dirty="0">
                <a:effectLst/>
                <a:latin typeface="Aptos" panose="020B0004020202020204" pitchFamily="34" charset="0"/>
              </a:rPr>
              <a:t>annual basis </a:t>
            </a:r>
            <a:endParaRPr lang="en-GB" b="1" dirty="0"/>
          </a:p>
        </p:txBody>
      </p:sp>
      <p:sp>
        <p:nvSpPr>
          <p:cNvPr id="9" name="Tekstfelt 5">
            <a:extLst>
              <a:ext uri="{FF2B5EF4-FFF2-40B4-BE49-F238E27FC236}">
                <a16:creationId xmlns:a16="http://schemas.microsoft.com/office/drawing/2014/main" id="{228767A2-527F-10EF-DE2C-BD1B68169084}"/>
              </a:ext>
            </a:extLst>
          </p:cNvPr>
          <p:cNvSpPr txBox="1"/>
          <p:nvPr/>
        </p:nvSpPr>
        <p:spPr>
          <a:xfrm>
            <a:off x="361516" y="6126965"/>
            <a:ext cx="1183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b="1" dirty="0">
                <a:latin typeface="Aptos" panose="020B0004020202020204" pitchFamily="34" charset="0"/>
              </a:rPr>
              <a:t>N</a:t>
            </a:r>
            <a:r>
              <a:rPr lang="en-GB" sz="1800" b="1" dirty="0">
                <a:effectLst/>
                <a:latin typeface="Aptos" panose="020B0004020202020204" pitchFamily="34" charset="0"/>
              </a:rPr>
              <a:t>on-serious adverse events </a:t>
            </a:r>
            <a:r>
              <a:rPr lang="en-GB" sz="1800" dirty="0">
                <a:effectLst/>
                <a:latin typeface="Aptos" panose="020B0004020202020204" pitchFamily="34" charset="0"/>
              </a:rPr>
              <a:t>should be reported only if of special interest or directly related to the study objectives </a:t>
            </a:r>
            <a:endParaRPr lang="en-GB" dirty="0"/>
          </a:p>
        </p:txBody>
      </p:sp>
      <p:pic>
        <p:nvPicPr>
          <p:cNvPr id="10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5E3EB5EF-7AE3-2709-1962-05AAAC16E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398" y="153851"/>
            <a:ext cx="2071540" cy="785584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D3A9B98-0390-6E42-0906-C1491511F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63" y="97173"/>
            <a:ext cx="931248" cy="93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0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B7519-BD29-D5C4-D01E-F4240E631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 33">
            <a:extLst>
              <a:ext uri="{FF2B5EF4-FFF2-40B4-BE49-F238E27FC236}">
                <a16:creationId xmlns:a16="http://schemas.microsoft.com/office/drawing/2014/main" id="{18D06D6A-8A2C-BCBF-FAC4-B85346F36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215" y="962718"/>
            <a:ext cx="11651748" cy="657682"/>
          </a:xfrm>
        </p:spPr>
        <p:txBody>
          <a:bodyPr/>
          <a:lstStyle/>
          <a:p>
            <a:r>
              <a:rPr lang="en-US" sz="4800" dirty="0"/>
              <a:t>Conclusion</a:t>
            </a:r>
            <a:endParaRPr lang="en-US" sz="6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911E77-BB1D-7910-0029-99FD3293D1DB}"/>
              </a:ext>
            </a:extLst>
          </p:cNvPr>
          <p:cNvSpPr/>
          <p:nvPr/>
        </p:nvSpPr>
        <p:spPr>
          <a:xfrm>
            <a:off x="0" y="1828800"/>
            <a:ext cx="121920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E7A092-8E04-3DCC-E3B1-2EF9D1BB4F70}"/>
              </a:ext>
            </a:extLst>
          </p:cNvPr>
          <p:cNvSpPr txBox="1"/>
          <p:nvPr/>
        </p:nvSpPr>
        <p:spPr>
          <a:xfrm>
            <a:off x="300039" y="2410075"/>
            <a:ext cx="115919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400" dirty="0"/>
              <a:t>Building on the Danish example, all EU Member States should agree on a single risk-adapted approach to safety reporting, as already supported by the CTR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/>
              <a:t>Acceptance of LICT status must be determined on a case-by-case basis – sometimes requires specialist knowledge (more studies should be LICT)</a:t>
            </a:r>
          </a:p>
          <a:p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/>
              <a:t>LICTs should be associated with more advantages for sponsors – for example reduced safety monitoring </a:t>
            </a:r>
            <a:r>
              <a:rPr lang="da-DK" sz="2400" dirty="0"/>
              <a:t>as a </a:t>
            </a:r>
            <a:r>
              <a:rPr lang="da-DK" sz="2400" dirty="0" err="1"/>
              <a:t>rule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HA">
  <a:themeElements>
    <a:clrScheme name="EHAcommunity">
      <a:dk1>
        <a:srgbClr val="1E272C"/>
      </a:dk1>
      <a:lt1>
        <a:sysClr val="window" lastClr="FFFFFF"/>
      </a:lt1>
      <a:dk2>
        <a:srgbClr val="1E272C"/>
      </a:dk2>
      <a:lt2>
        <a:srgbClr val="FFFFFF"/>
      </a:lt2>
      <a:accent1>
        <a:srgbClr val="ED6E6E"/>
      </a:accent1>
      <a:accent2>
        <a:srgbClr val="E7CA8C"/>
      </a:accent2>
      <a:accent3>
        <a:srgbClr val="D3C8BC"/>
      </a:accent3>
      <a:accent4>
        <a:srgbClr val="ED6E6E"/>
      </a:accent4>
      <a:accent5>
        <a:srgbClr val="E7CA8C"/>
      </a:accent5>
      <a:accent6>
        <a:srgbClr val="D3C8BC"/>
      </a:accent6>
      <a:hlink>
        <a:srgbClr val="1E272C"/>
      </a:hlink>
      <a:folHlink>
        <a:srgbClr val="1E272C"/>
      </a:folHlink>
    </a:clrScheme>
    <a:fontScheme name="EHA">
      <a:majorFont>
        <a:latin typeface="Space Grotesk Light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C01">
      <a:srgbClr val="523054"/>
    </a:custClr>
    <a:custClr name="CC02">
      <a:srgbClr val="046D86"/>
    </a:custClr>
    <a:custClr name="CC03">
      <a:srgbClr val="004700"/>
    </a:custClr>
    <a:custClr name="CC04">
      <a:srgbClr val="E26465"/>
    </a:custClr>
    <a:custClr name="CC05">
      <a:srgbClr val="520000"/>
    </a:custClr>
    <a:custClr name="CC06">
      <a:srgbClr val="007A26"/>
    </a:custClr>
    <a:custClr name="CC07">
      <a:srgbClr val="003A51"/>
    </a:custClr>
    <a:custClr name="CC08">
      <a:srgbClr val="BF97C1"/>
    </a:custClr>
    <a:custClr name="CC09">
      <a:srgbClr val="AB9256"/>
    </a:custClr>
    <a:custClr name="CC10">
      <a:srgbClr val="87D9F5"/>
    </a:custClr>
    <a:custClr name="CC11">
      <a:srgbClr val="58460D"/>
    </a:custClr>
    <a:custClr name="CC12">
      <a:srgbClr val="D3C8BC"/>
    </a:custClr>
    <a:custClr name="CC13">
      <a:srgbClr val="230025"/>
    </a:custClr>
    <a:custClr name="CC14">
      <a:srgbClr val="38CB70"/>
    </a:custClr>
  </a:custClrLst>
  <a:extLst>
    <a:ext uri="{05A4C25C-085E-4340-85A3-A5531E510DB2}">
      <thm15:themeFamily xmlns:thm15="http://schemas.microsoft.com/office/thememl/2012/main" name="EHA_Community.potx" id="{D263CED3-0364-4A54-A228-45643FEB4EA6}" vid="{B85E540F-7756-46D1-A1E2-7FEA2817410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b11a55-ee5a-4dc3-b3da-ce3f0af7f684">
      <Terms xmlns="http://schemas.microsoft.com/office/infopath/2007/PartnerControls"/>
    </lcf76f155ced4ddcb4097134ff3c332f>
    <TaxCatchAll xmlns="fbf94306-7a53-416b-b248-17097eef2d4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A7CCAE6E0D2A4094DB63F8A2047312" ma:contentTypeVersion="12" ma:contentTypeDescription="Create a new document." ma:contentTypeScope="" ma:versionID="41e8dadabc68bf88ae7977f6b51fdabb">
  <xsd:schema xmlns:xsd="http://www.w3.org/2001/XMLSchema" xmlns:xs="http://www.w3.org/2001/XMLSchema" xmlns:p="http://schemas.microsoft.com/office/2006/metadata/properties" xmlns:ns2="ffb11a55-ee5a-4dc3-b3da-ce3f0af7f684" xmlns:ns3="fbf94306-7a53-416b-b248-17097eef2d49" targetNamespace="http://schemas.microsoft.com/office/2006/metadata/properties" ma:root="true" ma:fieldsID="b9c60df4247fb3b05b038abc96486f2d" ns2:_="" ns3:_="">
    <xsd:import namespace="ffb11a55-ee5a-4dc3-b3da-ce3f0af7f684"/>
    <xsd:import namespace="fbf94306-7a53-416b-b248-17097eef2d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11a55-ee5a-4dc3-b3da-ce3f0af7f6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94306-7a53-416b-b248-17097eef2d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923ae9d-696a-420c-9d58-3755d2433bd5}" ma:internalName="TaxCatchAll" ma:showField="CatchAllData" ma:web="fbf94306-7a53-416b-b248-17097eef2d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3A9A51-6FCB-4757-9C50-D71625079167}">
  <ds:schemaRefs>
    <ds:schemaRef ds:uri="http://purl.org/dc/elements/1.1/"/>
    <ds:schemaRef ds:uri="http://purl.org/dc/dcmitype/"/>
    <ds:schemaRef ds:uri="http://www.w3.org/XML/1998/namespace"/>
    <ds:schemaRef ds:uri="http://purl.org/dc/terms/"/>
    <ds:schemaRef ds:uri="fbf94306-7a53-416b-b248-17097eef2d49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fb11a55-ee5a-4dc3-b3da-ce3f0af7f684"/>
  </ds:schemaRefs>
</ds:datastoreItem>
</file>

<file path=customXml/itemProps2.xml><?xml version="1.0" encoding="utf-8"?>
<ds:datastoreItem xmlns:ds="http://schemas.openxmlformats.org/officeDocument/2006/customXml" ds:itemID="{AA94E33D-AD2B-46F2-B1B8-0BADB4BC76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b11a55-ee5a-4dc3-b3da-ce3f0af7f684"/>
    <ds:schemaRef ds:uri="fbf94306-7a53-416b-b248-17097eef2d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A04209-DD78-4A73-A91C-31B20D187A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2402098_EHA_PowerPoint_Community_DEF (1)</Template>
  <TotalTime>1464</TotalTime>
  <Words>652</Words>
  <Application>Microsoft Macintosh PowerPoint</Application>
  <PresentationFormat>Widescreen</PresentationFormat>
  <Paragraphs>72</Paragraphs>
  <Slides>9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Space Grotesk</vt:lpstr>
      <vt:lpstr>Space Grotesk Light</vt:lpstr>
      <vt:lpstr>Wingdings</vt:lpstr>
      <vt:lpstr>Work Sans</vt:lpstr>
      <vt:lpstr>EHA</vt:lpstr>
      <vt:lpstr>Low-intervention clinical trials/  flexible safety reporting</vt:lpstr>
      <vt:lpstr>PowerPoint-præsentation</vt:lpstr>
      <vt:lpstr>CTR is no barrier to flexible safety reporting</vt:lpstr>
      <vt:lpstr>PowerPoint-præsentation</vt:lpstr>
      <vt:lpstr>PowerPoint-præsentation</vt:lpstr>
      <vt:lpstr>Low-intervention clinical trials (LICT)</vt:lpstr>
      <vt:lpstr>Broader use of LICT</vt:lpstr>
      <vt:lpstr>Reducing Bureaucracy in Clinical Trials (RBinCT)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Lynn Erasmus</dc:creator>
  <cp:lastModifiedBy>Tarec El-Galaly</cp:lastModifiedBy>
  <cp:revision>87</cp:revision>
  <dcterms:created xsi:type="dcterms:W3CDTF">2024-07-30T19:52:44Z</dcterms:created>
  <dcterms:modified xsi:type="dcterms:W3CDTF">2025-06-21T18:04:18Z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0x010100B9A7CCAE6E0D2A4094DB63F8A2047312</vt:lpwstr>
  </property>
  <property fmtid="{D5CDD505-2E9C-101B-9397-08002B2CF9AE}" pid="3" name="MediaServiceImageTags">
    <vt:lpwstr/>
  </property>
</Properties>
</file>