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141411626" r:id="rId2"/>
    <p:sldId id="2147469470" r:id="rId3"/>
    <p:sldId id="2147469471" r:id="rId4"/>
    <p:sldId id="2147469475" r:id="rId5"/>
    <p:sldId id="2147469474" r:id="rId6"/>
    <p:sldId id="2147469472" r:id="rId7"/>
    <p:sldId id="26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35D2D-D7CE-4D4B-9811-1DEAAECE52F6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BFFE6-1C27-4685-8D6A-9834220605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71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4BA8B-55F1-4ACC-9CFD-58D2CB81FA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4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9D27C-1ABE-B0EC-FF3D-DC6E6276F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A366F52-4B34-0C2B-7EF0-5782FABC4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44087B-C907-0C4F-7F70-CF9C3C25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417FA7-2F23-E9C5-BB01-5E555643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E6348D-3F76-2394-8037-8CEEE101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29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20DCA-954D-9779-0724-E42E63F5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852DEDB-2C5C-AED8-332B-C424EEAA9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7BE26B-A215-01A0-0D97-47345DA12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052BE2-E9BD-4184-5863-6292735F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1FDE1A-2C79-8B2F-2A2E-C7462EC6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20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1249427-BE6C-0C89-6BDF-4BFF3F8C6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9CA795B-CA04-F187-AAED-B4B643FBE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8B39D-0C93-2593-6888-FBF9063A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3184B7F-ABF1-9927-8852-6CB87DF4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53BD50-F2EF-B50F-1772-407AA0AE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412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en datum</a:t>
            </a:r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Naam presentatie</a:t>
            </a:r>
          </a:p>
        </p:txBody>
      </p:sp>
      <p:sp>
        <p:nvSpPr>
          <p:cNvPr id="1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8768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5168D5-3ED8-5B12-CBC7-EB4FE50B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57A341-D7C8-478E-6AB6-D02ED0D2B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27EB23-81BA-534C-4068-D2F9C6EF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49236E-D1C8-3025-1953-7907CEF3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665F2F-F3BB-957D-73CA-DEDDB097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4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FECB3-E8A5-7F03-332F-930D9F3D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351AD1-1D18-67E7-8F6D-1010D96EA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0CCB82-1C43-ED80-DC56-6031DFA0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A7A5D-0DDE-DB25-B9CD-499B1B2A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DA5B56-96ED-3ED0-45F8-EF090EDC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40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3D525-6296-DEBA-0208-FF37A87C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803226-FBDF-1AA5-4BA1-D9A427BAE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8A2198-9A2A-EAE9-FD5F-EB83A3D86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899A551-7E51-0FF1-E96F-765C22E4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44475E-FD9F-3B81-1FA4-4EEBFD68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BBB5B6-7E8B-A18C-D5C1-B94EF4C7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02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09B0E-46F5-39D3-9EA2-B4F06637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06F21B-9865-D085-510A-FE8C9FF19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2D90B0-C99E-CEA2-5AB4-24D3BAA00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A1F2426-F37C-BE81-35D6-958C1B009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84EC4E2-42EF-4927-CA29-9DDAC93BB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47C5043-C1B1-1EA2-E1F7-2BBF149D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203216-83EE-DE03-5011-1FC0D78D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AC194C9-A3FA-5D5A-5DED-DB495BF3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939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A77BD-39B8-D97B-5465-33F81F87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D1745CF-2D84-FF06-CC68-C7D40D692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9A3B98-2F56-B5B3-2C1E-1EA6D124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AB4AA44-7C7C-3830-4A67-9599D547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54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3FA25D-2830-31F9-7045-70E3B80F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65D5201-83CE-A505-849C-42DF5517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6C08F7-8094-0F00-27C8-C44430ED9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20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1BE48-354C-D832-6828-867E593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893984-037E-03E2-3D89-ED7CB364F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79E0C6-3ADE-154F-F845-1FD5371EF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7EAD25-12CE-EA0C-4533-247A3EAB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6B4D8C-58FB-2AAA-65D4-2DDAEFC5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FA8BC6-1404-EAE9-FE87-FBB492522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63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59456-F1F1-EA42-C88B-9769E2DC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9811FD4-8D15-9FD0-C6D6-A5813E89B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6F6D9D-5624-0973-FE4B-F1FEDAE9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E0AD25-A8A2-40ED-AD7F-AF943C04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E4FE97-7878-13ED-DF44-00B9D3EC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FA3669-9E00-D07A-EF52-CE12B856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7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88E9CE3-6C96-57D9-936B-9F57959E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C92F5-A5AF-E18D-6616-2DF856EF3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CC3BA7-9672-3020-C2A6-E724037CA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76E3C-78AF-4459-AE19-8DB1186B4F05}" type="datetimeFigureOut">
              <a:rPr lang="nl-NL" smtClean="0"/>
              <a:t>20-6-2025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D65B6B-6AFB-1B89-7CB0-F144E6E8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858663-9720-580F-BDD8-022EDED1B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4EF499-B00D-452A-AF04-9AD3D9C50237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7D9B2E1-0F59-0745-C9C6-7F41D6490D1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410075" y="6687820"/>
            <a:ext cx="3435350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700">
                <a:solidFill>
                  <a:srgbClr val="7373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Classified as internal/staff &amp; contractors by the European Medicines Agency </a:t>
            </a:r>
          </a:p>
        </p:txBody>
      </p:sp>
    </p:spTree>
    <p:extLst>
      <p:ext uri="{BB962C8B-B14F-4D97-AF65-F5344CB8AC3E}">
        <p14:creationId xmlns:p14="http://schemas.microsoft.com/office/powerpoint/2010/main" val="118143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ollage tbv Powerpoint cover.jpg" descr="Collage tbv Powerpoint cover.jpg"/>
          <p:cNvPicPr>
            <a:picLocks noChangeAspect="1"/>
          </p:cNvPicPr>
          <p:nvPr/>
        </p:nvPicPr>
        <p:blipFill>
          <a:blip r:embed="rId3"/>
          <a:srcRect r="42240"/>
          <a:stretch>
            <a:fillRect/>
          </a:stretch>
        </p:blipFill>
        <p:spPr>
          <a:xfrm>
            <a:off x="12099" y="12413"/>
            <a:ext cx="704552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DATUM EN VERSIE"/>
          <p:cNvSpPr txBox="1"/>
          <p:nvPr/>
        </p:nvSpPr>
        <p:spPr>
          <a:xfrm>
            <a:off x="346670" y="6183931"/>
            <a:ext cx="1634134" cy="61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/>
          <a:lstStyle>
            <a:lvl1pPr algn="l" defTabSz="457200">
              <a:lnSpc>
                <a:spcPct val="120000"/>
              </a:lnSpc>
              <a:defRPr sz="2000" cap="all" spc="41">
                <a:solidFill>
                  <a:srgbClr val="D2762B"/>
                </a:solidFill>
                <a:latin typeface="ITCFranklinGothic LT Pro CnDm"/>
                <a:ea typeface="ITCFranklinGothic LT Pro CnDm"/>
                <a:cs typeface="ITCFranklinGothic LT Pro CnDm"/>
                <a:sym typeface="ITCFranklinGothic LT Pro CnDm"/>
              </a:defRPr>
            </a:lvl1pPr>
          </a:lstStyle>
          <a:p>
            <a:pPr defTabSz="228600" hangingPunct="0"/>
            <a:endParaRPr sz="1000" kern="0" spc="21" dirty="0"/>
          </a:p>
        </p:txBody>
      </p:sp>
      <p:pic>
        <p:nvPicPr>
          <p:cNvPr id="156" name="Logo tbv Powerpoint.ai" descr="Logo tbv Powerpoint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1128" y="-9280"/>
            <a:ext cx="4724036" cy="121679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aankondiging van het thema"/>
          <p:cNvSpPr txBox="1"/>
          <p:nvPr/>
        </p:nvSpPr>
        <p:spPr>
          <a:xfrm>
            <a:off x="2221540" y="2197761"/>
            <a:ext cx="8795711" cy="924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b"/>
          <a:lstStyle>
            <a:lvl1pPr algn="r" defTabSz="457200">
              <a:defRPr sz="5500" u="sng" cap="all" spc="167">
                <a:solidFill>
                  <a:srgbClr val="2C6798"/>
                </a:solidFill>
                <a:latin typeface="ITCFranklinGothic LT Pro CnBk"/>
                <a:ea typeface="ITCFranklinGothic LT Pro CnBk"/>
                <a:cs typeface="ITCFranklinGothic LT Pro CnBk"/>
                <a:sym typeface="ITCFranklinGothic LT Pro CnBk"/>
              </a:defRPr>
            </a:lvl1pPr>
          </a:lstStyle>
          <a:p>
            <a:pPr defTabSz="228600" hangingPunct="0"/>
            <a:endParaRPr sz="2750" kern="0" spc="84" dirty="0"/>
          </a:p>
        </p:txBody>
      </p:sp>
      <p:pic>
        <p:nvPicPr>
          <p:cNvPr id="158" name="Afbeelding" descr="Afbeeld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511327" y="-18803"/>
            <a:ext cx="885524" cy="32563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FF00DA3-7EDC-5E99-05EE-481C90B57CEE}"/>
              </a:ext>
            </a:extLst>
          </p:cNvPr>
          <p:cNvSpPr txBox="1">
            <a:spLocks/>
          </p:cNvSpPr>
          <p:nvPr/>
        </p:nvSpPr>
        <p:spPr bwMode="auto">
          <a:xfrm>
            <a:off x="3048550" y="1819868"/>
            <a:ext cx="8472890" cy="268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609585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1219170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828754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2438339" algn="l" rtl="0" eaLnBrk="1" fontAlgn="base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recommendation paper</a:t>
            </a:r>
          </a:p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and feedback</a:t>
            </a:r>
          </a:p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1DC63AB-2886-53D5-219D-1F2809945BE7}"/>
              </a:ext>
            </a:extLst>
          </p:cNvPr>
          <p:cNvSpPr txBox="1"/>
          <p:nvPr/>
        </p:nvSpPr>
        <p:spPr>
          <a:xfrm>
            <a:off x="346670" y="5687708"/>
            <a:ext cx="9932166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Monique Al, CCMO, Netherlands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CTCG </a:t>
            </a:r>
            <a:r>
              <a:rPr lang="nl-NL" sz="1600" dirty="0" err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subgroup</a:t>
            </a:r>
            <a:r>
              <a:rPr lang="nl-NL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nl-NL" sz="1600" dirty="0" err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AxMP</a:t>
            </a:r>
            <a:r>
              <a:rPr lang="nl-NL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nl-NL" sz="1600" dirty="0" err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recommendation</a:t>
            </a:r>
            <a:r>
              <a:rPr lang="nl-NL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paper (NL, DE, DK, IE, SE) 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MSP </a:t>
            </a:r>
            <a:r>
              <a:rPr lang="nl-NL" sz="1600" dirty="0" err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Advisory</a:t>
            </a:r>
            <a:r>
              <a:rPr lang="nl-NL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nl-NL" sz="1600" dirty="0" err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group</a:t>
            </a:r>
            <a:r>
              <a:rPr lang="nl-NL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meeting, 26 </a:t>
            </a:r>
            <a:r>
              <a:rPr lang="nl-NL" sz="1600" dirty="0" err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June</a:t>
            </a:r>
            <a:r>
              <a:rPr lang="nl-NL" sz="1600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2025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C059EDE-E81C-F2ED-E1A3-42CCFC60CEF8}"/>
              </a:ext>
            </a:extLst>
          </p:cNvPr>
          <p:cNvSpPr/>
          <p:nvPr/>
        </p:nvSpPr>
        <p:spPr>
          <a:xfrm>
            <a:off x="6213833" y="6503277"/>
            <a:ext cx="2356721" cy="36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E4AAF-0E72-88A9-2B73-5B32D83E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89" y="306831"/>
            <a:ext cx="8231686" cy="620836"/>
          </a:xfrm>
        </p:spPr>
        <p:txBody>
          <a:bodyPr>
            <a:noAutofit/>
          </a:bodyPr>
          <a:lstStyle/>
          <a:p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paper </a:t>
            </a:r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7ABD522-6AB7-85B8-236E-20682C78A732}"/>
              </a:ext>
            </a:extLst>
          </p:cNvPr>
          <p:cNvSpPr/>
          <p:nvPr/>
        </p:nvSpPr>
        <p:spPr>
          <a:xfrm>
            <a:off x="3957016" y="6490863"/>
            <a:ext cx="4360133" cy="36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A5B91B-141E-2BE2-B382-FAFB580B0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858" y="6233409"/>
            <a:ext cx="843457" cy="305309"/>
          </a:xfrm>
          <a:prstGeom prst="rect">
            <a:avLst/>
          </a:prstGeom>
        </p:spPr>
      </p:pic>
      <p:pic>
        <p:nvPicPr>
          <p:cNvPr id="5" name="Afbeelding" descr="Afbeelding">
            <a:extLst>
              <a:ext uri="{FF2B5EF4-FFF2-40B4-BE49-F238E27FC236}">
                <a16:creationId xmlns:a16="http://schemas.microsoft.com/office/drawing/2014/main" id="{BBE1711A-35D7-D9A8-949C-7B503A4E9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511327" y="-18803"/>
            <a:ext cx="885524" cy="32563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AC07E39-7ABF-378C-D70F-43E53B824DDA}"/>
              </a:ext>
            </a:extLst>
          </p:cNvPr>
          <p:cNvSpPr txBox="1"/>
          <p:nvPr/>
        </p:nvSpPr>
        <p:spPr>
          <a:xfrm>
            <a:off x="310127" y="1221971"/>
            <a:ext cx="10515600" cy="375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Initiated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CTCG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stakeholders on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clarifications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respect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authorised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AxMPs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source country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Feedback EFPIA 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2025) on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/IMP) of standard of care as background treatment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MSP – AG non-commercial sponsors (28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2025):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feedback as EFPIA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emphasizing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differentiating SoC as background treatment from an investigational product is critical for study design, conduct and cost management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Stakeholders: a risk-based approach should be the basis: classifying standard of care as IMP will not have any benefit to the safety of trial participant nor to the quality of the data collected.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1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03B2CDF-3375-0573-8120-EBECD4980C7B}"/>
              </a:ext>
            </a:extLst>
          </p:cNvPr>
          <p:cNvSpPr txBox="1"/>
          <p:nvPr/>
        </p:nvSpPr>
        <p:spPr>
          <a:xfrm>
            <a:off x="196174" y="1071851"/>
            <a:ext cx="11799651" cy="531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CTCG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agreed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update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recommendation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paper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following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proposals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Standard of care as background treatment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as part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trial.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situations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no placebo as comparator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comparator.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-Background treatment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part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analyses.</a:t>
            </a:r>
          </a:p>
          <a:p>
            <a:pPr marL="800100"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unmodified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authorised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AxMPs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CTIS. A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cover letter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 MS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register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CTIS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case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concerns)</a:t>
            </a:r>
          </a:p>
          <a:p>
            <a:pPr marL="800100"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case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sourced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EU/EEA or in case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authorised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product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authorised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a MSC</a:t>
            </a:r>
          </a:p>
          <a:p>
            <a:pPr marL="800100"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Update on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clarifications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phrasing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authorised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AxMPs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 investigator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sponsor 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reporting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Eudravigilance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PM 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D33EA31-D830-084C-3E0B-E5468CDEB095}"/>
              </a:ext>
            </a:extLst>
          </p:cNvPr>
          <p:cNvSpPr/>
          <p:nvPr/>
        </p:nvSpPr>
        <p:spPr>
          <a:xfrm>
            <a:off x="3957016" y="6490863"/>
            <a:ext cx="4360133" cy="36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595ACE3-C143-7943-5D8D-6601C95804FC}"/>
              </a:ext>
            </a:extLst>
          </p:cNvPr>
          <p:cNvSpPr txBox="1">
            <a:spLocks/>
          </p:cNvSpPr>
          <p:nvPr/>
        </p:nvSpPr>
        <p:spPr>
          <a:xfrm>
            <a:off x="196174" y="298518"/>
            <a:ext cx="8789884" cy="620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paper: draft </a:t>
            </a:r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april 2025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E195EEE-92B9-ABC3-E19B-42FB19188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858" y="6233409"/>
            <a:ext cx="843457" cy="305309"/>
          </a:xfrm>
          <a:prstGeom prst="rect">
            <a:avLst/>
          </a:prstGeom>
        </p:spPr>
      </p:pic>
      <p:pic>
        <p:nvPicPr>
          <p:cNvPr id="9" name="Afbeelding" descr="Afbeelding">
            <a:extLst>
              <a:ext uri="{FF2B5EF4-FFF2-40B4-BE49-F238E27FC236}">
                <a16:creationId xmlns:a16="http://schemas.microsoft.com/office/drawing/2014/main" id="{734FB112-C17C-8E7E-A3F7-BD542A521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511327" y="-18803"/>
            <a:ext cx="885524" cy="3256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349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03B2CDF-3375-0573-8120-EBECD4980C7B}"/>
              </a:ext>
            </a:extLst>
          </p:cNvPr>
          <p:cNvSpPr txBox="1"/>
          <p:nvPr/>
        </p:nvSpPr>
        <p:spPr>
          <a:xfrm>
            <a:off x="145915" y="1075417"/>
            <a:ext cx="11799651" cy="5040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Update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version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16 April 2025 clean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track changes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version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shared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EFPIA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MSP-AG non-commercial sponsors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Overall feedback: happy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many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changes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EFPIA: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 for more details (e.g. exemptions article 92, examples source country), comments on safety paragraph, more clarity needed on the classification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/IMP for SoC as background treatment and the examples provided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Non-commercial: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definition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IMP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broad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comments on the examples in annex I of the paper, comments on safety paragraph and more clarity needed on the classification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/IMP for SoC (many of the comments related to costs)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Thank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you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feedback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D33EA31-D830-084C-3E0B-E5468CDEB095}"/>
              </a:ext>
            </a:extLst>
          </p:cNvPr>
          <p:cNvSpPr/>
          <p:nvPr/>
        </p:nvSpPr>
        <p:spPr>
          <a:xfrm>
            <a:off x="3957016" y="6490863"/>
            <a:ext cx="4360133" cy="36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595ACE3-C143-7943-5D8D-6601C95804FC}"/>
              </a:ext>
            </a:extLst>
          </p:cNvPr>
          <p:cNvSpPr txBox="1">
            <a:spLocks/>
          </p:cNvSpPr>
          <p:nvPr/>
        </p:nvSpPr>
        <p:spPr>
          <a:xfrm>
            <a:off x="378671" y="119014"/>
            <a:ext cx="10515600" cy="620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paper: draft </a:t>
            </a:r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april 2024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1E26330-4B05-F9FE-2F81-1332CEEB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322" y="4347557"/>
            <a:ext cx="3027080" cy="1702732"/>
          </a:xfrm>
          <a:prstGeom prst="rect">
            <a:avLst/>
          </a:prstGeom>
        </p:spPr>
      </p:pic>
      <p:pic>
        <p:nvPicPr>
          <p:cNvPr id="6" name="Afbeelding" descr="Afbeelding">
            <a:extLst>
              <a:ext uri="{FF2B5EF4-FFF2-40B4-BE49-F238E27FC236}">
                <a16:creationId xmlns:a16="http://schemas.microsoft.com/office/drawing/2014/main" id="{D69EDA12-6A45-9816-ED77-56B6041B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511327" y="-18803"/>
            <a:ext cx="885524" cy="3256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769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A03B2CDF-3375-0573-8120-EBECD4980C7B}"/>
              </a:ext>
            </a:extLst>
          </p:cNvPr>
          <p:cNvSpPr txBox="1"/>
          <p:nvPr/>
        </p:nvSpPr>
        <p:spPr>
          <a:xfrm>
            <a:off x="246752" y="764849"/>
            <a:ext cx="11489373" cy="558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buSzPts val="1000"/>
              <a:tabLst>
                <a:tab pos="457200" algn="l"/>
              </a:tabLst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feedback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CTCG meeting May:</a:t>
            </a:r>
          </a:p>
          <a:p>
            <a:pPr lvl="1">
              <a:lnSpc>
                <a:spcPct val="107000"/>
              </a:lnSpc>
              <a:buSzPts val="1000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does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change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April 2025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Lay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out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structured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authorised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AxMPs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modified authorised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AxMPs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unauthorised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AxMPs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Clarifications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CTIS,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source country </a:t>
            </a:r>
          </a:p>
          <a:p>
            <a:pPr marL="34290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annex I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toward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more real cases. </a:t>
            </a:r>
          </a:p>
          <a:p>
            <a:pPr marL="800100"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clarity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of Standard of care (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) as background treatment.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Aligned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view but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feedback.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as background treatment is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situations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no placebo as comparator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comparator.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applicable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-Background treatment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CT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part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analyses. It is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the clinical trial includes objectives evaluating endpoints on the standard of care alone.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 line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D33EA31-D830-084C-3E0B-E5468CDEB095}"/>
              </a:ext>
            </a:extLst>
          </p:cNvPr>
          <p:cNvSpPr/>
          <p:nvPr/>
        </p:nvSpPr>
        <p:spPr>
          <a:xfrm>
            <a:off x="3957016" y="6490863"/>
            <a:ext cx="4360133" cy="36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595ACE3-C143-7943-5D8D-6601C95804FC}"/>
              </a:ext>
            </a:extLst>
          </p:cNvPr>
          <p:cNvSpPr txBox="1">
            <a:spLocks/>
          </p:cNvSpPr>
          <p:nvPr/>
        </p:nvSpPr>
        <p:spPr>
          <a:xfrm>
            <a:off x="246752" y="144013"/>
            <a:ext cx="10515600" cy="620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AxMP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paper: draft </a:t>
            </a:r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AC569E4-19FF-D289-75B5-AB6D342FD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858" y="6233409"/>
            <a:ext cx="843457" cy="305309"/>
          </a:xfrm>
          <a:prstGeom prst="rect">
            <a:avLst/>
          </a:prstGeom>
        </p:spPr>
      </p:pic>
      <p:pic>
        <p:nvPicPr>
          <p:cNvPr id="6" name="Afbeelding" descr="Afbeelding">
            <a:extLst>
              <a:ext uri="{FF2B5EF4-FFF2-40B4-BE49-F238E27FC236}">
                <a16:creationId xmlns:a16="http://schemas.microsoft.com/office/drawing/2014/main" id="{2F5376C2-0FC9-AA2E-0927-2634B545C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511327" y="-18803"/>
            <a:ext cx="885524" cy="3256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711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E4AAF-0E72-88A9-2B73-5B32D83E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67" y="144013"/>
            <a:ext cx="3397349" cy="620836"/>
          </a:xfrm>
        </p:spPr>
        <p:txBody>
          <a:bodyPr>
            <a:noAutofit/>
          </a:bodyPr>
          <a:lstStyle/>
          <a:p>
            <a:r>
              <a:rPr lang="nl-NL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03B2CDF-3375-0573-8120-EBECD4980C7B}"/>
              </a:ext>
            </a:extLst>
          </p:cNvPr>
          <p:cNvSpPr txBox="1"/>
          <p:nvPr/>
        </p:nvSpPr>
        <p:spPr>
          <a:xfrm>
            <a:off x="658833" y="1067007"/>
            <a:ext cx="10640720" cy="265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endorsement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CTCG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CTAG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no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blocking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comments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After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endorsement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publication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Eudralex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volume 10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together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instruction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impact of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ongoing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clinical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trials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99E2E7E-8D81-F0A4-169A-E6E741FD3FEC}"/>
              </a:ext>
            </a:extLst>
          </p:cNvPr>
          <p:cNvSpPr/>
          <p:nvPr/>
        </p:nvSpPr>
        <p:spPr>
          <a:xfrm>
            <a:off x="3957016" y="6490863"/>
            <a:ext cx="4360133" cy="36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" descr="Afbeelding">
            <a:extLst>
              <a:ext uri="{FF2B5EF4-FFF2-40B4-BE49-F238E27FC236}">
                <a16:creationId xmlns:a16="http://schemas.microsoft.com/office/drawing/2014/main" id="{84267B1B-A808-CCD4-7E6F-146CEAA56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511327" y="-18803"/>
            <a:ext cx="885524" cy="325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AC08E2F-EF21-6A00-40BE-1F05A9516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858" y="6233409"/>
            <a:ext cx="843457" cy="30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6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FC28A9C-C212-5082-C841-21C8E31CB13F}"/>
              </a:ext>
            </a:extLst>
          </p:cNvPr>
          <p:cNvSpPr/>
          <p:nvPr/>
        </p:nvSpPr>
        <p:spPr>
          <a:xfrm>
            <a:off x="3957016" y="6490863"/>
            <a:ext cx="4360133" cy="36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71F2F8-FB3C-DFC1-CFDC-7A9DEBBB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84" y="1225685"/>
            <a:ext cx="7416957" cy="417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033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Breedbeeld</PresentationFormat>
  <Paragraphs>55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Symbol</vt:lpstr>
      <vt:lpstr>Verdana</vt:lpstr>
      <vt:lpstr>Kantoorthema</vt:lpstr>
      <vt:lpstr>PowerPoint-presentatie</vt:lpstr>
      <vt:lpstr>Revision AxMP paper version March 2024</vt:lpstr>
      <vt:lpstr>PowerPoint-presentatie</vt:lpstr>
      <vt:lpstr>PowerPoint-presentatie</vt:lpstr>
      <vt:lpstr>PowerPoint-presentatie</vt:lpstr>
      <vt:lpstr>Next steps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Monique Al</dc:creator>
  <cp:lastModifiedBy>Monique Al</cp:lastModifiedBy>
  <cp:revision>18</cp:revision>
  <dcterms:created xsi:type="dcterms:W3CDTF">2025-03-05T13:07:52Z</dcterms:created>
  <dcterms:modified xsi:type="dcterms:W3CDTF">2025-06-20T10:31:28Z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a11ca-d417-4147-80ed-01a58412c458_Enabled">
    <vt:lpwstr>true</vt:lpwstr>
  </property>
  <property fmtid="{D5CDD505-2E9C-101B-9397-08002B2CF9AE}" pid="3" name="MSIP_Label_0eea11ca-d417-4147-80ed-01a58412c458_SetDate">
    <vt:lpwstr>2025-04-07T20:43:04Z</vt:lpwstr>
  </property>
  <property fmtid="{D5CDD505-2E9C-101B-9397-08002B2CF9AE}" pid="4" name="MSIP_Label_0eea11ca-d417-4147-80ed-01a58412c458_Method">
    <vt:lpwstr>Standard</vt:lpwstr>
  </property>
  <property fmtid="{D5CDD505-2E9C-101B-9397-08002B2CF9AE}" pid="5" name="MSIP_Label_0eea11ca-d417-4147-80ed-01a58412c458_Name">
    <vt:lpwstr>0eea11ca-d417-4147-80ed-01a58412c458</vt:lpwstr>
  </property>
  <property fmtid="{D5CDD505-2E9C-101B-9397-08002B2CF9AE}" pid="6" name="MSIP_Label_0eea11ca-d417-4147-80ed-01a58412c458_SiteId">
    <vt:lpwstr>bc9dc15c-61bc-4f03-b60b-e5b6d8922839</vt:lpwstr>
  </property>
  <property fmtid="{D5CDD505-2E9C-101B-9397-08002B2CF9AE}" pid="7" name="MSIP_Label_0eea11ca-d417-4147-80ed-01a58412c458_ActionId">
    <vt:lpwstr>0fcc0497-c653-4287-8d7d-ba5f50626aa7</vt:lpwstr>
  </property>
  <property fmtid="{D5CDD505-2E9C-101B-9397-08002B2CF9AE}" pid="8" name="MSIP_Label_0eea11ca-d417-4147-80ed-01a58412c458_ContentBits">
    <vt:lpwstr>2</vt:lpwstr>
  </property>
  <property fmtid="{D5CDD505-2E9C-101B-9397-08002B2CF9AE}" pid="9" name="ClassificationContentMarkingFooterLocations">
    <vt:lpwstr>Kantoorthema:8\EFPIA Power Point Template_abbey:4</vt:lpwstr>
  </property>
  <property fmtid="{D5CDD505-2E9C-101B-9397-08002B2CF9AE}" pid="10" name="ClassificationContentMarkingFooterText">
    <vt:lpwstr>Classified as internal/staff &amp; contractors by the European Medicines Agency </vt:lpwstr>
  </property>
</Properties>
</file>