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16"/>
  </p:notesMasterIdLst>
  <p:sldIdLst>
    <p:sldId id="256" r:id="rId2"/>
    <p:sldId id="278" r:id="rId3"/>
    <p:sldId id="2147375751" r:id="rId4"/>
    <p:sldId id="2147375752" r:id="rId5"/>
    <p:sldId id="2147375753" r:id="rId6"/>
    <p:sldId id="406" r:id="rId7"/>
    <p:sldId id="427" r:id="rId8"/>
    <p:sldId id="429" r:id="rId9"/>
    <p:sldId id="428" r:id="rId10"/>
    <p:sldId id="433" r:id="rId11"/>
    <p:sldId id="405" r:id="rId12"/>
    <p:sldId id="2147375754" r:id="rId13"/>
    <p:sldId id="274" r:id="rId14"/>
    <p:sldId id="275"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3YP3xexYcFoahXa2ehi0H5V4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00" autoAdjust="0"/>
  </p:normalViewPr>
  <p:slideViewPr>
    <p:cSldViewPr snapToGrid="0">
      <p:cViewPr varScale="1">
        <p:scale>
          <a:sx n="67" d="100"/>
          <a:sy n="67" d="100"/>
        </p:scale>
        <p:origin x="1296" y="53"/>
      </p:cViewPr>
      <p:guideLst>
        <p:guide orient="horz" pos="2092"/>
        <p:guide pos="3840"/>
      </p:guideLst>
    </p:cSldViewPr>
  </p:slideViewPr>
  <p:outlineViewPr>
    <p:cViewPr>
      <p:scale>
        <a:sx n="33" d="100"/>
        <a:sy n="33" d="100"/>
      </p:scale>
      <p:origin x="0" y="-2777"/>
    </p:cViewPr>
  </p:outlineViewPr>
  <p:notesTextViewPr>
    <p:cViewPr>
      <p:scale>
        <a:sx n="1" d="1"/>
        <a:sy n="1" d="1"/>
      </p:scale>
      <p:origin x="0" y="0"/>
    </p:cViewPr>
  </p:notesTextViewPr>
  <p:sorterViewPr>
    <p:cViewPr>
      <p:scale>
        <a:sx n="100" d="100"/>
        <a:sy n="100" d="100"/>
      </p:scale>
      <p:origin x="0" y="-13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7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Delete/update as appropriate</a:t>
            </a:r>
            <a:endParaRPr dirty="0"/>
          </a:p>
        </p:txBody>
      </p:sp>
      <p:sp>
        <p:nvSpPr>
          <p:cNvPr id="415" name="Google Shape;4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Update/add/delete parts of the copy right notice where appropriate.</a:t>
            </a:r>
            <a:endParaRPr/>
          </a:p>
          <a:p>
            <a:pPr marL="0" lvl="0" indent="0" algn="l" rtl="0">
              <a:spcBef>
                <a:spcPts val="0"/>
              </a:spcBef>
              <a:spcAft>
                <a:spcPts val="0"/>
              </a:spcAft>
              <a:buNone/>
            </a:pPr>
            <a:r>
              <a:rPr lang="en-GB"/>
              <a:t>More information: </a:t>
            </a:r>
            <a:r>
              <a:rPr lang="en-GB" u="sng">
                <a:solidFill>
                  <a:schemeClr val="hlink"/>
                </a:solidFill>
                <a:hlinkClick r:id="rId3"/>
              </a:rPr>
              <a:t>https://myintracomm.ec.europa.eu/corp/intellectual-property/Documents/2019_Reuse-guidelines%28CC-BY%29.pdf</a:t>
            </a:r>
            <a:endParaRPr/>
          </a:p>
        </p:txBody>
      </p:sp>
      <p:sp>
        <p:nvSpPr>
          <p:cNvPr id="440" name="Google Shape;4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The “pharma package” under consideration by the co-legislators foresees regulatory sandboxes to facilitate the development of complex products including so-called ATMPs</a:t>
            </a:r>
          </a:p>
          <a:p>
            <a:pPr marL="0" lvl="0" indent="0" algn="l" rtl="0">
              <a:spcBef>
                <a:spcPts val="0"/>
              </a:spcBef>
              <a:spcAft>
                <a:spcPts val="0"/>
              </a:spcAft>
              <a:buNone/>
            </a:pPr>
            <a:endParaRPr dirty="0"/>
          </a:p>
        </p:txBody>
      </p:sp>
      <p:sp>
        <p:nvSpPr>
          <p:cNvPr id="293" name="Google Shape;2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97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The “pharma package” under consideration by the co-legislators foresees regulatory sandboxes to facilitate the development of complex products including so-called ATMPs</a:t>
            </a:r>
          </a:p>
          <a:p>
            <a:pPr marL="0" lvl="0" indent="0" algn="l" rtl="0">
              <a:spcBef>
                <a:spcPts val="0"/>
              </a:spcBef>
              <a:spcAft>
                <a:spcPts val="0"/>
              </a:spcAft>
              <a:buNone/>
            </a:pPr>
            <a:endParaRPr dirty="0"/>
          </a:p>
        </p:txBody>
      </p:sp>
      <p:sp>
        <p:nvSpPr>
          <p:cNvPr id="293" name="Google Shape;2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42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32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73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0A1BC-A98D-079C-AC4C-7F94DDBF8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BC991-5F84-195E-5048-457B89591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89482-5245-424B-A685-86B8C51F40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9E6EF2-3FB8-2A8B-5B5A-50D914ED2FD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192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62C38-1C2B-308C-5812-25C645E35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69490-3820-6DCF-5BD7-1DBAE88CF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96C3D-1918-07B4-A308-15ECAFE4F0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88C954-7F95-5BCA-1A55-7774337AC7E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36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6D6FB-F443-6F27-54B5-B313F216B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49D4B-0DE8-BF46-42CE-3C3561B54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7E279-B3BB-3B98-90B2-6517089EFA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21FE58-6E37-02BA-7285-9B219D30B61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620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96B4-F9DB-1C8A-C4D0-849390E4C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7E581-BE0C-1D41-CD3D-924487820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389EF-8F44-F68F-0E1F-904363C92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C02AC0-D80D-9771-C76D-9BA97C12A64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5660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22"/>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sp>
        <p:nvSpPr>
          <p:cNvPr id="18" name="Google Shape;18;p2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2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Google Shape;20;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 name="Google Shape;21;p2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46746" y="1978925"/>
            <a:ext cx="0" cy="4879075"/>
          </a:xfrm>
          <a:prstGeom prst="straightConnector1">
            <a:avLst/>
          </a:prstGeom>
          <a:noFill/>
          <a:ln w="28575" cap="flat" cmpd="sng">
            <a:solidFill>
              <a:schemeClr val="accent5"/>
            </a:solidFill>
            <a:prstDash val="solid"/>
            <a:miter lim="800000"/>
            <a:headEnd type="none" w="sm" len="sm"/>
            <a:tailEnd type="none" w="sm" len="sm"/>
          </a:ln>
        </p:spPr>
      </p:cxnSp>
      <p:pic>
        <p:nvPicPr>
          <p:cNvPr id="2" name="Google Shape;17;p22" descr="European Commission">
            <a:extLst>
              <a:ext uri="{FF2B5EF4-FFF2-40B4-BE49-F238E27FC236}">
                <a16:creationId xmlns:a16="http://schemas.microsoft.com/office/drawing/2014/main" id="{B45F4576-0280-9ABD-3693-C3C51E11FA18}"/>
              </a:ext>
            </a:extLst>
          </p:cNvPr>
          <p:cNvPicPr preferRelativeResize="0"/>
          <p:nvPr userDrawn="1"/>
        </p:nvPicPr>
        <p:blipFill rotWithShape="1">
          <a:blip r:embed="rId2">
            <a:alphaModFix/>
          </a:blip>
          <a:srcRect/>
          <a:stretch/>
        </p:blipFill>
        <p:spPr>
          <a:xfrm>
            <a:off x="5388933" y="258042"/>
            <a:ext cx="1659793" cy="11524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cstate="print">
            <a:extLst>
              <a:ext uri="{28A0092B-C50C-407E-A947-70E740481C1C}">
                <a14:useLocalDpi xmlns:a14="http://schemas.microsoft.com/office/drawing/2010/main"/>
              </a:ext>
            </a:extLst>
          </a:blip>
          <a:srcRect/>
          <a:stretch/>
        </p:blipFill>
        <p:spPr>
          <a:xfrm>
            <a:off x="170664" y="174518"/>
            <a:ext cx="2544024" cy="915848"/>
          </a:xfrm>
          <a:prstGeom prst="rect">
            <a:avLst/>
          </a:prstGeom>
          <a:noFill/>
        </p:spPr>
      </p:pic>
    </p:spTree>
    <p:extLst>
      <p:ext uri="{BB962C8B-B14F-4D97-AF65-F5344CB8AC3E}">
        <p14:creationId xmlns:p14="http://schemas.microsoft.com/office/powerpoint/2010/main" val="3926582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dirty="0"/>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dirty="0"/>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7" name="Footer Placeholder 8">
            <a:extLst>
              <a:ext uri="{FF2B5EF4-FFF2-40B4-BE49-F238E27FC236}">
                <a16:creationId xmlns:a16="http://schemas.microsoft.com/office/drawing/2014/main" id="{B7624A9B-CC72-EEB9-2AE2-FDB9629A099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dirty="0"/>
          </a:p>
        </p:txBody>
      </p:sp>
    </p:spTree>
    <p:extLst>
      <p:ext uri="{BB962C8B-B14F-4D97-AF65-F5344CB8AC3E}">
        <p14:creationId xmlns:p14="http://schemas.microsoft.com/office/powerpoint/2010/main" val="35899496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26"/>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sp>
        <p:nvSpPr>
          <p:cNvPr id="42" name="Google Shape;42;p2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26"/>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6"/>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45" name="Google Shape;45;p2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140"/>
        <p:cNvGrpSpPr/>
        <p:nvPr/>
      </p:nvGrpSpPr>
      <p:grpSpPr>
        <a:xfrm>
          <a:off x="0" y="0"/>
          <a:ext cx="0" cy="0"/>
          <a:chOff x="0" y="0"/>
          <a:chExt cx="0" cy="0"/>
        </a:xfrm>
      </p:grpSpPr>
      <p:sp>
        <p:nvSpPr>
          <p:cNvPr id="141" name="Google Shape;141;p37"/>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43" name="Google Shape;143;p3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4" name="Google Shape;144;p37"/>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45" name="Google Shape;145;p37"/>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14">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instagram.com/europeancommission/" TargetMode="External"/><Relationship Id="rId1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hyperlink" Target="https://twitter.com/eu_commission" TargetMode="External"/><Relationship Id="rId12" Type="http://schemas.openxmlformats.org/officeDocument/2006/relationships/image" Target="../media/image17.png"/><Relationship Id="rId17" Type="http://schemas.openxmlformats.org/officeDocument/2006/relationships/hyperlink" Target="https://www.youtube.com/user/eutube" TargetMode="External"/><Relationship Id="rId2" Type="http://schemas.openxmlformats.org/officeDocument/2006/relationships/notesSlide" Target="../notesSlides/notesSlide1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www.linkedin.com/company/european-commission/" TargetMode="External"/><Relationship Id="rId5" Type="http://schemas.openxmlformats.org/officeDocument/2006/relationships/hyperlink" Target="https://europa.eu/" TargetMode="External"/><Relationship Id="rId15" Type="http://schemas.openxmlformats.org/officeDocument/2006/relationships/hyperlink" Target="https://medium.com/@EuropeanCommission" TargetMode="External"/><Relationship Id="rId10" Type="http://schemas.openxmlformats.org/officeDocument/2006/relationships/image" Target="../media/image16.png"/><Relationship Id="rId19" Type="http://schemas.openxmlformats.org/officeDocument/2006/relationships/hyperlink" Target="https://open.spotify.com/user/v7ra0as4ychfdatgcjt9nabh0?si=SEs1mANESea5kzyVy7HvDw" TargetMode="External"/><Relationship Id="rId4" Type="http://schemas.openxmlformats.org/officeDocument/2006/relationships/hyperlink" Target="https://commission.europa.eu/" TargetMode="External"/><Relationship Id="rId9" Type="http://schemas.openxmlformats.org/officeDocument/2006/relationships/hyperlink" Target="https://www.facebook.com/EuropeanCommission" TargetMode="External"/><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marie-sklodowska-curie-actions.ec.europa.eu/" TargetMode="External"/><Relationship Id="rId13" Type="http://schemas.openxmlformats.org/officeDocument/2006/relationships/hyperlink" Target="https://eatris.eu/" TargetMode="External"/><Relationship Id="rId18" Type="http://schemas.openxmlformats.org/officeDocument/2006/relationships/hyperlink" Target="https://ec.europa.eu/info/funding-tenders/opportunities/portal/screen/programmes/eu4h" TargetMode="External"/><Relationship Id="rId3" Type="http://schemas.openxmlformats.org/officeDocument/2006/relationships/hyperlink" Target="https://ec.europa.eu/info/funding-tenders/opportunities/portal/screen/programmes/horizon" TargetMode="External"/><Relationship Id="rId7" Type="http://schemas.openxmlformats.org/officeDocument/2006/relationships/hyperlink" Target="https://eic.ec.europa.eu/index_en" TargetMode="External"/><Relationship Id="rId12" Type="http://schemas.openxmlformats.org/officeDocument/2006/relationships/hyperlink" Target="https://www.bbmri-eric.eu/" TargetMode="External"/><Relationship Id="rId17" Type="http://schemas.openxmlformats.org/officeDocument/2006/relationships/hyperlink" Target="https://www.glopid-r.org/" TargetMode="External"/><Relationship Id="rId2" Type="http://schemas.openxmlformats.org/officeDocument/2006/relationships/notesSlide" Target="../notesSlides/notesSlide2.xml"/><Relationship Id="rId16" Type="http://schemas.openxmlformats.org/officeDocument/2006/relationships/hyperlink" Target="https://www.gacd.org/" TargetMode="External"/><Relationship Id="rId1" Type="http://schemas.openxmlformats.org/officeDocument/2006/relationships/slideLayout" Target="../slideLayouts/slideLayout3.xml"/><Relationship Id="rId6" Type="http://schemas.openxmlformats.org/officeDocument/2006/relationships/hyperlink" Target="https://erc.europa.eu/homepage" TargetMode="External"/><Relationship Id="rId11" Type="http://schemas.openxmlformats.org/officeDocument/2006/relationships/hyperlink" Target="https://www.global-health-edctp3.europa.eu/index_en" TargetMode="External"/><Relationship Id="rId5" Type="http://schemas.openxmlformats.org/officeDocument/2006/relationships/hyperlink" Target="https://ec.europa.eu/info/funding-tenders/opportunities/portal/screen/opportunities/topic-details/HORIZON-HLTH-2025-01-DISEASE-01?order=DESC&amp;pageNumber=1&amp;pageSize=50&amp;sortBy=relevance&amp;keywords=phage&amp;isExactMatch=true&amp;status=31094502&amp;programmePeriod=2021%20-%202027&amp;frameworkProgramme=43108390" TargetMode="External"/><Relationship Id="rId15" Type="http://schemas.openxmlformats.org/officeDocument/2006/relationships/hyperlink" Target="https://eu-amri.org/" TargetMode="External"/><Relationship Id="rId10" Type="http://schemas.openxmlformats.org/officeDocument/2006/relationships/hyperlink" Target="https://era4health.eu/" TargetMode="External"/><Relationship Id="rId4" Type="http://schemas.openxmlformats.org/officeDocument/2006/relationships/hyperlink" Target="https://ec.europa.eu/info/funding-tenders/opportunities/portal/screen/opportunities/calls-for-proposals?order=DESC&amp;pageNumber=1&amp;pageSize=50&amp;sortBy=relevance&amp;keywords=Public%20health&amp;isExactMatch=true&amp;status=31094502&amp;programmePeriod=2021%20-%202027&amp;frameworkProgramme=43108390" TargetMode="External"/><Relationship Id="rId9" Type="http://schemas.openxmlformats.org/officeDocument/2006/relationships/hyperlink" Target="https://erdera.org/" TargetMode="External"/><Relationship Id="rId14" Type="http://schemas.openxmlformats.org/officeDocument/2006/relationships/hyperlink" Target="https://ecri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esearch-and-innovation.ec.europa.eu/strategy/strategy-research-and-innovation/jobs-and-economy/eu-startup-and-scaleup-strategy_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Google Shape;17;p22" descr="European Commission">
            <a:extLst>
              <a:ext uri="{FF2B5EF4-FFF2-40B4-BE49-F238E27FC236}">
                <a16:creationId xmlns:a16="http://schemas.microsoft.com/office/drawing/2014/main" id="{F331827D-67AB-BC45-5244-975836C82EE5}"/>
              </a:ext>
            </a:extLst>
          </p:cNvPr>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88" name="Google Shape;188;p1"/>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lt1"/>
              </a:buClr>
              <a:buSzPts val="6000"/>
              <a:buFont typeface="Arial"/>
              <a:buNone/>
            </a:pPr>
            <a:r>
              <a:rPr lang="en-US" sz="4000" b="1" dirty="0">
                <a:latin typeface="+mj-lt"/>
              </a:rPr>
              <a:t>Update on policy development at the EU level</a:t>
            </a:r>
            <a:br>
              <a:rPr lang="en-GB" sz="4000" b="1" dirty="0">
                <a:effectLst/>
                <a:latin typeface="+mj-lt"/>
                <a:ea typeface="Calibri" panose="020F0502020204030204" pitchFamily="34" charset="0"/>
              </a:rPr>
            </a:br>
            <a:br>
              <a:rPr lang="en-GB" sz="4000" b="1" dirty="0">
                <a:effectLst/>
                <a:latin typeface="+mj-lt"/>
                <a:ea typeface="Calibri" panose="020F0502020204030204" pitchFamily="34" charset="0"/>
              </a:rPr>
            </a:br>
            <a:r>
              <a:rPr lang="en-GB" sz="2000" b="1" dirty="0">
                <a:solidFill>
                  <a:schemeClr val="accent5"/>
                </a:solidFill>
                <a:effectLst/>
                <a:latin typeface="+mj-lt"/>
                <a:ea typeface="Calibri" panose="020F0502020204030204" pitchFamily="34" charset="0"/>
              </a:rPr>
              <a:t>ACT EU Multi Stakeholder Platform meeting , 26 June 2025</a:t>
            </a:r>
            <a:br>
              <a:rPr lang="en-GB" sz="4000" b="1" dirty="0">
                <a:effectLst/>
                <a:latin typeface="+mj-lt"/>
                <a:ea typeface="Calibri" panose="020F0502020204030204" pitchFamily="34" charset="0"/>
              </a:rPr>
            </a:br>
            <a:endParaRPr sz="4000" b="1" dirty="0">
              <a:latin typeface="+mj-lt"/>
            </a:endParaRPr>
          </a:p>
        </p:txBody>
      </p:sp>
      <p:sp>
        <p:nvSpPr>
          <p:cNvPr id="190" name="Google Shape;190;p1"/>
          <p:cNvSpPr txBox="1">
            <a:spLocks noGrp="1"/>
          </p:cNvSpPr>
          <p:nvPr>
            <p:ph type="body" idx="2"/>
          </p:nvPr>
        </p:nvSpPr>
        <p:spPr>
          <a:xfrm>
            <a:off x="4653234" y="5734762"/>
            <a:ext cx="6698425" cy="52899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Font typeface="Arial"/>
              <a:buNone/>
            </a:pPr>
            <a:r>
              <a:rPr lang="en-IE" dirty="0"/>
              <a:t>Edit </a:t>
            </a:r>
            <a:r>
              <a:rPr lang="en-IE"/>
              <a:t>Szepessy, </a:t>
            </a:r>
            <a:r>
              <a:rPr lang="en-IE" dirty="0"/>
              <a:t>DG Health and Food Safety</a:t>
            </a:r>
          </a:p>
          <a:p>
            <a:pPr marL="0" lvl="0" indent="0" algn="r" rtl="0">
              <a:lnSpc>
                <a:spcPct val="100000"/>
              </a:lnSpc>
              <a:spcBef>
                <a:spcPts val="0"/>
              </a:spcBef>
              <a:spcAft>
                <a:spcPts val="0"/>
              </a:spcAft>
              <a:buSzPts val="2200"/>
              <a:buFont typeface="Arial"/>
              <a:buNone/>
            </a:pPr>
            <a:r>
              <a:rPr lang="en-IE" dirty="0"/>
              <a:t>Romina Escobar, DG Research and Innovation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03A9E-C4C7-311C-5BAE-8977697776AE}"/>
            </a:ext>
          </a:extLst>
        </p:cNvPr>
        <p:cNvGrpSpPr/>
        <p:nvPr/>
      </p:nvGrpSpPr>
      <p:grpSpPr>
        <a:xfrm>
          <a:off x="0" y="0"/>
          <a:ext cx="0" cy="0"/>
          <a:chOff x="0" y="0"/>
          <a:chExt cx="0" cy="0"/>
        </a:xfrm>
      </p:grpSpPr>
      <p:sp>
        <p:nvSpPr>
          <p:cNvPr id="12" name="Google Shape;350;p4">
            <a:extLst>
              <a:ext uri="{FF2B5EF4-FFF2-40B4-BE49-F238E27FC236}">
                <a16:creationId xmlns:a16="http://schemas.microsoft.com/office/drawing/2014/main" id="{7EFC8AC1-CD7A-96A8-A031-82DA23F73BC3}"/>
              </a:ext>
            </a:extLst>
          </p:cNvPr>
          <p:cNvSpPr txBox="1">
            <a:spLocks noGrp="1"/>
          </p:cNvSpPr>
          <p:nvPr>
            <p:ph type="title"/>
          </p:nvPr>
        </p:nvSpPr>
        <p:spPr>
          <a:xfrm>
            <a:off x="2944159" y="143996"/>
            <a:ext cx="10515600" cy="816904"/>
          </a:xfrm>
          <a:prstGeom prst="rect">
            <a:avLst/>
          </a:prstGeom>
          <a:noFill/>
          <a:ln>
            <a:noFill/>
          </a:ln>
        </p:spPr>
        <p:txBody>
          <a:bodyPr spcFirstLastPara="1" wrap="square" lIns="91425" tIns="45700" rIns="91425" bIns="0" anchor="b" anchorCtr="0">
            <a:noAutofit/>
          </a:bodyPr>
          <a:lstStyle/>
          <a:p>
            <a:pPr>
              <a:spcBef>
                <a:spcPts val="0"/>
              </a:spcBef>
            </a:pPr>
            <a:r>
              <a:rPr lang="en-GB" sz="3200"/>
              <a:t>Top recommendations – Horizontal 2/2</a:t>
            </a:r>
            <a:endParaRPr lang="en-US"/>
          </a:p>
        </p:txBody>
      </p:sp>
      <p:sp>
        <p:nvSpPr>
          <p:cNvPr id="4" name="TextBox 3">
            <a:extLst>
              <a:ext uri="{FF2B5EF4-FFF2-40B4-BE49-F238E27FC236}">
                <a16:creationId xmlns:a16="http://schemas.microsoft.com/office/drawing/2014/main" id="{B9A910A4-0135-353A-A8A8-01100CCC13B6}"/>
              </a:ext>
            </a:extLst>
          </p:cNvPr>
          <p:cNvSpPr txBox="1"/>
          <p:nvPr/>
        </p:nvSpPr>
        <p:spPr>
          <a:xfrm>
            <a:off x="189977" y="2189019"/>
            <a:ext cx="706241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GB" b="1"/>
              <a:t>Data and AI: </a:t>
            </a:r>
            <a:endParaRPr lang="en-US"/>
          </a:p>
          <a:p>
            <a:pPr marL="742950" lvl="1" indent="-285750">
              <a:buFont typeface="Courier New"/>
              <a:buChar char="o"/>
            </a:pPr>
            <a:r>
              <a:rPr lang="en-GB"/>
              <a:t>Supporting data access, interoperability, and robust digital infrastructures, notably to support AI uses. Importance of data privacy/GDPR compliance as an asset for Europe and need to develop AI around it.</a:t>
            </a:r>
            <a:endParaRPr lang="en-US"/>
          </a:p>
          <a:p>
            <a:pPr marL="457200" lvl="1" indent="-285750">
              <a:buFont typeface="Courier New"/>
              <a:buChar char="o"/>
            </a:pPr>
            <a:endParaRPr lang="en-GB"/>
          </a:p>
          <a:p>
            <a:pPr marL="285750" indent="-285750">
              <a:buChar char="•"/>
            </a:pPr>
            <a:r>
              <a:rPr lang="en-GB" b="1"/>
              <a:t>Attracting and retaining talent: </a:t>
            </a:r>
          </a:p>
          <a:p>
            <a:pPr marL="742950" lvl="1" indent="-285750">
              <a:buFont typeface="Courier New"/>
              <a:buChar char="o"/>
            </a:pPr>
            <a:r>
              <a:rPr lang="en-GB"/>
              <a:t>Building a skilled workforce, with a focus on improving STEM education, world-class fellowships, and opportunities for life-long learning.</a:t>
            </a:r>
          </a:p>
          <a:p>
            <a:pPr marL="285750" indent="-285750">
              <a:buChar char="•"/>
            </a:pPr>
            <a:endParaRPr lang="en-GB"/>
          </a:p>
          <a:p>
            <a:pPr marL="285750" indent="-285750">
              <a:buChar char="•"/>
            </a:pPr>
            <a:r>
              <a:rPr lang="en-GB" b="1"/>
              <a:t>Venture Capital and funding mechanisms: </a:t>
            </a:r>
          </a:p>
          <a:p>
            <a:pPr marL="742950" lvl="1" indent="-285750">
              <a:buFont typeface="Courier New"/>
              <a:buChar char="o"/>
            </a:pPr>
            <a:r>
              <a:rPr lang="en-GB"/>
              <a:t>Enhancing access to venture capital and developing funding mechanisms, especially for start-ups and SMEs. Creating incentives for private investment or the creation of market opportunities through IPCEIs </a:t>
            </a:r>
          </a:p>
          <a:p>
            <a:endParaRPr lang="en-GB"/>
          </a:p>
        </p:txBody>
      </p:sp>
      <p:pic>
        <p:nvPicPr>
          <p:cNvPr id="2" name="Picture 1" descr="A close up of words&#10;&#10;AI-generated content may be incorrect.">
            <a:extLst>
              <a:ext uri="{FF2B5EF4-FFF2-40B4-BE49-F238E27FC236}">
                <a16:creationId xmlns:a16="http://schemas.microsoft.com/office/drawing/2014/main" id="{50E4550F-834F-43AB-4391-F1CAA519854D}"/>
              </a:ext>
            </a:extLst>
          </p:cNvPr>
          <p:cNvPicPr>
            <a:picLocks noChangeAspect="1"/>
          </p:cNvPicPr>
          <p:nvPr/>
        </p:nvPicPr>
        <p:blipFill>
          <a:blip r:embed="rId3"/>
          <a:stretch>
            <a:fillRect/>
          </a:stretch>
        </p:blipFill>
        <p:spPr>
          <a:xfrm>
            <a:off x="7256463" y="2183302"/>
            <a:ext cx="4937614" cy="2979860"/>
          </a:xfrm>
          <a:prstGeom prst="rect">
            <a:avLst/>
          </a:prstGeom>
          <a:ln>
            <a:noFill/>
          </a:ln>
        </p:spPr>
      </p:pic>
      <p:sp>
        <p:nvSpPr>
          <p:cNvPr id="5" name="TextBox 4">
            <a:extLst>
              <a:ext uri="{FF2B5EF4-FFF2-40B4-BE49-F238E27FC236}">
                <a16:creationId xmlns:a16="http://schemas.microsoft.com/office/drawing/2014/main" id="{F7A4145C-CE3F-7CED-5557-949D78623A60}"/>
              </a:ext>
            </a:extLst>
          </p:cNvPr>
          <p:cNvSpPr txBox="1"/>
          <p:nvPr/>
        </p:nvSpPr>
        <p:spPr>
          <a:xfrm>
            <a:off x="7981462" y="5246076"/>
            <a:ext cx="38666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i="1"/>
              <a:t>Word cloud of the free text accompanying input labelled by reviewers of the </a:t>
            </a:r>
            <a:r>
              <a:rPr lang="en-US" sz="1000" i="1" err="1"/>
              <a:t>CfE</a:t>
            </a:r>
            <a:r>
              <a:rPr lang="en-US" sz="1000" i="1"/>
              <a:t> as cross-sectoral. </a:t>
            </a:r>
          </a:p>
        </p:txBody>
      </p:sp>
    </p:spTree>
    <p:extLst>
      <p:ext uri="{BB962C8B-B14F-4D97-AF65-F5344CB8AC3E}">
        <p14:creationId xmlns:p14="http://schemas.microsoft.com/office/powerpoint/2010/main" val="169377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45D5-1DF1-25F8-7F77-049AD2CB04B5}"/>
              </a:ext>
            </a:extLst>
          </p:cNvPr>
          <p:cNvSpPr>
            <a:spLocks noGrp="1"/>
          </p:cNvSpPr>
          <p:nvPr>
            <p:ph type="title"/>
          </p:nvPr>
        </p:nvSpPr>
        <p:spPr>
          <a:xfrm>
            <a:off x="838200" y="365126"/>
            <a:ext cx="10515602" cy="816904"/>
          </a:xfrm>
        </p:spPr>
        <p:txBody>
          <a:bodyPr anchor="ctr">
            <a:normAutofit/>
          </a:bodyPr>
          <a:lstStyle/>
          <a:p>
            <a:r>
              <a:rPr lang="fr-BE" sz="3700"/>
              <a:t>Commission </a:t>
            </a:r>
            <a:r>
              <a:rPr lang="fr-BE" sz="3700" err="1"/>
              <a:t>proposal</a:t>
            </a:r>
            <a:r>
              <a:rPr lang="fr-BE" sz="3700"/>
              <a:t> for a </a:t>
            </a:r>
            <a:r>
              <a:rPr lang="fr-BE" sz="3700" err="1"/>
              <a:t>European</a:t>
            </a:r>
            <a:r>
              <a:rPr lang="fr-BE" sz="3700"/>
              <a:t> Biotech </a:t>
            </a:r>
            <a:r>
              <a:rPr lang="fr-BE" sz="3700" err="1"/>
              <a:t>Act</a:t>
            </a:r>
            <a:r>
              <a:rPr lang="fr-BE" sz="3700"/>
              <a:t> </a:t>
            </a:r>
            <a:endParaRPr lang="en-IE" sz="3700"/>
          </a:p>
        </p:txBody>
      </p:sp>
      <p:sp>
        <p:nvSpPr>
          <p:cNvPr id="16" name="Content Placeholder 5">
            <a:extLst>
              <a:ext uri="{FF2B5EF4-FFF2-40B4-BE49-F238E27FC236}">
                <a16:creationId xmlns:a16="http://schemas.microsoft.com/office/drawing/2014/main" id="{06FB80F7-6CCA-F21D-742E-A0C53D358D43}"/>
              </a:ext>
            </a:extLst>
          </p:cNvPr>
          <p:cNvSpPr>
            <a:spLocks noGrp="1"/>
          </p:cNvSpPr>
          <p:nvPr>
            <p:ph sz="half" idx="1"/>
          </p:nvPr>
        </p:nvSpPr>
        <p:spPr>
          <a:xfrm>
            <a:off x="675617" y="1662786"/>
            <a:ext cx="6752318" cy="4174342"/>
          </a:xfrm>
          <a:solidFill>
            <a:srgbClr val="FFD34E"/>
          </a:solidFill>
        </p:spPr>
        <p:txBody>
          <a:bodyPr>
            <a:noAutofit/>
          </a:bodyPr>
          <a:lstStyle/>
          <a:p>
            <a:r>
              <a:rPr lang="en-US" sz="2400" b="1" dirty="0"/>
              <a:t>Objective: </a:t>
            </a:r>
            <a:r>
              <a:rPr lang="en-US" sz="2400" dirty="0"/>
              <a:t>to support the transition of biotech products from laboratory to factory and to the market</a:t>
            </a:r>
          </a:p>
          <a:p>
            <a:endParaRPr lang="en-US" sz="2400" dirty="0"/>
          </a:p>
          <a:p>
            <a:r>
              <a:rPr lang="en-US" sz="2400" b="1" dirty="0"/>
              <a:t>Areas for the impact assessment</a:t>
            </a:r>
            <a:r>
              <a:rPr lang="en-US" sz="2400" dirty="0"/>
              <a:t>: simplification and streamlining to shorten ‘time-to-market’ for innovation, financing, scale, skills, use of AI</a:t>
            </a:r>
          </a:p>
          <a:p>
            <a:pPr marL="457200" lvl="1" indent="0">
              <a:buNone/>
            </a:pPr>
            <a:endParaRPr lang="en-US" sz="2400" dirty="0">
              <a:solidFill>
                <a:schemeClr val="bg1"/>
              </a:solidFill>
            </a:endParaRPr>
          </a:p>
        </p:txBody>
      </p:sp>
      <p:sp>
        <p:nvSpPr>
          <p:cNvPr id="4" name="Slide Number Placeholder 5" hidden="1">
            <a:extLst>
              <a:ext uri="{FF2B5EF4-FFF2-40B4-BE49-F238E27FC236}">
                <a16:creationId xmlns:a16="http://schemas.microsoft.com/office/drawing/2014/main" id="{748915B1-F885-E9E5-F708-BF07D2FAB220}"/>
              </a:ext>
            </a:extLst>
          </p:cNvPr>
          <p:cNvSpPr>
            <a:spLocks noGrp="1"/>
          </p:cNvSpPr>
          <p:nvPr>
            <p:ph type="sldNum" sz="quarter" idx="4294967295"/>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spcAft>
                <a:spcPts val="600"/>
              </a:spcAft>
            </a:pPr>
            <a:fld id="{768364BB-9B21-4D29-A19C-C6410F652861}" type="slidenum">
              <a:rPr lang="en-IE" smtClean="0"/>
              <a:pPr algn="l">
                <a:spcAft>
                  <a:spcPts val="600"/>
                </a:spcAft>
              </a:pPr>
              <a:t>11</a:t>
            </a:fld>
            <a:endParaRPr lang="en-IE"/>
          </a:p>
        </p:txBody>
      </p:sp>
      <p:sp>
        <p:nvSpPr>
          <p:cNvPr id="3" name="TextBox 2">
            <a:extLst>
              <a:ext uri="{FF2B5EF4-FFF2-40B4-BE49-F238E27FC236}">
                <a16:creationId xmlns:a16="http://schemas.microsoft.com/office/drawing/2014/main" id="{5DF8A50E-962A-2F9E-300A-C13C9C35681F}"/>
              </a:ext>
            </a:extLst>
          </p:cNvPr>
          <p:cNvSpPr txBox="1"/>
          <p:nvPr/>
        </p:nvSpPr>
        <p:spPr>
          <a:xfrm>
            <a:off x="7645842" y="1662786"/>
            <a:ext cx="3870541" cy="3970318"/>
          </a:xfrm>
          <a:prstGeom prst="rect">
            <a:avLst/>
          </a:prstGeom>
          <a:solidFill>
            <a:schemeClr val="bg2">
              <a:lumMod val="75000"/>
            </a:schemeClr>
          </a:solidFill>
        </p:spPr>
        <p:txBody>
          <a:bodyPr wrap="square" rtlCol="0">
            <a:spAutoFit/>
          </a:bodyPr>
          <a:lstStyle/>
          <a:p>
            <a:r>
              <a:rPr lang="en-IE" sz="1800" b="1" dirty="0">
                <a:solidFill>
                  <a:schemeClr val="tx1"/>
                </a:solidFill>
              </a:rPr>
              <a:t>(</a:t>
            </a:r>
            <a:r>
              <a:rPr lang="en-IE" sz="1800" b="1" u="sng" dirty="0">
                <a:solidFill>
                  <a:schemeClr val="tx1"/>
                </a:solidFill>
              </a:rPr>
              <a:t>Indicative) timelines, next steps:</a:t>
            </a:r>
          </a:p>
          <a:p>
            <a:endParaRPr lang="en-IE" sz="1800" b="1" dirty="0">
              <a:solidFill>
                <a:schemeClr val="tx1"/>
              </a:solidFill>
            </a:endParaRPr>
          </a:p>
          <a:p>
            <a:r>
              <a:rPr lang="en-IE" sz="1800" b="1" dirty="0">
                <a:solidFill>
                  <a:schemeClr val="tx1"/>
                </a:solidFill>
              </a:rPr>
              <a:t>►14 May- 13 June 2025</a:t>
            </a:r>
          </a:p>
          <a:p>
            <a:r>
              <a:rPr lang="en-IE" sz="1800" b="1" dirty="0">
                <a:solidFill>
                  <a:schemeClr val="tx1"/>
                </a:solidFill>
              </a:rPr>
              <a:t>Call for evidence: </a:t>
            </a:r>
            <a:r>
              <a:rPr lang="en-IE" sz="1800" dirty="0">
                <a:solidFill>
                  <a:schemeClr val="tx1"/>
                </a:solidFill>
              </a:rPr>
              <a:t>over 240 contributions, under assessment </a:t>
            </a:r>
          </a:p>
          <a:p>
            <a:endParaRPr lang="en-IE" sz="1800" b="1" dirty="0">
              <a:solidFill>
                <a:schemeClr val="tx1"/>
              </a:solidFill>
            </a:endParaRPr>
          </a:p>
          <a:p>
            <a:r>
              <a:rPr lang="en-IE" sz="1800" b="1" dirty="0">
                <a:solidFill>
                  <a:schemeClr val="tx1"/>
                </a:solidFill>
              </a:rPr>
              <a:t>►Regulatory study: </a:t>
            </a:r>
            <a:r>
              <a:rPr lang="en-IE" sz="1800" dirty="0">
                <a:solidFill>
                  <a:schemeClr val="tx1"/>
                </a:solidFill>
              </a:rPr>
              <a:t>ongoing</a:t>
            </a:r>
          </a:p>
          <a:p>
            <a:endParaRPr lang="en-IE" sz="1800" b="1" dirty="0">
              <a:solidFill>
                <a:schemeClr val="tx1"/>
              </a:solidFill>
            </a:endParaRPr>
          </a:p>
          <a:p>
            <a:r>
              <a:rPr lang="en-IE" sz="1800" b="1" dirty="0">
                <a:solidFill>
                  <a:schemeClr val="tx1"/>
                </a:solidFill>
              </a:rPr>
              <a:t>►Public consultation: </a:t>
            </a:r>
            <a:r>
              <a:rPr lang="en-IE" sz="1800" dirty="0">
                <a:solidFill>
                  <a:schemeClr val="tx1"/>
                </a:solidFill>
              </a:rPr>
              <a:t>planned</a:t>
            </a:r>
          </a:p>
          <a:p>
            <a:pPr marL="285750" indent="-285750">
              <a:buFont typeface="Wingdings" panose="05000000000000000000" pitchFamily="2" charset="2"/>
              <a:buChar char="Ø"/>
            </a:pPr>
            <a:endParaRPr lang="en-IE" sz="1800" b="1" dirty="0">
              <a:solidFill>
                <a:schemeClr val="tx1"/>
              </a:solidFill>
            </a:endParaRPr>
          </a:p>
          <a:p>
            <a:pPr marL="285750" indent="-285750">
              <a:buFont typeface="Wingdings" panose="05000000000000000000" pitchFamily="2" charset="2"/>
              <a:buChar char="Ø"/>
            </a:pPr>
            <a:endParaRPr lang="en-IE" sz="1800" b="1" dirty="0">
              <a:solidFill>
                <a:schemeClr val="tx1"/>
              </a:solidFill>
            </a:endParaRPr>
          </a:p>
          <a:p>
            <a:pPr marL="285750" indent="-285750">
              <a:buFont typeface="Wingdings" panose="05000000000000000000" pitchFamily="2" charset="2"/>
              <a:buChar char="Ø"/>
            </a:pPr>
            <a:endParaRPr lang="en-IE" sz="1800" b="1" dirty="0">
              <a:solidFill>
                <a:schemeClr val="tx1"/>
              </a:solidFill>
            </a:endParaRPr>
          </a:p>
          <a:p>
            <a:pPr marL="285750" indent="-285750">
              <a:buFont typeface="Wingdings" panose="05000000000000000000" pitchFamily="2" charset="2"/>
              <a:buChar char="Ø"/>
            </a:pPr>
            <a:endParaRPr lang="en-IE" sz="1800" b="1" dirty="0">
              <a:solidFill>
                <a:schemeClr val="tx1"/>
              </a:solidFill>
            </a:endParaRPr>
          </a:p>
          <a:p>
            <a:endParaRPr lang="en-IE" sz="1800" b="1" dirty="0">
              <a:solidFill>
                <a:schemeClr val="tx1"/>
              </a:solidFill>
            </a:endParaRPr>
          </a:p>
        </p:txBody>
      </p:sp>
    </p:spTree>
    <p:extLst>
      <p:ext uri="{BB962C8B-B14F-4D97-AF65-F5344CB8AC3E}">
        <p14:creationId xmlns:p14="http://schemas.microsoft.com/office/powerpoint/2010/main" val="400122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45D5-1DF1-25F8-7F77-049AD2CB04B5}"/>
              </a:ext>
            </a:extLst>
          </p:cNvPr>
          <p:cNvSpPr>
            <a:spLocks noGrp="1"/>
          </p:cNvSpPr>
          <p:nvPr>
            <p:ph type="title"/>
          </p:nvPr>
        </p:nvSpPr>
        <p:spPr>
          <a:xfrm>
            <a:off x="838200" y="365126"/>
            <a:ext cx="10861110" cy="816904"/>
          </a:xfrm>
        </p:spPr>
        <p:txBody>
          <a:bodyPr anchor="ctr">
            <a:normAutofit fontScale="90000"/>
          </a:bodyPr>
          <a:lstStyle/>
          <a:p>
            <a:r>
              <a:rPr lang="fr-BE" sz="2800" b="1" dirty="0"/>
              <a:t>Pharma </a:t>
            </a:r>
            <a:r>
              <a:rPr lang="fr-BE" sz="2800" b="1" dirty="0" err="1"/>
              <a:t>revision</a:t>
            </a:r>
            <a:r>
              <a:rPr lang="fr-BE" sz="2800" b="1" dirty="0"/>
              <a:t> provisions </a:t>
            </a:r>
            <a:r>
              <a:rPr lang="fr-BE" sz="2800" b="1" dirty="0" err="1"/>
              <a:t>with</a:t>
            </a:r>
            <a:r>
              <a:rPr lang="fr-BE" sz="2800" b="1" dirty="0"/>
              <a:t> relevance to </a:t>
            </a:r>
            <a:r>
              <a:rPr lang="fr-BE" sz="2800" b="1" dirty="0" err="1"/>
              <a:t>clinical</a:t>
            </a:r>
            <a:r>
              <a:rPr lang="fr-BE" sz="2800" b="1" dirty="0"/>
              <a:t> trials (</a:t>
            </a:r>
            <a:r>
              <a:rPr lang="fr-BE" sz="2800" b="1" dirty="0" err="1"/>
              <a:t>based</a:t>
            </a:r>
            <a:r>
              <a:rPr lang="fr-BE" sz="2800" b="1" dirty="0"/>
              <a:t> on Council </a:t>
            </a:r>
            <a:r>
              <a:rPr lang="fr-BE" sz="2800" b="1" dirty="0" err="1"/>
              <a:t>proposed</a:t>
            </a:r>
            <a:r>
              <a:rPr lang="fr-BE" sz="2800" b="1" dirty="0"/>
              <a:t> mandate, in </a:t>
            </a:r>
            <a:r>
              <a:rPr lang="fr-BE" sz="2800" b="1" dirty="0" err="1"/>
              <a:t>negotiation</a:t>
            </a:r>
            <a:r>
              <a:rPr lang="fr-BE" sz="2800" b="1" dirty="0"/>
              <a:t> </a:t>
            </a:r>
            <a:r>
              <a:rPr lang="fr-BE" sz="2800" b="1" dirty="0" err="1"/>
              <a:t>between</a:t>
            </a:r>
            <a:r>
              <a:rPr lang="fr-BE" sz="2800" b="1" dirty="0"/>
              <a:t> </a:t>
            </a:r>
            <a:r>
              <a:rPr lang="fr-BE" sz="2800" b="1" dirty="0" err="1"/>
              <a:t>colegislators</a:t>
            </a:r>
            <a:r>
              <a:rPr lang="fr-BE" sz="2800" b="1" dirty="0"/>
              <a:t>)  </a:t>
            </a:r>
            <a:endParaRPr lang="en-IE" sz="2800" b="1" dirty="0"/>
          </a:p>
        </p:txBody>
      </p:sp>
      <p:sp>
        <p:nvSpPr>
          <p:cNvPr id="4" name="Slide Number Placeholder 5" hidden="1">
            <a:extLst>
              <a:ext uri="{FF2B5EF4-FFF2-40B4-BE49-F238E27FC236}">
                <a16:creationId xmlns:a16="http://schemas.microsoft.com/office/drawing/2014/main" id="{748915B1-F885-E9E5-F708-BF07D2FAB220}"/>
              </a:ext>
            </a:extLst>
          </p:cNvPr>
          <p:cNvSpPr>
            <a:spLocks noGrp="1"/>
          </p:cNvSpPr>
          <p:nvPr>
            <p:ph type="sldNum" sz="quarter" idx="4294967295"/>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spcAft>
                <a:spcPts val="600"/>
              </a:spcAft>
            </a:pPr>
            <a:fld id="{768364BB-9B21-4D29-A19C-C6410F652861}" type="slidenum">
              <a:rPr lang="en-IE" smtClean="0"/>
              <a:pPr algn="l">
                <a:spcAft>
                  <a:spcPts val="600"/>
                </a:spcAft>
              </a:pPr>
              <a:t>12</a:t>
            </a:fld>
            <a:endParaRPr lang="en-IE"/>
          </a:p>
        </p:txBody>
      </p:sp>
      <p:sp>
        <p:nvSpPr>
          <p:cNvPr id="3" name="TextBox 2">
            <a:extLst>
              <a:ext uri="{FF2B5EF4-FFF2-40B4-BE49-F238E27FC236}">
                <a16:creationId xmlns:a16="http://schemas.microsoft.com/office/drawing/2014/main" id="{5DF8A50E-962A-2F9E-300A-C13C9C35681F}"/>
              </a:ext>
            </a:extLst>
          </p:cNvPr>
          <p:cNvSpPr txBox="1"/>
          <p:nvPr/>
        </p:nvSpPr>
        <p:spPr>
          <a:xfrm>
            <a:off x="8009097" y="1662786"/>
            <a:ext cx="3870541" cy="4247317"/>
          </a:xfrm>
          <a:prstGeom prst="rect">
            <a:avLst/>
          </a:prstGeom>
          <a:solidFill>
            <a:schemeClr val="bg2">
              <a:lumMod val="75000"/>
            </a:schemeClr>
          </a:solidFill>
        </p:spPr>
        <p:txBody>
          <a:bodyPr wrap="square" rtlCol="0">
            <a:spAutoFit/>
          </a:bodyPr>
          <a:lstStyle/>
          <a:p>
            <a:r>
              <a:rPr lang="en-IE" sz="1800" b="1" dirty="0">
                <a:solidFill>
                  <a:schemeClr val="tx1"/>
                </a:solidFill>
              </a:rPr>
              <a:t>(</a:t>
            </a:r>
            <a:r>
              <a:rPr lang="en-IE" sz="1800" b="1" u="sng" dirty="0">
                <a:solidFill>
                  <a:schemeClr val="tx1"/>
                </a:solidFill>
              </a:rPr>
              <a:t>Indicative) timelines, next steps:</a:t>
            </a:r>
          </a:p>
          <a:p>
            <a:endParaRPr lang="en-IE" sz="1800" b="1" dirty="0">
              <a:solidFill>
                <a:schemeClr val="tx1"/>
              </a:solidFill>
            </a:endParaRPr>
          </a:p>
          <a:p>
            <a:r>
              <a:rPr lang="en-IE" sz="1800" b="1" dirty="0">
                <a:solidFill>
                  <a:schemeClr val="tx1"/>
                </a:solidFill>
              </a:rPr>
              <a:t>►Commission proposal adoption: April 2023</a:t>
            </a:r>
          </a:p>
          <a:p>
            <a:endParaRPr lang="en-IE" sz="1800" b="1" dirty="0">
              <a:solidFill>
                <a:schemeClr val="tx1"/>
              </a:solidFill>
            </a:endParaRPr>
          </a:p>
          <a:p>
            <a:r>
              <a:rPr lang="en-IE" sz="1800" b="1" dirty="0">
                <a:solidFill>
                  <a:schemeClr val="tx1"/>
                </a:solidFill>
              </a:rPr>
              <a:t>►EP mandate: April 2024</a:t>
            </a:r>
          </a:p>
          <a:p>
            <a:endParaRPr lang="en-IE" sz="1800" b="1" dirty="0">
              <a:solidFill>
                <a:schemeClr val="tx1"/>
              </a:solidFill>
            </a:endParaRPr>
          </a:p>
          <a:p>
            <a:r>
              <a:rPr lang="en-IE" sz="1800" b="1" dirty="0">
                <a:solidFill>
                  <a:schemeClr val="tx1"/>
                </a:solidFill>
              </a:rPr>
              <a:t>►Council mandate: June 2025</a:t>
            </a:r>
          </a:p>
          <a:p>
            <a:endParaRPr lang="en-IE" sz="1800" b="1" dirty="0">
              <a:solidFill>
                <a:schemeClr val="tx1"/>
              </a:solidFill>
            </a:endParaRPr>
          </a:p>
          <a:p>
            <a:r>
              <a:rPr lang="en-IE" sz="1800" b="1" dirty="0">
                <a:solidFill>
                  <a:schemeClr val="tx1"/>
                </a:solidFill>
              </a:rPr>
              <a:t>► First political trilogue between </a:t>
            </a:r>
            <a:r>
              <a:rPr lang="en-IE" sz="1800" b="1" dirty="0" err="1">
                <a:solidFill>
                  <a:schemeClr val="tx1"/>
                </a:solidFill>
              </a:rPr>
              <a:t>colegislators</a:t>
            </a:r>
            <a:r>
              <a:rPr lang="en-IE" sz="1800" b="1" dirty="0">
                <a:solidFill>
                  <a:schemeClr val="tx1"/>
                </a:solidFill>
              </a:rPr>
              <a:t>: June 2025</a:t>
            </a:r>
          </a:p>
          <a:p>
            <a:endParaRPr lang="en-IE" sz="1800" b="1" dirty="0">
              <a:solidFill>
                <a:schemeClr val="tx1"/>
              </a:solidFill>
            </a:endParaRPr>
          </a:p>
          <a:p>
            <a:pPr marL="285750" indent="-285750">
              <a:buFont typeface="Wingdings" panose="05000000000000000000" pitchFamily="2" charset="2"/>
              <a:buChar char="Ø"/>
            </a:pPr>
            <a:endParaRPr lang="en-IE" sz="1800" b="1" dirty="0">
              <a:solidFill>
                <a:schemeClr val="tx1"/>
              </a:solidFill>
            </a:endParaRPr>
          </a:p>
          <a:p>
            <a:pPr marL="285750" indent="-285750">
              <a:buFont typeface="Wingdings" panose="05000000000000000000" pitchFamily="2" charset="2"/>
              <a:buChar char="Ø"/>
            </a:pPr>
            <a:endParaRPr lang="en-IE" sz="1800" b="1" dirty="0">
              <a:solidFill>
                <a:schemeClr val="tx1"/>
              </a:solidFill>
            </a:endParaRPr>
          </a:p>
          <a:p>
            <a:endParaRPr lang="en-IE" sz="1800" b="1" dirty="0">
              <a:solidFill>
                <a:schemeClr val="tx1"/>
              </a:solidFill>
            </a:endParaRPr>
          </a:p>
        </p:txBody>
      </p:sp>
      <p:sp>
        <p:nvSpPr>
          <p:cNvPr id="6" name="Content Placeholder 5">
            <a:extLst>
              <a:ext uri="{FF2B5EF4-FFF2-40B4-BE49-F238E27FC236}">
                <a16:creationId xmlns:a16="http://schemas.microsoft.com/office/drawing/2014/main" id="{4C3A0FA2-F1E1-223C-FD9C-2FCB5D0537B6}"/>
              </a:ext>
            </a:extLst>
          </p:cNvPr>
          <p:cNvSpPr>
            <a:spLocks noGrp="1"/>
          </p:cNvSpPr>
          <p:nvPr>
            <p:ph sz="half" idx="1"/>
          </p:nvPr>
        </p:nvSpPr>
        <p:spPr>
          <a:xfrm>
            <a:off x="463463" y="1662786"/>
            <a:ext cx="7365304" cy="4247317"/>
          </a:xfrm>
          <a:solidFill>
            <a:schemeClr val="accent5">
              <a:lumMod val="60000"/>
              <a:lumOff val="40000"/>
            </a:schemeClr>
          </a:solidFill>
        </p:spPr>
        <p:txBody>
          <a:bodyPr/>
          <a:lstStyle/>
          <a:p>
            <a:pPr marL="285750" indent="-285750">
              <a:buFont typeface="Wingdings" panose="05000000000000000000" pitchFamily="2" charset="2"/>
              <a:buChar char="Ø"/>
            </a:pPr>
            <a:r>
              <a:rPr lang="en-US" sz="1800" b="1" dirty="0">
                <a:effectLst/>
                <a:latin typeface="+mn-lt"/>
                <a:ea typeface="Calibri" panose="020F0502020204030204" pitchFamily="34" charset="0"/>
                <a:cs typeface="Arial" panose="020B0604020202020204" pitchFamily="34" charset="0"/>
              </a:rPr>
              <a:t>Streamlined GMO assessment for clinical trials to reduce complexity and expedite </a:t>
            </a:r>
            <a:r>
              <a:rPr lang="en-IE" sz="1800" b="1" dirty="0">
                <a:effectLst/>
                <a:latin typeface="+mn-lt"/>
                <a:ea typeface="Calibri" panose="020F0502020204030204" pitchFamily="34" charset="0"/>
                <a:cs typeface="Arial" panose="020B0604020202020204" pitchFamily="34" charset="0"/>
              </a:rPr>
              <a:t>procedures as part of the environmental risk assessment; </a:t>
            </a:r>
          </a:p>
          <a:p>
            <a:endParaRPr lang="en-IE" sz="1800" b="1" dirty="0">
              <a:effectLst/>
              <a:latin typeface="+mn-lt"/>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1800" b="1" dirty="0">
                <a:effectLst/>
                <a:latin typeface="+mn-lt"/>
                <a:ea typeface="Calibri" panose="020F0502020204030204" pitchFamily="34" charset="0"/>
                <a:cs typeface="Arial" panose="020B0604020202020204" pitchFamily="34" charset="0"/>
              </a:rPr>
              <a:t>Enhanced EMA regulatory support to academi</a:t>
            </a:r>
            <a:r>
              <a:rPr lang="en-US" sz="1800" b="1" dirty="0">
                <a:latin typeface="+mn-lt"/>
                <a:ea typeface="Calibri" panose="020F0502020204030204" pitchFamily="34" charset="0"/>
                <a:cs typeface="Arial" panose="020B0604020202020204" pitchFamily="34" charset="0"/>
              </a:rPr>
              <a:t>a and</a:t>
            </a:r>
            <a:r>
              <a:rPr lang="en-US" sz="1800" b="1" dirty="0">
                <a:effectLst/>
                <a:latin typeface="+mn-lt"/>
                <a:ea typeface="Calibri" panose="020F0502020204030204" pitchFamily="34" charset="0"/>
                <a:cs typeface="Arial" panose="020B0604020202020204" pitchFamily="34" charset="0"/>
              </a:rPr>
              <a:t> SMEs. </a:t>
            </a:r>
          </a:p>
          <a:p>
            <a:endParaRPr lang="en-IE" sz="1800" b="1" dirty="0">
              <a:effectLst/>
              <a:latin typeface="+mn-lt"/>
              <a:ea typeface="Times New Roman" panose="02020603050405020304" pitchFamily="18" charset="0"/>
            </a:endParaRPr>
          </a:p>
          <a:p>
            <a:pPr marL="285750" indent="-285750">
              <a:buFont typeface="Wingdings" panose="05000000000000000000" pitchFamily="2" charset="2"/>
              <a:buChar char="Ø"/>
            </a:pPr>
            <a:r>
              <a:rPr lang="en-US" sz="1800" b="1" dirty="0" err="1">
                <a:effectLst/>
                <a:latin typeface="+mn-lt"/>
                <a:ea typeface="Calibri" panose="020F0502020204030204" pitchFamily="34" charset="0"/>
                <a:cs typeface="Arial" panose="020B0604020202020204" pitchFamily="34" charset="0"/>
              </a:rPr>
              <a:t>Decentralised</a:t>
            </a:r>
            <a:r>
              <a:rPr lang="en-US" sz="1800" b="1" dirty="0">
                <a:effectLst/>
                <a:latin typeface="+mn-lt"/>
                <a:ea typeface="Calibri" panose="020F0502020204030204" pitchFamily="34" charset="0"/>
                <a:cs typeface="Arial" panose="020B0604020202020204" pitchFamily="34" charset="0"/>
              </a:rPr>
              <a:t> manufacturing for certain IMPs (e.g. short shelf-life biological medicines or autologous ATMPs) allows production sites near patients</a:t>
            </a:r>
          </a:p>
          <a:p>
            <a:endParaRPr lang="en-US" sz="1800" b="1" dirty="0">
              <a:effectLst/>
              <a:latin typeface="+mn-lt"/>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1800" b="1" dirty="0">
                <a:effectLst/>
                <a:latin typeface="+mn-lt"/>
                <a:ea typeface="Times New Roman" panose="02020603050405020304" pitchFamily="18" charset="0"/>
              </a:rPr>
              <a:t>Modulation for regulatory market protection in case the MAA contains data (1) from multinational EU clinical trials (2) from clinica</a:t>
            </a:r>
            <a:r>
              <a:rPr lang="en-US" sz="1800" b="1" dirty="0">
                <a:latin typeface="+mn-lt"/>
                <a:ea typeface="Times New Roman" panose="02020603050405020304" pitchFamily="18" charset="0"/>
              </a:rPr>
              <a:t>l trials with</a:t>
            </a:r>
            <a:r>
              <a:rPr lang="en-US" sz="1800" b="1" dirty="0">
                <a:effectLst/>
                <a:latin typeface="+mn-lt"/>
                <a:ea typeface="Times New Roman" panose="02020603050405020304" pitchFamily="18" charset="0"/>
              </a:rPr>
              <a:t> relevant and evidence-based comparator and (3) in case of early regulatory submission</a:t>
            </a:r>
            <a:endParaRPr lang="en-IE" sz="1800" b="1" dirty="0">
              <a:effectLst/>
              <a:latin typeface="+mn-lt"/>
              <a:ea typeface="Times New Roman" panose="02020603050405020304" pitchFamily="18" charset="0"/>
            </a:endParaRPr>
          </a:p>
        </p:txBody>
      </p:sp>
    </p:spTree>
    <p:extLst>
      <p:ext uri="{BB962C8B-B14F-4D97-AF65-F5344CB8AC3E}">
        <p14:creationId xmlns:p14="http://schemas.microsoft.com/office/powerpoint/2010/main" val="364404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13</a:t>
            </a:fld>
            <a:endParaRPr/>
          </a:p>
        </p:txBody>
      </p:sp>
      <p:sp>
        <p:nvSpPr>
          <p:cNvPr id="418" name="Google Shape;418;p1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dirty="0"/>
              <a:t>Keep in touch</a:t>
            </a:r>
            <a:endParaRPr dirty="0"/>
          </a:p>
        </p:txBody>
      </p:sp>
      <p:pic>
        <p:nvPicPr>
          <p:cNvPr id="419" name="Google Shape;419;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0722" y="1630238"/>
            <a:ext cx="684199" cy="750146"/>
          </a:xfrm>
          <a:prstGeom prst="rect">
            <a:avLst/>
          </a:prstGeom>
          <a:noFill/>
          <a:ln>
            <a:noFill/>
          </a:ln>
        </p:spPr>
      </p:pic>
      <p:sp>
        <p:nvSpPr>
          <p:cNvPr id="420" name="Google Shape;420;p19"/>
          <p:cNvSpPr txBox="1"/>
          <p:nvPr/>
        </p:nvSpPr>
        <p:spPr>
          <a:xfrm>
            <a:off x="1800695" y="1804005"/>
            <a:ext cx="319240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dirty="0">
                <a:solidFill>
                  <a:schemeClr val="tx1"/>
                </a:solidFill>
                <a:hlinkClick r:id="rId4">
                  <a:extLst>
                    <a:ext uri="{A12FA001-AC4F-418D-AE19-62706E023703}">
                      <ahyp:hlinkClr xmlns:ahyp="http://schemas.microsoft.com/office/drawing/2018/hyperlinkcolor" val="tx"/>
                    </a:ext>
                  </a:extLst>
                </a:hlinkClick>
              </a:rPr>
              <a:t>commission.europa.eu/</a:t>
            </a:r>
            <a:endParaRPr sz="1600" dirty="0">
              <a:solidFill>
                <a:schemeClr val="tx1"/>
              </a:solidFill>
              <a:latin typeface="Arial"/>
              <a:ea typeface="Arial"/>
              <a:cs typeface="Arial"/>
              <a:sym typeface="Arial"/>
            </a:endParaRPr>
          </a:p>
        </p:txBody>
      </p:sp>
      <p:pic>
        <p:nvPicPr>
          <p:cNvPr id="421" name="Google Shape;421;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0722" y="2635213"/>
            <a:ext cx="684199" cy="750146"/>
          </a:xfrm>
          <a:prstGeom prst="rect">
            <a:avLst/>
          </a:prstGeom>
          <a:noFill/>
          <a:ln>
            <a:noFill/>
          </a:ln>
        </p:spPr>
      </p:pic>
      <p:sp>
        <p:nvSpPr>
          <p:cNvPr id="422" name="Google Shape;422;p19"/>
          <p:cNvSpPr txBox="1"/>
          <p:nvPr/>
        </p:nvSpPr>
        <p:spPr>
          <a:xfrm>
            <a:off x="1839985" y="2778445"/>
            <a:ext cx="116570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europa.eu/</a:t>
            </a:r>
            <a:endParaRPr sz="1600">
              <a:solidFill>
                <a:schemeClr val="dk1"/>
              </a:solidFill>
              <a:latin typeface="Arial"/>
              <a:ea typeface="Arial"/>
              <a:cs typeface="Arial"/>
              <a:sym typeface="Arial"/>
            </a:endParaRPr>
          </a:p>
        </p:txBody>
      </p:sp>
      <p:pic>
        <p:nvPicPr>
          <p:cNvPr id="423" name="Google Shape;423;p19" descr="X (Twitter)"/>
          <p:cNvPicPr preferRelativeResize="0"/>
          <p:nvPr/>
        </p:nvPicPr>
        <p:blipFill>
          <a:blip r:embed="rId6"/>
          <a:srcRect/>
          <a:stretch/>
        </p:blipFill>
        <p:spPr>
          <a:xfrm>
            <a:off x="1036627" y="3684432"/>
            <a:ext cx="553278" cy="565496"/>
          </a:xfrm>
          <a:prstGeom prst="rect">
            <a:avLst/>
          </a:prstGeom>
          <a:noFill/>
          <a:ln>
            <a:noFill/>
          </a:ln>
        </p:spPr>
      </p:pic>
      <p:sp>
        <p:nvSpPr>
          <p:cNvPr id="424" name="Google Shape;424;p19"/>
          <p:cNvSpPr txBox="1"/>
          <p:nvPr/>
        </p:nvSpPr>
        <p:spPr>
          <a:xfrm>
            <a:off x="1800696" y="3769738"/>
            <a:ext cx="197522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@EU_Commission </a:t>
            </a:r>
            <a:endParaRPr sz="1200" dirty="0">
              <a:solidFill>
                <a:schemeClr val="dk1"/>
              </a:solidFill>
              <a:latin typeface="Arial"/>
              <a:ea typeface="Arial"/>
              <a:cs typeface="Arial"/>
              <a:sym typeface="Arial"/>
            </a:endParaRPr>
          </a:p>
        </p:txBody>
      </p:sp>
      <p:pic>
        <p:nvPicPr>
          <p:cNvPr id="425" name="Google Shape;425;p19" descr="Facebook"/>
          <p:cNvPicPr preferRelativeResize="0"/>
          <p:nvPr/>
        </p:nvPicPr>
        <p:blipFill rotWithShape="1">
          <a:blip r:embed="rId8">
            <a:alphaModFix/>
          </a:blip>
          <a:srcRect/>
          <a:stretch/>
        </p:blipFill>
        <p:spPr>
          <a:xfrm>
            <a:off x="980922" y="4538287"/>
            <a:ext cx="620230" cy="681506"/>
          </a:xfrm>
          <a:prstGeom prst="rect">
            <a:avLst/>
          </a:prstGeom>
          <a:noFill/>
          <a:ln>
            <a:noFill/>
          </a:ln>
        </p:spPr>
      </p:pic>
      <p:sp>
        <p:nvSpPr>
          <p:cNvPr id="426" name="Google Shape;426;p19"/>
          <p:cNvSpPr txBox="1"/>
          <p:nvPr/>
        </p:nvSpPr>
        <p:spPr>
          <a:xfrm>
            <a:off x="1794397" y="4706662"/>
            <a:ext cx="24657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@EuropeanCommission </a:t>
            </a:r>
            <a:endParaRPr sz="1200">
              <a:solidFill>
                <a:schemeClr val="dk1"/>
              </a:solidFill>
              <a:latin typeface="Arial"/>
              <a:ea typeface="Arial"/>
              <a:cs typeface="Arial"/>
              <a:sym typeface="Arial"/>
            </a:endParaRPr>
          </a:p>
        </p:txBody>
      </p:sp>
      <p:pic>
        <p:nvPicPr>
          <p:cNvPr id="427" name="Google Shape;427;p19" descr="LinkedIn"/>
          <p:cNvPicPr preferRelativeResize="0"/>
          <p:nvPr/>
        </p:nvPicPr>
        <p:blipFill rotWithShape="1">
          <a:blip r:embed="rId10">
            <a:alphaModFix/>
          </a:blip>
          <a:srcRect/>
          <a:stretch/>
        </p:blipFill>
        <p:spPr>
          <a:xfrm>
            <a:off x="980922" y="5491270"/>
            <a:ext cx="620230" cy="681506"/>
          </a:xfrm>
          <a:prstGeom prst="rect">
            <a:avLst/>
          </a:prstGeom>
          <a:noFill/>
          <a:ln>
            <a:noFill/>
          </a:ln>
        </p:spPr>
      </p:pic>
      <p:sp>
        <p:nvSpPr>
          <p:cNvPr id="428" name="Google Shape;428;p19"/>
          <p:cNvSpPr txBox="1"/>
          <p:nvPr/>
        </p:nvSpPr>
        <p:spPr>
          <a:xfrm>
            <a:off x="1794397" y="5641828"/>
            <a:ext cx="225734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European Commission</a:t>
            </a:r>
            <a:endParaRPr sz="1200">
              <a:solidFill>
                <a:schemeClr val="dk1"/>
              </a:solidFill>
              <a:latin typeface="Arial"/>
              <a:ea typeface="Arial"/>
              <a:cs typeface="Arial"/>
              <a:sym typeface="Arial"/>
            </a:endParaRPr>
          </a:p>
        </p:txBody>
      </p:sp>
      <p:pic>
        <p:nvPicPr>
          <p:cNvPr id="429" name="Google Shape;429;p19" descr="Instagram"/>
          <p:cNvPicPr preferRelativeResize="0"/>
          <p:nvPr/>
        </p:nvPicPr>
        <p:blipFill rotWithShape="1">
          <a:blip r:embed="rId12">
            <a:alphaModFix/>
          </a:blip>
          <a:srcRect/>
          <a:stretch/>
        </p:blipFill>
        <p:spPr>
          <a:xfrm>
            <a:off x="5363060" y="1661642"/>
            <a:ext cx="647562" cy="711537"/>
          </a:xfrm>
          <a:prstGeom prst="rect">
            <a:avLst/>
          </a:prstGeom>
          <a:noFill/>
          <a:ln>
            <a:noFill/>
          </a:ln>
        </p:spPr>
      </p:pic>
      <p:sp>
        <p:nvSpPr>
          <p:cNvPr id="430" name="Google Shape;430;p19"/>
          <p:cNvSpPr txBox="1"/>
          <p:nvPr/>
        </p:nvSpPr>
        <p:spPr>
          <a:xfrm>
            <a:off x="6172445" y="1836034"/>
            <a:ext cx="213231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europeancommission</a:t>
            </a:r>
            <a:endParaRPr sz="1200">
              <a:solidFill>
                <a:schemeClr val="dk1"/>
              </a:solidFill>
              <a:latin typeface="Arial"/>
              <a:ea typeface="Arial"/>
              <a:cs typeface="Arial"/>
              <a:sym typeface="Arial"/>
            </a:endParaRPr>
          </a:p>
        </p:txBody>
      </p:sp>
      <p:pic>
        <p:nvPicPr>
          <p:cNvPr id="431" name="Google Shape;431;p19" descr="Medium"/>
          <p:cNvPicPr preferRelativeResize="0"/>
          <p:nvPr/>
        </p:nvPicPr>
        <p:blipFill rotWithShape="1">
          <a:blip r:embed="rId14">
            <a:alphaModFix/>
          </a:blip>
          <a:srcRect/>
          <a:stretch/>
        </p:blipFill>
        <p:spPr>
          <a:xfrm>
            <a:off x="5402348" y="2611751"/>
            <a:ext cx="568985" cy="623695"/>
          </a:xfrm>
          <a:prstGeom prst="rect">
            <a:avLst/>
          </a:prstGeom>
          <a:noFill/>
          <a:ln>
            <a:noFill/>
          </a:ln>
        </p:spPr>
      </p:pic>
      <p:sp>
        <p:nvSpPr>
          <p:cNvPr id="432" name="Google Shape;432;p19"/>
          <p:cNvSpPr txBox="1"/>
          <p:nvPr/>
        </p:nvSpPr>
        <p:spPr>
          <a:xfrm>
            <a:off x="6181380" y="2772218"/>
            <a:ext cx="24080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@EuropeanCommission</a:t>
            </a:r>
            <a:endParaRPr sz="1200">
              <a:solidFill>
                <a:schemeClr val="dk1"/>
              </a:solidFill>
              <a:latin typeface="Arial"/>
              <a:ea typeface="Arial"/>
              <a:cs typeface="Arial"/>
              <a:sym typeface="Arial"/>
            </a:endParaRPr>
          </a:p>
        </p:txBody>
      </p:sp>
      <p:pic>
        <p:nvPicPr>
          <p:cNvPr id="433" name="Google Shape;433;p19" descr="Youtube"/>
          <p:cNvPicPr preferRelativeResize="0"/>
          <p:nvPr/>
        </p:nvPicPr>
        <p:blipFill rotWithShape="1">
          <a:blip r:embed="rId16">
            <a:alphaModFix/>
          </a:blip>
          <a:srcRect/>
          <a:stretch/>
        </p:blipFill>
        <p:spPr>
          <a:xfrm>
            <a:off x="5399823" y="3542487"/>
            <a:ext cx="660728" cy="726004"/>
          </a:xfrm>
          <a:prstGeom prst="rect">
            <a:avLst/>
          </a:prstGeom>
          <a:noFill/>
          <a:ln>
            <a:noFill/>
          </a:ln>
        </p:spPr>
      </p:pic>
      <p:sp>
        <p:nvSpPr>
          <p:cNvPr id="434" name="Google Shape;434;p19"/>
          <p:cNvSpPr txBox="1"/>
          <p:nvPr/>
        </p:nvSpPr>
        <p:spPr>
          <a:xfrm>
            <a:off x="6228522" y="3743522"/>
            <a:ext cx="92724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17">
                  <a:extLst>
                    <a:ext uri="{A12FA001-AC4F-418D-AE19-62706E023703}">
                      <ahyp:hlinkClr xmlns:ahyp="http://schemas.microsoft.com/office/drawing/2018/hyperlinkcolor" val="tx"/>
                    </a:ext>
                  </a:extLst>
                </a:hlinkClick>
              </a:rPr>
              <a:t>EUTube</a:t>
            </a:r>
            <a:endParaRPr sz="1200">
              <a:solidFill>
                <a:schemeClr val="dk1"/>
              </a:solidFill>
              <a:latin typeface="Arial"/>
              <a:ea typeface="Arial"/>
              <a:cs typeface="Arial"/>
              <a:sym typeface="Arial"/>
            </a:endParaRPr>
          </a:p>
        </p:txBody>
      </p:sp>
      <p:pic>
        <p:nvPicPr>
          <p:cNvPr id="435" name="Google Shape;435;p19" descr="Spotify"/>
          <p:cNvPicPr preferRelativeResize="0"/>
          <p:nvPr/>
        </p:nvPicPr>
        <p:blipFill rotWithShape="1">
          <a:blip r:embed="rId18">
            <a:alphaModFix/>
          </a:blip>
          <a:srcRect/>
          <a:stretch/>
        </p:blipFill>
        <p:spPr>
          <a:xfrm>
            <a:off x="5381661" y="4514763"/>
            <a:ext cx="695271" cy="762124"/>
          </a:xfrm>
          <a:prstGeom prst="rect">
            <a:avLst/>
          </a:prstGeom>
          <a:noFill/>
          <a:ln>
            <a:noFill/>
          </a:ln>
        </p:spPr>
      </p:pic>
      <p:sp>
        <p:nvSpPr>
          <p:cNvPr id="436" name="Google Shape;436;p19"/>
          <p:cNvSpPr txBox="1"/>
          <p:nvPr/>
        </p:nvSpPr>
        <p:spPr>
          <a:xfrm>
            <a:off x="6232516" y="4727840"/>
            <a:ext cx="11528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GB" sz="1600" u="sng">
                <a:solidFill>
                  <a:schemeClr val="dk1"/>
                </a:solidFill>
                <a:latin typeface="Arial"/>
                <a:ea typeface="Arial"/>
                <a:cs typeface="Arial"/>
                <a:sym typeface="Arial"/>
                <a:hlinkClick r:id="rId19">
                  <a:extLst>
                    <a:ext uri="{A12FA001-AC4F-418D-AE19-62706E023703}">
                      <ahyp:hlinkClr xmlns:ahyp="http://schemas.microsoft.com/office/drawing/2018/hyperlinkcolor" val="tx"/>
                    </a:ext>
                  </a:extLst>
                </a:hlinkClick>
              </a:rPr>
              <a:t>EU Spotify</a:t>
            </a:r>
            <a:endParaRPr sz="16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14</a:t>
            </a:fld>
            <a:endParaRPr dirty="0"/>
          </a:p>
        </p:txBody>
      </p:sp>
      <p:sp>
        <p:nvSpPr>
          <p:cNvPr id="443" name="Google Shape;443;p2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en-GB"/>
              <a:t>Thank you</a:t>
            </a:r>
            <a:endParaRPr/>
          </a:p>
        </p:txBody>
      </p:sp>
      <p:pic>
        <p:nvPicPr>
          <p:cNvPr id="444" name="Google Shape;444;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0524" y="4040561"/>
            <a:ext cx="1023496" cy="358097"/>
          </a:xfrm>
          <a:prstGeom prst="rect">
            <a:avLst/>
          </a:prstGeom>
          <a:noFill/>
          <a:ln>
            <a:noFill/>
          </a:ln>
        </p:spPr>
      </p:pic>
      <p:sp>
        <p:nvSpPr>
          <p:cNvPr id="445" name="Google Shape;445;p20"/>
          <p:cNvSpPr txBox="1"/>
          <p:nvPr/>
        </p:nvSpPr>
        <p:spPr>
          <a:xfrm>
            <a:off x="735992" y="4479624"/>
            <a:ext cx="89410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dirty="0">
                <a:solidFill>
                  <a:srgbClr val="767676"/>
                </a:solidFill>
                <a:latin typeface="Arial"/>
                <a:ea typeface="Arial"/>
                <a:cs typeface="Arial"/>
                <a:sym typeface="Arial"/>
              </a:rPr>
              <a:t>© European Union 2023</a:t>
            </a:r>
            <a:endParaRPr dirty="0"/>
          </a:p>
          <a:p>
            <a:pPr marL="0" marR="0" lvl="0" indent="0" algn="l" rtl="0">
              <a:spcBef>
                <a:spcPts val="1800"/>
              </a:spcBef>
              <a:spcAft>
                <a:spcPts val="0"/>
              </a:spcAft>
              <a:buNone/>
            </a:pPr>
            <a:r>
              <a:rPr lang="en-GB" sz="1050" dirty="0">
                <a:solidFill>
                  <a:srgbClr val="767676"/>
                </a:solidFill>
                <a:latin typeface="Arial"/>
                <a:ea typeface="Arial"/>
                <a:cs typeface="Arial"/>
                <a:sym typeface="Arial"/>
              </a:rPr>
              <a:t>Unless otherwise noted the reuse of this presentation is authorised under the </a:t>
            </a:r>
            <a:r>
              <a:rPr lang="en-GB" sz="105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CC BY 4.0</a:t>
            </a:r>
            <a:r>
              <a:rPr lang="en-GB" sz="1050" dirty="0">
                <a:solidFill>
                  <a:srgbClr val="7F7F7F"/>
                </a:solidFill>
                <a:latin typeface="Arial"/>
                <a:ea typeface="Arial"/>
                <a:cs typeface="Arial"/>
                <a:sym typeface="Arial"/>
              </a:rPr>
              <a:t> </a:t>
            </a:r>
            <a:r>
              <a:rPr lang="en-GB" sz="1050" dirty="0">
                <a:solidFill>
                  <a:srgbClr val="767676"/>
                </a:solidFill>
                <a:latin typeface="Arial"/>
                <a:ea typeface="Arial"/>
                <a:cs typeface="Arial"/>
                <a:sym typeface="Arial"/>
              </a:rPr>
              <a:t>license. For any use or reproduction of elements that are not owned by the EU, permission may need to be sought directly from the respective right holders.</a:t>
            </a:r>
            <a:endParaRPr dirty="0"/>
          </a:p>
          <a:p>
            <a:pPr marL="0" marR="0" lvl="0" indent="0" algn="l" rtl="0">
              <a:spcBef>
                <a:spcPts val="1800"/>
              </a:spcBef>
              <a:spcAft>
                <a:spcPts val="0"/>
              </a:spcAft>
              <a:buNone/>
            </a:pPr>
            <a:r>
              <a:rPr lang="en-GB" sz="1050" dirty="0">
                <a:solidFill>
                  <a:srgbClr val="767676"/>
                </a:solidFill>
                <a:latin typeface="Arial"/>
                <a:ea typeface="Arial"/>
                <a:cs typeface="Arial"/>
                <a:sym typeface="Arial"/>
              </a:rPr>
              <a:t>Slide </a:t>
            </a:r>
            <a:r>
              <a:rPr lang="en-GB" sz="1050" dirty="0">
                <a:solidFill>
                  <a:srgbClr val="CE3A1C"/>
                </a:solidFill>
                <a:latin typeface="Arial"/>
                <a:ea typeface="Arial"/>
                <a:cs typeface="Arial"/>
                <a:sym typeface="Arial"/>
              </a:rPr>
              <a:t>xx: element concerned</a:t>
            </a:r>
            <a:r>
              <a:rPr lang="en-GB" sz="1050" dirty="0">
                <a:solidFill>
                  <a:srgbClr val="767676"/>
                </a:solidFill>
                <a:latin typeface="Arial"/>
                <a:ea typeface="Arial"/>
                <a:cs typeface="Arial"/>
                <a:sym typeface="Arial"/>
              </a:rPr>
              <a:t>, source: </a:t>
            </a:r>
            <a:r>
              <a:rPr lang="en-GB" sz="1050" dirty="0">
                <a:solidFill>
                  <a:srgbClr val="CE3A1C"/>
                </a:solidFill>
                <a:latin typeface="Arial"/>
                <a:ea typeface="Arial"/>
                <a:cs typeface="Arial"/>
                <a:sym typeface="Arial"/>
              </a:rPr>
              <a:t>e.g. Fotolia.com</a:t>
            </a:r>
            <a:r>
              <a:rPr lang="en-GB" sz="1050" dirty="0">
                <a:solidFill>
                  <a:srgbClr val="767676"/>
                </a:solidFill>
                <a:latin typeface="Arial"/>
                <a:ea typeface="Arial"/>
                <a:cs typeface="Arial"/>
                <a:sym typeface="Arial"/>
              </a:rPr>
              <a:t>; </a:t>
            </a:r>
            <a:r>
              <a:rPr lang="en-GB" sz="1050" dirty="0">
                <a:solidFill>
                  <a:srgbClr val="CE3A1C"/>
                </a:solidFill>
                <a:latin typeface="Arial"/>
                <a:ea typeface="Arial"/>
                <a:cs typeface="Arial"/>
                <a:sym typeface="Arial"/>
              </a:rPr>
              <a:t>Slide xx: element concerned</a:t>
            </a:r>
            <a:r>
              <a:rPr lang="en-GB" sz="1050" dirty="0">
                <a:solidFill>
                  <a:srgbClr val="767676"/>
                </a:solidFill>
                <a:latin typeface="Arial"/>
                <a:ea typeface="Arial"/>
                <a:cs typeface="Arial"/>
                <a:sym typeface="Arial"/>
              </a:rPr>
              <a:t>, source: </a:t>
            </a:r>
            <a:r>
              <a:rPr lang="en-GB" sz="1050" dirty="0">
                <a:solidFill>
                  <a:srgbClr val="CE3A1C"/>
                </a:solidFill>
                <a:latin typeface="Arial"/>
                <a:ea typeface="Arial"/>
                <a:cs typeface="Arial"/>
                <a:sym typeface="Arial"/>
              </a:rPr>
              <a:t>e.g. iStock.com</a:t>
            </a:r>
            <a:endParaRPr sz="1050" dirty="0">
              <a:solidFill>
                <a:srgbClr val="CE3A1C"/>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296" name="Google Shape;296;p8"/>
          <p:cNvSpPr txBox="1">
            <a:spLocks noGrp="1"/>
          </p:cNvSpPr>
          <p:nvPr>
            <p:ph type="title"/>
          </p:nvPr>
        </p:nvSpPr>
        <p:spPr>
          <a:xfrm>
            <a:off x="970722" y="632718"/>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100000"/>
              </a:lnSpc>
              <a:spcBef>
                <a:spcPts val="600"/>
              </a:spcBef>
              <a:spcAft>
                <a:spcPts val="600"/>
              </a:spcAft>
              <a:buClr>
                <a:schemeClr val="dk2"/>
              </a:buClr>
              <a:buSzPts val="4000"/>
              <a:buFont typeface="Arial"/>
              <a:buNone/>
            </a:pPr>
            <a:r>
              <a:rPr lang="en-IE" b="1" dirty="0"/>
              <a:t>Continuing support for clinical research through EU programmes</a:t>
            </a:r>
            <a:endParaRPr sz="2800" b="1" dirty="0"/>
          </a:p>
        </p:txBody>
      </p:sp>
      <p:sp>
        <p:nvSpPr>
          <p:cNvPr id="297" name="Google Shape;297;p8"/>
          <p:cNvSpPr txBox="1">
            <a:spLocks noGrp="1"/>
          </p:cNvSpPr>
          <p:nvPr>
            <p:ph type="body" idx="1"/>
          </p:nvPr>
        </p:nvSpPr>
        <p:spPr>
          <a:xfrm>
            <a:off x="838198" y="1587170"/>
            <a:ext cx="11201402" cy="303678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2400"/>
              <a:buFont typeface="Arial" panose="020B0604020202020204" pitchFamily="34" charset="0"/>
              <a:buChar char="•"/>
            </a:pPr>
            <a:r>
              <a:rPr lang="en-IE" dirty="0">
                <a:hlinkClick r:id="rId3"/>
              </a:rPr>
              <a:t>Horizon Europe funding</a:t>
            </a:r>
            <a:r>
              <a:rPr lang="en-IE" dirty="0"/>
              <a:t> – dedicated topics in the work programme, currently </a:t>
            </a:r>
            <a:r>
              <a:rPr lang="en-IE" dirty="0">
                <a:hlinkClick r:id="rId4"/>
              </a:rPr>
              <a:t>several open topics</a:t>
            </a:r>
            <a:r>
              <a:rPr lang="en-IE" dirty="0"/>
              <a:t>, for example on </a:t>
            </a:r>
            <a:r>
              <a:rPr lang="en-IE" dirty="0">
                <a:hlinkClick r:id="rId5"/>
              </a:rPr>
              <a:t>testing efficacy of phage therapy in difficult to treat infections</a:t>
            </a:r>
            <a:endParaRPr lang="en-IE" dirty="0"/>
          </a:p>
          <a:p>
            <a:pPr marL="342900" lvl="0" indent="-342900" algn="l" rtl="0">
              <a:lnSpc>
                <a:spcPct val="100000"/>
              </a:lnSpc>
              <a:spcBef>
                <a:spcPts val="0"/>
              </a:spcBef>
              <a:spcAft>
                <a:spcPts val="600"/>
              </a:spcAft>
              <a:buSzPts val="2400"/>
              <a:buFont typeface="Arial" panose="020B0604020202020204" pitchFamily="34" charset="0"/>
              <a:buChar char="•"/>
            </a:pPr>
            <a:r>
              <a:rPr lang="en-IE" dirty="0"/>
              <a:t>Bottom-up schemes: </a:t>
            </a:r>
            <a:r>
              <a:rPr lang="en-IE" dirty="0">
                <a:hlinkClick r:id="rId6"/>
              </a:rPr>
              <a:t>ERC</a:t>
            </a:r>
            <a:r>
              <a:rPr lang="en-IE" dirty="0"/>
              <a:t>, </a:t>
            </a:r>
            <a:r>
              <a:rPr lang="en-IE" dirty="0">
                <a:hlinkClick r:id="rId7"/>
              </a:rPr>
              <a:t>EIC</a:t>
            </a:r>
            <a:r>
              <a:rPr lang="en-IE" dirty="0"/>
              <a:t>, </a:t>
            </a:r>
            <a:r>
              <a:rPr lang="en-IE" dirty="0">
                <a:hlinkClick r:id="rId8"/>
              </a:rPr>
              <a:t>fellowships</a:t>
            </a:r>
            <a:endParaRPr lang="en-IE" dirty="0"/>
          </a:p>
          <a:p>
            <a:pPr marL="342900" lvl="0" indent="-342900" algn="l" rtl="0">
              <a:lnSpc>
                <a:spcPct val="100000"/>
              </a:lnSpc>
              <a:spcBef>
                <a:spcPts val="0"/>
              </a:spcBef>
              <a:spcAft>
                <a:spcPts val="600"/>
              </a:spcAft>
              <a:buSzPts val="2400"/>
              <a:buFont typeface="Arial" panose="020B0604020202020204" pitchFamily="34" charset="0"/>
              <a:buChar char="•"/>
            </a:pPr>
            <a:r>
              <a:rPr lang="en-IE" dirty="0"/>
              <a:t>Horizon Europe European partnerships: </a:t>
            </a:r>
            <a:r>
              <a:rPr lang="en-IE" dirty="0">
                <a:hlinkClick r:id="rId9"/>
              </a:rPr>
              <a:t>ERDERA</a:t>
            </a:r>
            <a:r>
              <a:rPr lang="en-IE" dirty="0"/>
              <a:t>, </a:t>
            </a:r>
            <a:r>
              <a:rPr lang="en-IE" dirty="0">
                <a:hlinkClick r:id="rId10"/>
              </a:rPr>
              <a:t>ERA4Health</a:t>
            </a:r>
            <a:endParaRPr lang="en-IE" dirty="0"/>
          </a:p>
          <a:p>
            <a:pPr marL="342900" lvl="0" indent="-342900" algn="l" rtl="0">
              <a:lnSpc>
                <a:spcPct val="100000"/>
              </a:lnSpc>
              <a:spcBef>
                <a:spcPts val="0"/>
              </a:spcBef>
              <a:spcAft>
                <a:spcPts val="600"/>
              </a:spcAft>
              <a:buSzPts val="2400"/>
              <a:buFont typeface="Arial" panose="020B0604020202020204" pitchFamily="34" charset="0"/>
              <a:buChar char="•"/>
            </a:pPr>
            <a:r>
              <a:rPr lang="en-IE" dirty="0"/>
              <a:t>Joint Undertakings: e.g. </a:t>
            </a:r>
            <a:r>
              <a:rPr lang="en-IE" dirty="0">
                <a:hlinkClick r:id="rId11"/>
              </a:rPr>
              <a:t>Global Health EDCTP3</a:t>
            </a:r>
            <a:r>
              <a:rPr lang="en-IE" dirty="0"/>
              <a:t> – international partnership</a:t>
            </a:r>
          </a:p>
          <a:p>
            <a:pPr marL="342900" lvl="0" indent="-342900" algn="l" rtl="0">
              <a:lnSpc>
                <a:spcPct val="100000"/>
              </a:lnSpc>
              <a:spcBef>
                <a:spcPts val="0"/>
              </a:spcBef>
              <a:spcAft>
                <a:spcPts val="600"/>
              </a:spcAft>
              <a:buSzPts val="2400"/>
              <a:buFont typeface="Arial" panose="020B0604020202020204" pitchFamily="34" charset="0"/>
              <a:buChar char="•"/>
            </a:pPr>
            <a:r>
              <a:rPr lang="en-IE" dirty="0"/>
              <a:t>Health research infrastructures </a:t>
            </a:r>
            <a:r>
              <a:rPr lang="en-IE" dirty="0">
                <a:hlinkClick r:id="rId12"/>
              </a:rPr>
              <a:t>BBMRI</a:t>
            </a:r>
            <a:r>
              <a:rPr lang="en-IE" dirty="0"/>
              <a:t>, </a:t>
            </a:r>
            <a:r>
              <a:rPr lang="en-IE" dirty="0">
                <a:hlinkClick r:id="rId13"/>
              </a:rPr>
              <a:t>EATRIS</a:t>
            </a:r>
            <a:r>
              <a:rPr lang="en-IE" dirty="0"/>
              <a:t> and </a:t>
            </a:r>
            <a:r>
              <a:rPr lang="en-IE" dirty="0">
                <a:hlinkClick r:id="rId14"/>
              </a:rPr>
              <a:t>ECRIN</a:t>
            </a:r>
            <a:r>
              <a:rPr lang="en-IE" dirty="0"/>
              <a:t> collaborating in </a:t>
            </a:r>
            <a:r>
              <a:rPr lang="en-IE" dirty="0">
                <a:hlinkClick r:id="rId15"/>
              </a:rPr>
              <a:t>EU-AMRI</a:t>
            </a:r>
            <a:endParaRPr lang="en-IE" dirty="0"/>
          </a:p>
          <a:p>
            <a:pPr marL="342900" lvl="0" indent="-342900" algn="l" rtl="0">
              <a:lnSpc>
                <a:spcPct val="100000"/>
              </a:lnSpc>
              <a:spcBef>
                <a:spcPts val="0"/>
              </a:spcBef>
              <a:spcAft>
                <a:spcPts val="600"/>
              </a:spcAft>
              <a:buSzPts val="2400"/>
              <a:buFont typeface="Arial" panose="020B0604020202020204" pitchFamily="34" charset="0"/>
              <a:buChar char="•"/>
            </a:pPr>
            <a:r>
              <a:rPr lang="en-IE" dirty="0"/>
              <a:t>Internal collaborations </a:t>
            </a:r>
            <a:r>
              <a:rPr lang="en-IE" dirty="0">
                <a:hlinkClick r:id="rId16"/>
              </a:rPr>
              <a:t>GACD</a:t>
            </a:r>
            <a:r>
              <a:rPr lang="en-IE" dirty="0"/>
              <a:t> (chronic diseases) and </a:t>
            </a:r>
            <a:r>
              <a:rPr lang="en-IE" dirty="0">
                <a:hlinkClick r:id="rId17"/>
              </a:rPr>
              <a:t>GloPID-R</a:t>
            </a:r>
            <a:r>
              <a:rPr lang="en-IE" dirty="0"/>
              <a:t> (preparedness)</a:t>
            </a:r>
          </a:p>
          <a:p>
            <a:pPr marL="342900" indent="-342900">
              <a:spcAft>
                <a:spcPts val="600"/>
              </a:spcAft>
              <a:buFont typeface="Arial" panose="020B0604020202020204" pitchFamily="34" charset="0"/>
              <a:buChar char="•"/>
            </a:pPr>
            <a:r>
              <a:rPr lang="en-IE" dirty="0">
                <a:hlinkClick r:id="rId18"/>
              </a:rPr>
              <a:t>EU4Health programme</a:t>
            </a:r>
            <a:r>
              <a:rPr lang="en-IE" dirty="0"/>
              <a:t> – e.g. projects supporting ACT EU activities or DG HERA supporting clinical development of the MTB-Vac tuberculosis vaccine</a:t>
            </a:r>
          </a:p>
          <a:p>
            <a:pPr marL="342900" lvl="0" indent="-342900" algn="l" rtl="0">
              <a:lnSpc>
                <a:spcPct val="100000"/>
              </a:lnSpc>
              <a:spcBef>
                <a:spcPts val="0"/>
              </a:spcBef>
              <a:spcAft>
                <a:spcPts val="600"/>
              </a:spcAft>
              <a:buSzPts val="2400"/>
              <a:buFont typeface="Arial" panose="020B0604020202020204" pitchFamily="34" charset="0"/>
              <a:buChar char="•"/>
            </a:pPr>
            <a:endParaRPr lang="en-IE" dirty="0"/>
          </a:p>
        </p:txBody>
      </p:sp>
    </p:spTree>
    <p:extLst>
      <p:ext uri="{BB962C8B-B14F-4D97-AF65-F5344CB8AC3E}">
        <p14:creationId xmlns:p14="http://schemas.microsoft.com/office/powerpoint/2010/main" val="242297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3</a:t>
            </a:fld>
            <a:endParaRPr/>
          </a:p>
        </p:txBody>
      </p:sp>
      <p:sp>
        <p:nvSpPr>
          <p:cNvPr id="296" name="Google Shape;296;p8"/>
          <p:cNvSpPr txBox="1">
            <a:spLocks noGrp="1"/>
          </p:cNvSpPr>
          <p:nvPr>
            <p:ph type="title"/>
          </p:nvPr>
        </p:nvSpPr>
        <p:spPr>
          <a:xfrm>
            <a:off x="970722" y="478170"/>
            <a:ext cx="10715000" cy="782357"/>
          </a:xfrm>
          <a:prstGeom prst="rect">
            <a:avLst/>
          </a:prstGeom>
          <a:noFill/>
          <a:ln>
            <a:noFill/>
          </a:ln>
        </p:spPr>
        <p:txBody>
          <a:bodyPr spcFirstLastPara="1" wrap="square" lIns="91425" tIns="45700" rIns="91425" bIns="0" anchor="b" anchorCtr="0">
            <a:noAutofit/>
          </a:bodyPr>
          <a:lstStyle/>
          <a:p>
            <a:pPr marL="0" lvl="0" indent="0" algn="l" rtl="0">
              <a:lnSpc>
                <a:spcPct val="100000"/>
              </a:lnSpc>
              <a:spcBef>
                <a:spcPts val="600"/>
              </a:spcBef>
              <a:spcAft>
                <a:spcPts val="600"/>
              </a:spcAft>
              <a:buClr>
                <a:schemeClr val="dk2"/>
              </a:buClr>
              <a:buSzPts val="4000"/>
              <a:buFont typeface="Arial"/>
              <a:buNone/>
            </a:pPr>
            <a:r>
              <a:rPr lang="en-IE" sz="3200" b="1" dirty="0"/>
              <a:t>Overall funding for projects containing clinical research under Horizon 2020 and Horizon Europe*</a:t>
            </a:r>
            <a:endParaRPr sz="3200" b="1" dirty="0"/>
          </a:p>
        </p:txBody>
      </p:sp>
      <p:graphicFrame>
        <p:nvGraphicFramePr>
          <p:cNvPr id="4" name="Table 3">
            <a:extLst>
              <a:ext uri="{FF2B5EF4-FFF2-40B4-BE49-F238E27FC236}">
                <a16:creationId xmlns:a16="http://schemas.microsoft.com/office/drawing/2014/main" id="{261A9797-7C23-0DD2-69FF-C690E1225AF0}"/>
              </a:ext>
            </a:extLst>
          </p:cNvPr>
          <p:cNvGraphicFramePr>
            <a:graphicFrameLocks noGrp="1"/>
          </p:cNvGraphicFramePr>
          <p:nvPr>
            <p:extLst>
              <p:ext uri="{D42A27DB-BD31-4B8C-83A1-F6EECF244321}">
                <p14:modId xmlns:p14="http://schemas.microsoft.com/office/powerpoint/2010/main" val="3759226390"/>
              </p:ext>
            </p:extLst>
          </p:nvPr>
        </p:nvGraphicFramePr>
        <p:xfrm>
          <a:off x="1145305" y="1414427"/>
          <a:ext cx="9578109" cy="3805000"/>
        </p:xfrm>
        <a:graphic>
          <a:graphicData uri="http://schemas.openxmlformats.org/drawingml/2006/table">
            <a:tbl>
              <a:tblPr firstRow="1" bandRow="1">
                <a:tableStyleId>{5C22544A-7EE6-4342-B048-85BDC9FD1C3A}</a:tableStyleId>
              </a:tblPr>
              <a:tblGrid>
                <a:gridCol w="1043710">
                  <a:extLst>
                    <a:ext uri="{9D8B030D-6E8A-4147-A177-3AD203B41FA5}">
                      <a16:colId xmlns:a16="http://schemas.microsoft.com/office/drawing/2014/main" val="2491844188"/>
                    </a:ext>
                  </a:extLst>
                </a:gridCol>
                <a:gridCol w="1237673">
                  <a:extLst>
                    <a:ext uri="{9D8B030D-6E8A-4147-A177-3AD203B41FA5}">
                      <a16:colId xmlns:a16="http://schemas.microsoft.com/office/drawing/2014/main" val="604267043"/>
                    </a:ext>
                  </a:extLst>
                </a:gridCol>
                <a:gridCol w="1244932">
                  <a:extLst>
                    <a:ext uri="{9D8B030D-6E8A-4147-A177-3AD203B41FA5}">
                      <a16:colId xmlns:a16="http://schemas.microsoft.com/office/drawing/2014/main" val="1665289917"/>
                    </a:ext>
                  </a:extLst>
                </a:gridCol>
                <a:gridCol w="1066825">
                  <a:extLst>
                    <a:ext uri="{9D8B030D-6E8A-4147-A177-3AD203B41FA5}">
                      <a16:colId xmlns:a16="http://schemas.microsoft.com/office/drawing/2014/main" val="385699729"/>
                    </a:ext>
                  </a:extLst>
                </a:gridCol>
                <a:gridCol w="1502861">
                  <a:extLst>
                    <a:ext uri="{9D8B030D-6E8A-4147-A177-3AD203B41FA5}">
                      <a16:colId xmlns:a16="http://schemas.microsoft.com/office/drawing/2014/main" val="4143066485"/>
                    </a:ext>
                  </a:extLst>
                </a:gridCol>
                <a:gridCol w="1237673">
                  <a:extLst>
                    <a:ext uri="{9D8B030D-6E8A-4147-A177-3AD203B41FA5}">
                      <a16:colId xmlns:a16="http://schemas.microsoft.com/office/drawing/2014/main" val="2902657579"/>
                    </a:ext>
                  </a:extLst>
                </a:gridCol>
                <a:gridCol w="1281011">
                  <a:extLst>
                    <a:ext uri="{9D8B030D-6E8A-4147-A177-3AD203B41FA5}">
                      <a16:colId xmlns:a16="http://schemas.microsoft.com/office/drawing/2014/main" val="3290060330"/>
                    </a:ext>
                  </a:extLst>
                </a:gridCol>
                <a:gridCol w="963424">
                  <a:extLst>
                    <a:ext uri="{9D8B030D-6E8A-4147-A177-3AD203B41FA5}">
                      <a16:colId xmlns:a16="http://schemas.microsoft.com/office/drawing/2014/main" val="1652281636"/>
                    </a:ext>
                  </a:extLst>
                </a:gridCol>
              </a:tblGrid>
              <a:tr h="1218227">
                <a:tc>
                  <a:txBody>
                    <a:bodyPr/>
                    <a:lstStyle/>
                    <a:p>
                      <a:endParaRPr lang="en-IE" sz="1600" dirty="0"/>
                    </a:p>
                  </a:txBody>
                  <a:tcPr/>
                </a:tc>
                <a:tc>
                  <a:txBody>
                    <a:bodyPr/>
                    <a:lstStyle/>
                    <a:p>
                      <a:endParaRPr lang="en-IE" sz="1600" dirty="0"/>
                    </a:p>
                  </a:txBody>
                  <a:tcPr/>
                </a:tc>
                <a:tc>
                  <a:txBody>
                    <a:bodyPr/>
                    <a:lstStyle/>
                    <a:p>
                      <a:pPr algn="ctr"/>
                      <a:r>
                        <a:rPr lang="en-IE" sz="1600" dirty="0"/>
                        <a:t>Societal challenge Health/ Cluster Health</a:t>
                      </a:r>
                    </a:p>
                  </a:txBody>
                  <a:tcPr/>
                </a:tc>
                <a:tc>
                  <a:txBody>
                    <a:bodyPr/>
                    <a:lstStyle/>
                    <a:p>
                      <a:pPr algn="ctr"/>
                      <a:r>
                        <a:rPr lang="en-IE" sz="1600" dirty="0"/>
                        <a:t>Of which IHI2</a:t>
                      </a:r>
                    </a:p>
                  </a:txBody>
                  <a:tcPr/>
                </a:tc>
                <a:tc>
                  <a:txBody>
                    <a:bodyPr/>
                    <a:lstStyle/>
                    <a:p>
                      <a:pPr algn="ctr"/>
                      <a:r>
                        <a:rPr lang="en-IE" sz="1600" dirty="0"/>
                        <a:t>Of which Global Health EDCTP3</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600" dirty="0"/>
                        <a:t>Excellent science (ERC)</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600" dirty="0"/>
                        <a:t>Innovative science (EIC)</a:t>
                      </a:r>
                    </a:p>
                  </a:txBody>
                  <a:tcPr/>
                </a:tc>
                <a:tc>
                  <a:txBody>
                    <a:bodyPr/>
                    <a:lstStyle/>
                    <a:p>
                      <a:pPr algn="ctr"/>
                      <a:r>
                        <a:rPr lang="en-IE" sz="1600" dirty="0"/>
                        <a:t>Overall</a:t>
                      </a:r>
                    </a:p>
                  </a:txBody>
                  <a:tcPr/>
                </a:tc>
                <a:extLst>
                  <a:ext uri="{0D108BD9-81ED-4DB2-BD59-A6C34878D82A}">
                    <a16:rowId xmlns:a16="http://schemas.microsoft.com/office/drawing/2014/main" val="1117693471"/>
                  </a:ext>
                </a:extLst>
              </a:tr>
              <a:tr h="668060">
                <a:tc rowSpan="2">
                  <a:txBody>
                    <a:bodyPr/>
                    <a:lstStyle/>
                    <a:p>
                      <a:r>
                        <a:rPr lang="en-IE" sz="1600" b="1" dirty="0"/>
                        <a:t>Horizon 2020</a:t>
                      </a:r>
                    </a:p>
                  </a:txBody>
                  <a:tcPr/>
                </a:tc>
                <a:tc>
                  <a:txBody>
                    <a:bodyPr/>
                    <a:lstStyle/>
                    <a:p>
                      <a:r>
                        <a:rPr lang="en-IE" sz="1600" dirty="0"/>
                        <a:t>Number of projects</a:t>
                      </a:r>
                    </a:p>
                  </a:txBody>
                  <a:tcPr/>
                </a:tc>
                <a:tc>
                  <a:txBody>
                    <a:bodyPr/>
                    <a:lstStyle/>
                    <a:p>
                      <a:pPr algn="r"/>
                      <a:r>
                        <a:rPr lang="en-IE" sz="1600" dirty="0"/>
                        <a:t>226</a:t>
                      </a:r>
                    </a:p>
                  </a:txBody>
                  <a:tcPr/>
                </a:tc>
                <a:tc>
                  <a:txBody>
                    <a:bodyPr/>
                    <a:lstStyle/>
                    <a:p>
                      <a:pPr algn="ctr"/>
                      <a:r>
                        <a:rPr lang="en-IE" sz="1600" dirty="0"/>
                        <a:t>18</a:t>
                      </a:r>
                    </a:p>
                  </a:txBody>
                  <a:tcPr/>
                </a:tc>
                <a:tc>
                  <a:txBody>
                    <a:bodyPr/>
                    <a:lstStyle/>
                    <a:p>
                      <a:pPr algn="ctr"/>
                      <a:r>
                        <a:rPr lang="en-IE" sz="1600" dirty="0"/>
                        <a:t>N/R</a:t>
                      </a:r>
                    </a:p>
                  </a:txBody>
                  <a:tcPr/>
                </a:tc>
                <a:tc>
                  <a:txBody>
                    <a:bodyPr/>
                    <a:lstStyle/>
                    <a:p>
                      <a:pPr algn="ctr"/>
                      <a:r>
                        <a:rPr lang="en-IE" sz="1600" dirty="0"/>
                        <a:t>0</a:t>
                      </a:r>
                    </a:p>
                  </a:txBody>
                  <a:tcPr/>
                </a:tc>
                <a:tc>
                  <a:txBody>
                    <a:bodyPr/>
                    <a:lstStyle/>
                    <a:p>
                      <a:pPr algn="ctr"/>
                      <a:r>
                        <a:rPr lang="en-IE" sz="1600" dirty="0"/>
                        <a:t>N/R</a:t>
                      </a:r>
                    </a:p>
                  </a:txBody>
                  <a:tcPr/>
                </a:tc>
                <a:tc>
                  <a:txBody>
                    <a:bodyPr/>
                    <a:lstStyle/>
                    <a:p>
                      <a:pPr algn="r"/>
                      <a:r>
                        <a:rPr lang="en-IE" sz="1600" b="1" dirty="0"/>
                        <a:t>226</a:t>
                      </a:r>
                    </a:p>
                  </a:txBody>
                  <a:tcPr/>
                </a:tc>
                <a:extLst>
                  <a:ext uri="{0D108BD9-81ED-4DB2-BD59-A6C34878D82A}">
                    <a16:rowId xmlns:a16="http://schemas.microsoft.com/office/drawing/2014/main" val="1607643978"/>
                  </a:ext>
                </a:extLst>
              </a:tr>
              <a:tr h="478121">
                <a:tc vMerge="1">
                  <a:txBody>
                    <a:bodyPr/>
                    <a:lstStyle/>
                    <a:p>
                      <a:endParaRPr lang="en-IE" dirty="0"/>
                    </a:p>
                  </a:txBody>
                  <a:tcPr/>
                </a:tc>
                <a:tc>
                  <a:txBody>
                    <a:bodyPr/>
                    <a:lstStyle/>
                    <a:p>
                      <a:r>
                        <a:rPr lang="en-IE" sz="1600" dirty="0"/>
                        <a:t>Funding (m</a:t>
                      </a:r>
                      <a:r>
                        <a:rPr lang="en-US" sz="1400" b="0" i="0" u="none" strike="noStrike" cap="none" dirty="0">
                          <a:solidFill>
                            <a:schemeClr val="dk1"/>
                          </a:solidFill>
                          <a:effectLst/>
                          <a:latin typeface="+mn-lt"/>
                          <a:ea typeface="+mn-ea"/>
                          <a:cs typeface="+mn-cs"/>
                          <a:sym typeface="Arial"/>
                        </a:rPr>
                        <a:t> </a:t>
                      </a:r>
                      <a:r>
                        <a:rPr lang="en-IE" sz="1600" dirty="0"/>
                        <a:t>EURO)</a:t>
                      </a:r>
                    </a:p>
                  </a:txBody>
                  <a:tcPr/>
                </a:tc>
                <a:tc>
                  <a:txBody>
                    <a:bodyPr/>
                    <a:lstStyle/>
                    <a:p>
                      <a:pPr algn="r"/>
                      <a:r>
                        <a:rPr lang="en-IE" sz="1600" dirty="0"/>
                        <a:t>1,810</a:t>
                      </a:r>
                    </a:p>
                  </a:txBody>
                  <a:tcPr/>
                </a:tc>
                <a:tc>
                  <a:txBody>
                    <a:bodyPr/>
                    <a:lstStyle/>
                    <a:p>
                      <a:pPr algn="ctr"/>
                      <a:r>
                        <a:rPr lang="en-IE" sz="1600" dirty="0"/>
                        <a:t>430</a:t>
                      </a:r>
                    </a:p>
                  </a:txBody>
                  <a:tcPr/>
                </a:tc>
                <a:tc>
                  <a:txBody>
                    <a:bodyPr/>
                    <a:lstStyle/>
                    <a:p>
                      <a:pPr algn="ctr"/>
                      <a:r>
                        <a:rPr lang="en-IE" sz="1600" dirty="0"/>
                        <a:t>N/R</a:t>
                      </a:r>
                    </a:p>
                  </a:txBody>
                  <a:tcPr/>
                </a:tc>
                <a:tc>
                  <a:txBody>
                    <a:bodyPr/>
                    <a:lstStyle/>
                    <a:p>
                      <a:pPr algn="ctr"/>
                      <a:r>
                        <a:rPr lang="en-IE" sz="1600" dirty="0"/>
                        <a:t>0</a:t>
                      </a:r>
                    </a:p>
                  </a:txBody>
                  <a:tcPr/>
                </a:tc>
                <a:tc>
                  <a:txBody>
                    <a:bodyPr/>
                    <a:lstStyle/>
                    <a:p>
                      <a:pPr algn="ctr"/>
                      <a:r>
                        <a:rPr lang="en-IE" sz="1600" dirty="0"/>
                        <a:t>N/R</a:t>
                      </a:r>
                    </a:p>
                  </a:txBody>
                  <a:tcPr/>
                </a:tc>
                <a:tc>
                  <a:txBody>
                    <a:bodyPr/>
                    <a:lstStyle/>
                    <a:p>
                      <a:pPr algn="r"/>
                      <a:r>
                        <a:rPr lang="en-IE" sz="1600" b="1" dirty="0"/>
                        <a:t>1,810</a:t>
                      </a:r>
                    </a:p>
                  </a:txBody>
                  <a:tcPr/>
                </a:tc>
                <a:extLst>
                  <a:ext uri="{0D108BD9-81ED-4DB2-BD59-A6C34878D82A}">
                    <a16:rowId xmlns:a16="http://schemas.microsoft.com/office/drawing/2014/main" val="383249894"/>
                  </a:ext>
                </a:extLst>
              </a:tr>
              <a:tr h="668060">
                <a:tc rowSpan="2">
                  <a:txBody>
                    <a:bodyPr/>
                    <a:lstStyle/>
                    <a:p>
                      <a:r>
                        <a:rPr lang="en-IE" sz="1600" b="1" dirty="0"/>
                        <a:t>Horizon Europe</a:t>
                      </a:r>
                    </a:p>
                  </a:txBody>
                  <a:tcPr/>
                </a:tc>
                <a:tc>
                  <a:txBody>
                    <a:bodyPr/>
                    <a:lstStyle/>
                    <a:p>
                      <a:r>
                        <a:rPr lang="en-IE" sz="1600" dirty="0"/>
                        <a:t>Number of projects</a:t>
                      </a:r>
                    </a:p>
                  </a:txBody>
                  <a:tcPr/>
                </a:tc>
                <a:tc>
                  <a:txBody>
                    <a:bodyPr/>
                    <a:lstStyle/>
                    <a:p>
                      <a:pPr algn="r"/>
                      <a:r>
                        <a:rPr lang="en-IE" sz="1600" dirty="0"/>
                        <a:t>170</a:t>
                      </a:r>
                    </a:p>
                  </a:txBody>
                  <a:tcPr/>
                </a:tc>
                <a:tc>
                  <a:txBody>
                    <a:bodyPr/>
                    <a:lstStyle/>
                    <a:p>
                      <a:pPr algn="ctr"/>
                      <a:r>
                        <a:rPr lang="en-IE" sz="1600" dirty="0"/>
                        <a:t>N/R</a:t>
                      </a:r>
                    </a:p>
                  </a:txBody>
                  <a:tcPr/>
                </a:tc>
                <a:tc>
                  <a:txBody>
                    <a:bodyPr/>
                    <a:lstStyle/>
                    <a:p>
                      <a:pPr algn="ctr"/>
                      <a:r>
                        <a:rPr lang="en-IE" sz="1600" dirty="0"/>
                        <a:t>50</a:t>
                      </a:r>
                    </a:p>
                  </a:txBody>
                  <a:tcPr/>
                </a:tc>
                <a:tc>
                  <a:txBody>
                    <a:bodyPr/>
                    <a:lstStyle/>
                    <a:p>
                      <a:pPr algn="ctr"/>
                      <a:r>
                        <a:rPr lang="en-IE" sz="1600" dirty="0"/>
                        <a:t>36</a:t>
                      </a:r>
                    </a:p>
                  </a:txBody>
                  <a:tcPr/>
                </a:tc>
                <a:tc>
                  <a:txBody>
                    <a:bodyPr/>
                    <a:lstStyle/>
                    <a:p>
                      <a:pPr algn="ctr"/>
                      <a:r>
                        <a:rPr lang="en-IE" sz="1600" dirty="0"/>
                        <a:t>225</a:t>
                      </a:r>
                    </a:p>
                  </a:txBody>
                  <a:tcPr/>
                </a:tc>
                <a:tc>
                  <a:txBody>
                    <a:bodyPr/>
                    <a:lstStyle/>
                    <a:p>
                      <a:pPr algn="r"/>
                      <a:r>
                        <a:rPr lang="en-IE" sz="1600" b="1" dirty="0"/>
                        <a:t>433**</a:t>
                      </a:r>
                    </a:p>
                  </a:txBody>
                  <a:tcPr/>
                </a:tc>
                <a:extLst>
                  <a:ext uri="{0D108BD9-81ED-4DB2-BD59-A6C34878D82A}">
                    <a16:rowId xmlns:a16="http://schemas.microsoft.com/office/drawing/2014/main" val="684643734"/>
                  </a:ext>
                </a:extLst>
              </a:tr>
              <a:tr h="478121">
                <a:tc vMerge="1">
                  <a:txBody>
                    <a:bodyPr/>
                    <a:lstStyle/>
                    <a:p>
                      <a:endParaRPr lang="en-IE" dirty="0"/>
                    </a:p>
                  </a:txBody>
                  <a:tcPr/>
                </a:tc>
                <a:tc>
                  <a:txBody>
                    <a:bodyPr/>
                    <a:lstStyle/>
                    <a:p>
                      <a:r>
                        <a:rPr lang="en-IE" sz="1600" dirty="0"/>
                        <a:t>Funding (m</a:t>
                      </a:r>
                      <a:r>
                        <a:rPr lang="en-US" sz="1400" b="0" i="0" u="none" strike="noStrike" cap="none" dirty="0">
                          <a:solidFill>
                            <a:schemeClr val="dk1"/>
                          </a:solidFill>
                          <a:effectLst/>
                          <a:latin typeface="+mn-lt"/>
                          <a:ea typeface="+mn-ea"/>
                          <a:cs typeface="+mn-cs"/>
                          <a:sym typeface="Arial"/>
                        </a:rPr>
                        <a:t> EURO)</a:t>
                      </a:r>
                      <a:endParaRPr lang="en-IE" sz="1600" dirty="0"/>
                    </a:p>
                  </a:txBody>
                  <a:tcPr/>
                </a:tc>
                <a:tc>
                  <a:txBody>
                    <a:bodyPr/>
                    <a:lstStyle/>
                    <a:p>
                      <a:pPr algn="r"/>
                      <a:r>
                        <a:rPr lang="en-IE" sz="1600" dirty="0"/>
                        <a:t>1,247</a:t>
                      </a:r>
                    </a:p>
                  </a:txBody>
                  <a:tcPr/>
                </a:tc>
                <a:tc>
                  <a:txBody>
                    <a:bodyPr/>
                    <a:lstStyle/>
                    <a:p>
                      <a:pPr algn="ctr"/>
                      <a:r>
                        <a:rPr lang="en-IE" sz="1600" dirty="0"/>
                        <a:t>N/R</a:t>
                      </a:r>
                    </a:p>
                  </a:txBody>
                  <a:tcPr/>
                </a:tc>
                <a:tc>
                  <a:txBody>
                    <a:bodyPr/>
                    <a:lstStyle/>
                    <a:p>
                      <a:pPr algn="ctr"/>
                      <a:r>
                        <a:rPr lang="en-IE" sz="1600" dirty="0"/>
                        <a:t>244</a:t>
                      </a:r>
                    </a:p>
                  </a:txBody>
                  <a:tcPr/>
                </a:tc>
                <a:tc>
                  <a:txBody>
                    <a:bodyPr/>
                    <a:lstStyle/>
                    <a:p>
                      <a:pPr algn="ctr"/>
                      <a:r>
                        <a:rPr lang="en-IE" sz="1600" dirty="0"/>
                        <a:t>43</a:t>
                      </a:r>
                    </a:p>
                  </a:txBody>
                  <a:tcPr/>
                </a:tc>
                <a:tc>
                  <a:txBody>
                    <a:bodyPr/>
                    <a:lstStyle/>
                    <a:p>
                      <a:pPr algn="ctr"/>
                      <a:r>
                        <a:rPr lang="en-IE" sz="1600" dirty="0"/>
                        <a:t>618</a:t>
                      </a:r>
                    </a:p>
                  </a:txBody>
                  <a:tcPr/>
                </a:tc>
                <a:tc>
                  <a:txBody>
                    <a:bodyPr/>
                    <a:lstStyle/>
                    <a:p>
                      <a:pPr algn="r"/>
                      <a:r>
                        <a:rPr lang="en-IE" sz="1600" b="1" dirty="0"/>
                        <a:t>1,910**</a:t>
                      </a:r>
                    </a:p>
                  </a:txBody>
                  <a:tcPr/>
                </a:tc>
                <a:extLst>
                  <a:ext uri="{0D108BD9-81ED-4DB2-BD59-A6C34878D82A}">
                    <a16:rowId xmlns:a16="http://schemas.microsoft.com/office/drawing/2014/main" val="917671602"/>
                  </a:ext>
                </a:extLst>
              </a:tr>
            </a:tbl>
          </a:graphicData>
        </a:graphic>
      </p:graphicFrame>
      <p:sp>
        <p:nvSpPr>
          <p:cNvPr id="5" name="TextBox 4">
            <a:extLst>
              <a:ext uri="{FF2B5EF4-FFF2-40B4-BE49-F238E27FC236}">
                <a16:creationId xmlns:a16="http://schemas.microsoft.com/office/drawing/2014/main" id="{8B59D841-CFB6-054E-1624-B46B16F1E7D1}"/>
              </a:ext>
            </a:extLst>
          </p:cNvPr>
          <p:cNvSpPr txBox="1"/>
          <p:nvPr/>
        </p:nvSpPr>
        <p:spPr>
          <a:xfrm>
            <a:off x="1145305" y="5257562"/>
            <a:ext cx="9269299" cy="1384995"/>
          </a:xfrm>
          <a:prstGeom prst="rect">
            <a:avLst/>
          </a:prstGeom>
          <a:noFill/>
        </p:spPr>
        <p:txBody>
          <a:bodyPr wrap="square" rtlCol="0">
            <a:spAutoFit/>
          </a:bodyPr>
          <a:lstStyle/>
          <a:p>
            <a:r>
              <a:rPr lang="en-IE" dirty="0"/>
              <a:t>*Analysis based on key word search in project data base and classification of projects; not all funding will go to clinical research activities: e.g. project may support getting an intervention ready to start clinical trials and funding early clinical testing. Horizon 2020 (running from 2014 through 2020) is concluded, there are more projects to come under Horizon Europe (2021-2027). Not shown in the table, the EU4Health programme also invests in some clinical research, e.g. supporting </a:t>
            </a:r>
            <a:r>
              <a:rPr lang="en-IE" dirty="0" err="1"/>
              <a:t>MTBVac</a:t>
            </a:r>
            <a:r>
              <a:rPr lang="en-IE" dirty="0"/>
              <a:t> clinical development</a:t>
            </a:r>
          </a:p>
          <a:p>
            <a:r>
              <a:rPr lang="en-IE" dirty="0"/>
              <a:t>**There are also two small projects funded under the “Widening” section of Horizon Europe</a:t>
            </a:r>
          </a:p>
        </p:txBody>
      </p:sp>
    </p:spTree>
    <p:extLst>
      <p:ext uri="{BB962C8B-B14F-4D97-AF65-F5344CB8AC3E}">
        <p14:creationId xmlns:p14="http://schemas.microsoft.com/office/powerpoint/2010/main" val="144618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4</a:t>
            </a:fld>
            <a:endParaRPr/>
          </a:p>
        </p:txBody>
      </p:sp>
      <p:sp>
        <p:nvSpPr>
          <p:cNvPr id="296" name="Google Shape;296;p8"/>
          <p:cNvSpPr txBox="1">
            <a:spLocks noGrp="1"/>
          </p:cNvSpPr>
          <p:nvPr>
            <p:ph type="title"/>
          </p:nvPr>
        </p:nvSpPr>
        <p:spPr>
          <a:xfrm>
            <a:off x="970722" y="312913"/>
            <a:ext cx="10515600" cy="782357"/>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IE" b="1" dirty="0"/>
              <a:t>Policy framework/outlook</a:t>
            </a:r>
            <a:endParaRPr b="1" dirty="0"/>
          </a:p>
        </p:txBody>
      </p:sp>
      <p:sp>
        <p:nvSpPr>
          <p:cNvPr id="297" name="Google Shape;297;p8"/>
          <p:cNvSpPr txBox="1">
            <a:spLocks noGrp="1"/>
          </p:cNvSpPr>
          <p:nvPr>
            <p:ph type="body" idx="1"/>
          </p:nvPr>
        </p:nvSpPr>
        <p:spPr>
          <a:xfrm>
            <a:off x="838198" y="1310611"/>
            <a:ext cx="11036810" cy="501629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600"/>
              </a:spcAft>
              <a:buSzPts val="2400"/>
              <a:buFont typeface="Arial" panose="020B0604020202020204" pitchFamily="34" charset="0"/>
              <a:buChar char="•"/>
            </a:pPr>
            <a:r>
              <a:rPr lang="en-IE" dirty="0"/>
              <a:t>Importance of clinical research highlighted in the ‘Letta report’ on future single market and the ‘Draghi report’ on competitiveness</a:t>
            </a:r>
          </a:p>
          <a:p>
            <a:pPr marL="342900" lvl="0" indent="-342900" algn="l" rtl="0">
              <a:lnSpc>
                <a:spcPct val="100000"/>
              </a:lnSpc>
              <a:spcBef>
                <a:spcPts val="600"/>
              </a:spcBef>
              <a:spcAft>
                <a:spcPts val="600"/>
              </a:spcAft>
              <a:buSzPts val="2400"/>
              <a:buFont typeface="Arial" panose="020B0604020202020204" pitchFamily="34" charset="0"/>
              <a:buChar char="•"/>
            </a:pPr>
            <a:r>
              <a:rPr lang="en-IE" dirty="0"/>
              <a:t>Relevant activities announced in the Biotechnology and Biomanufacturing Communication of 20 March 2024 (COM(2024)137)</a:t>
            </a:r>
          </a:p>
          <a:p>
            <a:pPr marL="342900" lvl="0" indent="-342900" algn="l" rtl="0">
              <a:lnSpc>
                <a:spcPct val="100000"/>
              </a:lnSpc>
              <a:spcBef>
                <a:spcPts val="600"/>
              </a:spcBef>
              <a:spcAft>
                <a:spcPts val="600"/>
              </a:spcAft>
              <a:buSzPts val="2400"/>
              <a:buFont typeface="Arial" panose="020B0604020202020204" pitchFamily="34" charset="0"/>
              <a:buChar char="•"/>
            </a:pPr>
            <a:r>
              <a:rPr lang="en-IE" dirty="0"/>
              <a:t>The new European Commission is working on an ambitious programme to strengthen European competitiveness; relevant work </a:t>
            </a:r>
            <a:r>
              <a:rPr lang="en-IE" dirty="0" err="1"/>
              <a:t>i.a.</a:t>
            </a:r>
            <a:r>
              <a:rPr lang="en-IE" dirty="0"/>
              <a:t>:</a:t>
            </a:r>
          </a:p>
          <a:p>
            <a:pPr marL="800100" lvl="1" indent="-342900">
              <a:spcBef>
                <a:spcPts val="0"/>
              </a:spcBef>
              <a:buFont typeface="Arial" panose="020B0604020202020204" pitchFamily="34" charset="0"/>
              <a:buChar char="-"/>
            </a:pPr>
            <a:r>
              <a:rPr lang="en-US" dirty="0">
                <a:solidFill>
                  <a:srgbClr val="000000"/>
                </a:solidFill>
                <a:cs typeface="Arial"/>
                <a:hlinkClick r:id="rId3"/>
              </a:rPr>
              <a:t>Start-up and Scale-up Strategy</a:t>
            </a:r>
            <a:r>
              <a:rPr lang="en-US" dirty="0">
                <a:solidFill>
                  <a:srgbClr val="000000"/>
                </a:solidFill>
                <a:cs typeface="Arial"/>
              </a:rPr>
              <a:t> – Adopted on 28 May 2025</a:t>
            </a:r>
          </a:p>
          <a:p>
            <a:pPr marL="800100" lvl="1" indent="-342900">
              <a:spcBef>
                <a:spcPts val="0"/>
              </a:spcBef>
              <a:buFont typeface="Arial" panose="020B0604020202020204" pitchFamily="34" charset="0"/>
              <a:buChar char="-"/>
            </a:pPr>
            <a:r>
              <a:rPr lang="en-US" b="1" dirty="0">
                <a:solidFill>
                  <a:srgbClr val="0D0D0D"/>
                </a:solidFill>
                <a:cs typeface="Arial"/>
              </a:rPr>
              <a:t>Life Sciences Strategy </a:t>
            </a:r>
            <a:r>
              <a:rPr lang="en-US" dirty="0"/>
              <a:t>(expected early summer 2025) amongst other items is expected to </a:t>
            </a:r>
            <a:r>
              <a:rPr lang="en-US" dirty="0">
                <a:solidFill>
                  <a:srgbClr val="0D0D0D"/>
                </a:solidFill>
                <a:cs typeface="Arial"/>
              </a:rPr>
              <a:t>address strengthening clinical research</a:t>
            </a:r>
          </a:p>
          <a:p>
            <a:pPr marL="800100" lvl="1" indent="-342900">
              <a:spcBef>
                <a:spcPts val="0"/>
              </a:spcBef>
              <a:buFont typeface="Arial" panose="020B0604020202020204" pitchFamily="34" charset="0"/>
              <a:buChar char="-"/>
            </a:pPr>
            <a:r>
              <a:rPr lang="en-US" b="1" dirty="0">
                <a:solidFill>
                  <a:srgbClr val="000000"/>
                </a:solidFill>
                <a:cs typeface="Arial"/>
              </a:rPr>
              <a:t>Research and Technology Infrastructures Strategy</a:t>
            </a:r>
            <a:r>
              <a:rPr lang="en-US" dirty="0">
                <a:solidFill>
                  <a:srgbClr val="000000"/>
                </a:solidFill>
                <a:cs typeface="Arial"/>
              </a:rPr>
              <a:t> – Q3 2025</a:t>
            </a:r>
          </a:p>
          <a:p>
            <a:pPr marL="800100" lvl="1" indent="-342900">
              <a:spcBef>
                <a:spcPts val="0"/>
              </a:spcBef>
              <a:buFont typeface="Arial" panose="020B0604020202020204" pitchFamily="34" charset="0"/>
              <a:buChar char="-"/>
            </a:pPr>
            <a:r>
              <a:rPr lang="en-US" b="1" dirty="0">
                <a:solidFill>
                  <a:srgbClr val="000000"/>
                </a:solidFill>
                <a:cs typeface="Arial"/>
              </a:rPr>
              <a:t>AI in science Strategy</a:t>
            </a:r>
            <a:r>
              <a:rPr lang="en-US" dirty="0">
                <a:solidFill>
                  <a:srgbClr val="000000"/>
                </a:solidFill>
                <a:cs typeface="Arial"/>
              </a:rPr>
              <a:t> – Q3 2025</a:t>
            </a:r>
          </a:p>
          <a:p>
            <a:pPr marL="800100" lvl="1" indent="-342900">
              <a:spcBef>
                <a:spcPts val="0"/>
              </a:spcBef>
              <a:buFont typeface="Arial" panose="020B0604020202020204" pitchFamily="34" charset="0"/>
              <a:buChar char="-"/>
            </a:pPr>
            <a:r>
              <a:rPr lang="en-US" b="1" dirty="0">
                <a:solidFill>
                  <a:srgbClr val="0D0D0D"/>
                </a:solidFill>
                <a:cs typeface="Arial"/>
              </a:rPr>
              <a:t>Bioeconomy Strategy </a:t>
            </a:r>
            <a:r>
              <a:rPr lang="en-US" dirty="0">
                <a:solidFill>
                  <a:srgbClr val="000000"/>
                </a:solidFill>
                <a:cs typeface="Arial"/>
              </a:rPr>
              <a:t>– Q4 2025</a:t>
            </a:r>
            <a:endParaRPr lang="en-US" b="1" dirty="0">
              <a:solidFill>
                <a:srgbClr val="0D0D0D"/>
              </a:solidFill>
              <a:cs typeface="Arial"/>
            </a:endParaRPr>
          </a:p>
          <a:p>
            <a:pPr marL="800100" lvl="1" indent="-342900">
              <a:spcBef>
                <a:spcPts val="0"/>
              </a:spcBef>
              <a:buFont typeface="Arial" panose="020B0604020202020204" pitchFamily="34" charset="0"/>
              <a:buChar char="-"/>
            </a:pPr>
            <a:r>
              <a:rPr lang="en-US" b="1" dirty="0">
                <a:solidFill>
                  <a:srgbClr val="0D0D0D"/>
                </a:solidFill>
                <a:cs typeface="Arial"/>
              </a:rPr>
              <a:t>Biotech Act</a:t>
            </a:r>
            <a:r>
              <a:rPr lang="en-US" dirty="0">
                <a:solidFill>
                  <a:srgbClr val="0D0D0D"/>
                </a:solidFill>
                <a:cs typeface="Arial"/>
              </a:rPr>
              <a:t> – 2026</a:t>
            </a:r>
          </a:p>
          <a:p>
            <a:pPr>
              <a:spcBef>
                <a:spcPts val="600"/>
              </a:spcBef>
            </a:pPr>
            <a:endParaRPr lang="en-US" b="1" dirty="0">
              <a:solidFill>
                <a:srgbClr val="0D0D0D"/>
              </a:solidFill>
              <a:cs typeface="Arial"/>
            </a:endParaRPr>
          </a:p>
          <a:p>
            <a:pPr marL="804863" algn="l">
              <a:spcBef>
                <a:spcPts val="600"/>
              </a:spcBef>
            </a:pPr>
            <a:endParaRPr lang="en-IE" sz="2000" dirty="0"/>
          </a:p>
          <a:p>
            <a:pPr marL="342900" lvl="0" indent="-342900" algn="l" rtl="0">
              <a:lnSpc>
                <a:spcPct val="100000"/>
              </a:lnSpc>
              <a:spcBef>
                <a:spcPts val="600"/>
              </a:spcBef>
              <a:spcAft>
                <a:spcPts val="600"/>
              </a:spcAft>
              <a:buSzPts val="2400"/>
              <a:buFont typeface="Arial" panose="020B0604020202020204" pitchFamily="34" charset="0"/>
              <a:buChar char="•"/>
            </a:pPr>
            <a:endParaRPr lang="en-IE" dirty="0"/>
          </a:p>
        </p:txBody>
      </p:sp>
    </p:spTree>
    <p:extLst>
      <p:ext uri="{BB962C8B-B14F-4D97-AF65-F5344CB8AC3E}">
        <p14:creationId xmlns:p14="http://schemas.microsoft.com/office/powerpoint/2010/main" val="381470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D29ACA-2063-A307-D966-754EBC1564C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5</a:t>
            </a:fld>
            <a:endParaRPr lang="en-GB" dirty="0"/>
          </a:p>
        </p:txBody>
      </p:sp>
      <p:sp>
        <p:nvSpPr>
          <p:cNvPr id="3" name="Title 2">
            <a:extLst>
              <a:ext uri="{FF2B5EF4-FFF2-40B4-BE49-F238E27FC236}">
                <a16:creationId xmlns:a16="http://schemas.microsoft.com/office/drawing/2014/main" id="{B92CE14B-76F5-9531-6779-7F7B4048CE1F}"/>
              </a:ext>
            </a:extLst>
          </p:cNvPr>
          <p:cNvSpPr>
            <a:spLocks noGrp="1"/>
          </p:cNvSpPr>
          <p:nvPr>
            <p:ph type="title"/>
          </p:nvPr>
        </p:nvSpPr>
        <p:spPr>
          <a:xfrm>
            <a:off x="970722" y="482860"/>
            <a:ext cx="10814878" cy="782357"/>
          </a:xfrm>
        </p:spPr>
        <p:txBody>
          <a:bodyPr/>
          <a:lstStyle/>
          <a:p>
            <a:r>
              <a:rPr lang="en-IE" sz="4000" b="1" dirty="0"/>
              <a:t>European Life Sciences Strategy</a:t>
            </a:r>
            <a:endParaRPr lang="en-IE" b="1" dirty="0"/>
          </a:p>
        </p:txBody>
      </p:sp>
      <p:sp>
        <p:nvSpPr>
          <p:cNvPr id="4" name="Google Shape;297;p8">
            <a:extLst>
              <a:ext uri="{FF2B5EF4-FFF2-40B4-BE49-F238E27FC236}">
                <a16:creationId xmlns:a16="http://schemas.microsoft.com/office/drawing/2014/main" id="{8D6282A1-E88D-49EB-8836-75480CA1380B}"/>
              </a:ext>
            </a:extLst>
          </p:cNvPr>
          <p:cNvSpPr txBox="1">
            <a:spLocks noGrp="1"/>
          </p:cNvSpPr>
          <p:nvPr>
            <p:ph type="body" idx="1"/>
          </p:nvPr>
        </p:nvSpPr>
        <p:spPr>
          <a:xfrm>
            <a:off x="838198" y="1421451"/>
            <a:ext cx="11036810" cy="3732444"/>
          </a:xfrm>
          <a:prstGeom prst="rect">
            <a:avLst/>
          </a:prstGeom>
          <a:noFill/>
          <a:ln>
            <a:noFill/>
          </a:ln>
        </p:spPr>
        <p:txBody>
          <a:bodyPr spcFirstLastPara="1" wrap="square" lIns="91425" tIns="45700" rIns="91425" bIns="45700" anchor="t" anchorCtr="0">
            <a:noAutofit/>
          </a:bodyPr>
          <a:lstStyle/>
          <a:p>
            <a:pPr>
              <a:spcBef>
                <a:spcPts val="600"/>
              </a:spcBef>
            </a:pPr>
            <a:r>
              <a:rPr lang="en-US" sz="2800" dirty="0">
                <a:solidFill>
                  <a:srgbClr val="0D0D0D"/>
                </a:solidFill>
                <a:cs typeface="Arial"/>
              </a:rPr>
              <a:t>Mentioned in the political guidelines of the Commission President</a:t>
            </a:r>
          </a:p>
          <a:p>
            <a:pPr>
              <a:spcBef>
                <a:spcPts val="600"/>
              </a:spcBef>
            </a:pPr>
            <a:r>
              <a:rPr lang="en-US" sz="2800" dirty="0">
                <a:solidFill>
                  <a:srgbClr val="0D0D0D"/>
                </a:solidFill>
              </a:rPr>
              <a:t>Task given to Commissioner Zaharieva in her mission letter</a:t>
            </a:r>
          </a:p>
          <a:p>
            <a:pPr>
              <a:spcBef>
                <a:spcPts val="600"/>
              </a:spcBef>
            </a:pPr>
            <a:r>
              <a:rPr lang="en-US" sz="2800" dirty="0">
                <a:solidFill>
                  <a:srgbClr val="0D0D0D"/>
                </a:solidFill>
                <a:cs typeface="Arial"/>
              </a:rPr>
              <a:t>Call for evidence to collect inpu</a:t>
            </a:r>
            <a:r>
              <a:rPr lang="en-US" sz="2800" dirty="0">
                <a:solidFill>
                  <a:srgbClr val="0D0D0D"/>
                </a:solidFill>
              </a:rPr>
              <a:t>t </a:t>
            </a:r>
            <a:r>
              <a:rPr lang="en-US" sz="2800" dirty="0">
                <a:solidFill>
                  <a:srgbClr val="0D0D0D"/>
                </a:solidFill>
                <a:cs typeface="Arial"/>
              </a:rPr>
              <a:t>was open March/April period</a:t>
            </a:r>
          </a:p>
          <a:p>
            <a:pPr>
              <a:spcBef>
                <a:spcPts val="600"/>
              </a:spcBef>
            </a:pPr>
            <a:r>
              <a:rPr lang="en-US" sz="2800" dirty="0">
                <a:solidFill>
                  <a:srgbClr val="0D0D0D"/>
                </a:solidFill>
              </a:rPr>
              <a:t>Adoption expected before the summer break</a:t>
            </a:r>
            <a:endParaRPr lang="en-US" sz="2800" dirty="0">
              <a:solidFill>
                <a:srgbClr val="0D0D0D"/>
              </a:solidFill>
              <a:cs typeface="Arial"/>
            </a:endParaRPr>
          </a:p>
        </p:txBody>
      </p:sp>
    </p:spTree>
    <p:extLst>
      <p:ext uri="{BB962C8B-B14F-4D97-AF65-F5344CB8AC3E}">
        <p14:creationId xmlns:p14="http://schemas.microsoft.com/office/powerpoint/2010/main" val="329020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FBD52E-EA4A-BBE6-C0E0-0C98BF23BDD8}"/>
              </a:ext>
            </a:extLst>
          </p:cNvPr>
          <p:cNvPicPr>
            <a:picLocks noChangeAspect="1"/>
          </p:cNvPicPr>
          <p:nvPr/>
        </p:nvPicPr>
        <p:blipFill>
          <a:blip r:embed="rId3"/>
          <a:stretch>
            <a:fillRect/>
          </a:stretch>
        </p:blipFill>
        <p:spPr>
          <a:xfrm>
            <a:off x="123485" y="1647878"/>
            <a:ext cx="4145064" cy="3284340"/>
          </a:xfrm>
          <a:prstGeom prst="rect">
            <a:avLst/>
          </a:prstGeom>
        </p:spPr>
      </p:pic>
      <p:sp>
        <p:nvSpPr>
          <p:cNvPr id="16" name="Rectangle 15">
            <a:extLst>
              <a:ext uri="{FF2B5EF4-FFF2-40B4-BE49-F238E27FC236}">
                <a16:creationId xmlns:a16="http://schemas.microsoft.com/office/drawing/2014/main" id="{EB018BA1-7B31-B9E9-A7CC-40DBBC2EC437}"/>
              </a:ext>
            </a:extLst>
          </p:cNvPr>
          <p:cNvSpPr/>
          <p:nvPr/>
        </p:nvSpPr>
        <p:spPr>
          <a:xfrm>
            <a:off x="5082873" y="1012666"/>
            <a:ext cx="107461" cy="40444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176B52E-0D96-73DA-7681-C2B09B240ED2}"/>
              </a:ext>
            </a:extLst>
          </p:cNvPr>
          <p:cNvSpPr txBox="1"/>
          <p:nvPr/>
        </p:nvSpPr>
        <p:spPr>
          <a:xfrm>
            <a:off x="908538" y="5387903"/>
            <a:ext cx="31984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Top 5 topics mentioned:</a:t>
            </a:r>
          </a:p>
          <a:p>
            <a:pPr marL="342900" indent="-342900">
              <a:buAutoNum type="arabicPeriod"/>
            </a:pPr>
            <a:r>
              <a:rPr lang="en-US" sz="1200"/>
              <a:t>R&amp;I ecosystem</a:t>
            </a:r>
          </a:p>
          <a:p>
            <a:pPr marL="342900" indent="-342900">
              <a:buAutoNum type="arabicPeriod"/>
            </a:pPr>
            <a:r>
              <a:rPr lang="en-US" sz="1200">
                <a:solidFill>
                  <a:schemeClr val="tx1"/>
                </a:solidFill>
              </a:rPr>
              <a:t>Complex regulatory frameworks </a:t>
            </a:r>
            <a:endParaRPr lang="en-US" sz="1200" i="1">
              <a:solidFill>
                <a:schemeClr val="tx1"/>
              </a:solidFill>
            </a:endParaRPr>
          </a:p>
          <a:p>
            <a:pPr marL="342900" indent="-342900">
              <a:buAutoNum type="arabicPeriod"/>
            </a:pPr>
            <a:r>
              <a:rPr lang="en-US" sz="1200"/>
              <a:t>Investments and funding</a:t>
            </a:r>
          </a:p>
          <a:p>
            <a:pPr marL="342900" indent="-342900">
              <a:buAutoNum type="arabicPeriod"/>
            </a:pPr>
            <a:r>
              <a:rPr lang="en-US" sz="1200"/>
              <a:t>Leveraging Science and Innovation</a:t>
            </a:r>
          </a:p>
          <a:p>
            <a:pPr marL="342900" indent="-342900">
              <a:buAutoNum type="arabicPeriod"/>
            </a:pPr>
            <a:r>
              <a:rPr lang="en-US" sz="1200"/>
              <a:t>Data and AI</a:t>
            </a:r>
          </a:p>
        </p:txBody>
      </p:sp>
      <p:pic>
        <p:nvPicPr>
          <p:cNvPr id="2" name="Picture 1" descr="A map of europe with numbers and colors&#10;&#10;AI-generated content may be incorrect.">
            <a:extLst>
              <a:ext uri="{FF2B5EF4-FFF2-40B4-BE49-F238E27FC236}">
                <a16:creationId xmlns:a16="http://schemas.microsoft.com/office/drawing/2014/main" id="{325EE0EE-32A4-2F93-EF7F-539C1198AF33}"/>
              </a:ext>
            </a:extLst>
          </p:cNvPr>
          <p:cNvPicPr>
            <a:picLocks noChangeAspect="1"/>
          </p:cNvPicPr>
          <p:nvPr/>
        </p:nvPicPr>
        <p:blipFill>
          <a:blip r:embed="rId4"/>
          <a:stretch>
            <a:fillRect/>
          </a:stretch>
        </p:blipFill>
        <p:spPr>
          <a:xfrm>
            <a:off x="4186520" y="1184183"/>
            <a:ext cx="4016188" cy="4211731"/>
          </a:xfrm>
          <a:prstGeom prst="rect">
            <a:avLst/>
          </a:prstGeom>
          <a:ln>
            <a:noFill/>
          </a:ln>
        </p:spPr>
      </p:pic>
      <p:sp>
        <p:nvSpPr>
          <p:cNvPr id="12" name="Google Shape;350;p4">
            <a:extLst>
              <a:ext uri="{FF2B5EF4-FFF2-40B4-BE49-F238E27FC236}">
                <a16:creationId xmlns:a16="http://schemas.microsoft.com/office/drawing/2014/main" id="{758A651C-1411-5102-A31E-0C60C39E86FD}"/>
              </a:ext>
            </a:extLst>
          </p:cNvPr>
          <p:cNvSpPr txBox="1">
            <a:spLocks noGrp="1"/>
          </p:cNvSpPr>
          <p:nvPr>
            <p:ph type="title"/>
          </p:nvPr>
        </p:nvSpPr>
        <p:spPr>
          <a:xfrm>
            <a:off x="2944159" y="143996"/>
            <a:ext cx="10515600" cy="816904"/>
          </a:xfrm>
          <a:prstGeom prst="rect">
            <a:avLst/>
          </a:prstGeom>
          <a:noFill/>
          <a:ln>
            <a:noFill/>
          </a:ln>
        </p:spPr>
        <p:txBody>
          <a:bodyPr spcFirstLastPara="1" wrap="square" lIns="91425" tIns="45700" rIns="91425" bIns="0" anchor="b" anchorCtr="0">
            <a:noAutofit/>
          </a:bodyPr>
          <a:lstStyle/>
          <a:p>
            <a:pPr>
              <a:spcBef>
                <a:spcPts val="0"/>
              </a:spcBef>
            </a:pPr>
            <a:r>
              <a:rPr lang="en-GB" sz="3200" b="1" dirty="0"/>
              <a:t>Call for Evidence analysis</a:t>
            </a:r>
            <a:endParaRPr lang="en-US" b="1" dirty="0"/>
          </a:p>
        </p:txBody>
      </p:sp>
      <p:sp>
        <p:nvSpPr>
          <p:cNvPr id="13" name="Multiplication Sign 12">
            <a:extLst>
              <a:ext uri="{FF2B5EF4-FFF2-40B4-BE49-F238E27FC236}">
                <a16:creationId xmlns:a16="http://schemas.microsoft.com/office/drawing/2014/main" id="{D2E16501-FFE1-2585-F455-28CBC305E441}"/>
              </a:ext>
            </a:extLst>
          </p:cNvPr>
          <p:cNvSpPr/>
          <p:nvPr/>
        </p:nvSpPr>
        <p:spPr>
          <a:xfrm>
            <a:off x="1626082" y="3863660"/>
            <a:ext cx="299284" cy="358703"/>
          </a:xfrm>
          <a:prstGeom prst="mathMultiply">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EFF00CE-7C62-F6FE-65B8-3C851FDE1A24}"/>
              </a:ext>
            </a:extLst>
          </p:cNvPr>
          <p:cNvSpPr txBox="1"/>
          <p:nvPr/>
        </p:nvSpPr>
        <p:spPr>
          <a:xfrm>
            <a:off x="5399856" y="5387903"/>
            <a:ext cx="28667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Top 5 countries:</a:t>
            </a:r>
          </a:p>
          <a:p>
            <a:pPr marL="342900" indent="-342900">
              <a:buAutoNum type="arabicPeriod"/>
            </a:pPr>
            <a:r>
              <a:rPr lang="en-US" sz="1200"/>
              <a:t>Belgium (67)</a:t>
            </a:r>
          </a:p>
          <a:p>
            <a:pPr marL="342900" indent="-342900">
              <a:buAutoNum type="arabicPeriod"/>
            </a:pPr>
            <a:r>
              <a:rPr lang="en-US" sz="1200"/>
              <a:t>Germany (37)</a:t>
            </a:r>
          </a:p>
          <a:p>
            <a:pPr marL="342900" indent="-342900">
              <a:buAutoNum type="arabicPeriod"/>
            </a:pPr>
            <a:r>
              <a:rPr lang="en-US" sz="1200"/>
              <a:t>Netherlands (37)</a:t>
            </a:r>
          </a:p>
          <a:p>
            <a:pPr marL="342900" indent="-342900">
              <a:buAutoNum type="arabicPeriod"/>
            </a:pPr>
            <a:r>
              <a:rPr lang="en-US" sz="1200"/>
              <a:t>Spain (29)</a:t>
            </a:r>
          </a:p>
          <a:p>
            <a:pPr marL="342900" indent="-342900">
              <a:buAutoNum type="arabicPeriod"/>
            </a:pPr>
            <a:r>
              <a:rPr lang="en-US" sz="1200"/>
              <a:t>Austria (20)</a:t>
            </a:r>
          </a:p>
        </p:txBody>
      </p:sp>
      <p:cxnSp>
        <p:nvCxnSpPr>
          <p:cNvPr id="4" name="Straight Arrow Connector 3">
            <a:extLst>
              <a:ext uri="{FF2B5EF4-FFF2-40B4-BE49-F238E27FC236}">
                <a16:creationId xmlns:a16="http://schemas.microsoft.com/office/drawing/2014/main" id="{3B4098E7-4160-8771-82DB-4F8BF72480E1}"/>
              </a:ext>
            </a:extLst>
          </p:cNvPr>
          <p:cNvCxnSpPr>
            <a:cxnSpLocks/>
            <a:endCxn id="6" idx="1"/>
          </p:cNvCxnSpPr>
          <p:nvPr/>
        </p:nvCxnSpPr>
        <p:spPr>
          <a:xfrm>
            <a:off x="1865453" y="4222363"/>
            <a:ext cx="760702" cy="834764"/>
          </a:xfrm>
          <a:prstGeom prst="straightConnector1">
            <a:avLst/>
          </a:prstGeom>
          <a:ln w="57150">
            <a:solidFill>
              <a:srgbClr val="C00000"/>
            </a:solidFill>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2DD91C0F-356F-533F-5C1F-C92215B45C2E}"/>
              </a:ext>
            </a:extLst>
          </p:cNvPr>
          <p:cNvSpPr txBox="1"/>
          <p:nvPr/>
        </p:nvSpPr>
        <p:spPr>
          <a:xfrm>
            <a:off x="2626155" y="4768586"/>
            <a:ext cx="1423434"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t>Duplicates are ignored for the rest of the analysis</a:t>
            </a:r>
            <a:endParaRPr lang="en-US" sz="1100" i="1" dirty="0"/>
          </a:p>
        </p:txBody>
      </p:sp>
      <p:pic>
        <p:nvPicPr>
          <p:cNvPr id="5" name="Picture 4" descr="A blue pie chart with text&#10;&#10;AI-generated content may be incorrect.">
            <a:extLst>
              <a:ext uri="{FF2B5EF4-FFF2-40B4-BE49-F238E27FC236}">
                <a16:creationId xmlns:a16="http://schemas.microsoft.com/office/drawing/2014/main" id="{2ED4C282-37C4-1030-48AA-AE286197601A}"/>
              </a:ext>
            </a:extLst>
          </p:cNvPr>
          <p:cNvPicPr>
            <a:picLocks noChangeAspect="1"/>
          </p:cNvPicPr>
          <p:nvPr/>
        </p:nvPicPr>
        <p:blipFill>
          <a:blip r:embed="rId5"/>
          <a:stretch>
            <a:fillRect/>
          </a:stretch>
        </p:blipFill>
        <p:spPr>
          <a:xfrm>
            <a:off x="8263391" y="1810505"/>
            <a:ext cx="3805314" cy="3587751"/>
          </a:xfrm>
          <a:prstGeom prst="rect">
            <a:avLst/>
          </a:prstGeom>
          <a:ln>
            <a:noFill/>
          </a:ln>
        </p:spPr>
      </p:pic>
    </p:spTree>
    <p:extLst>
      <p:ext uri="{BB962C8B-B14F-4D97-AF65-F5344CB8AC3E}">
        <p14:creationId xmlns:p14="http://schemas.microsoft.com/office/powerpoint/2010/main" val="128798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28172-E828-F041-ED4C-B7FDEC8C0947}"/>
            </a:ext>
          </a:extLst>
        </p:cNvPr>
        <p:cNvGrpSpPr/>
        <p:nvPr/>
      </p:nvGrpSpPr>
      <p:grpSpPr>
        <a:xfrm>
          <a:off x="0" y="0"/>
          <a:ext cx="0" cy="0"/>
          <a:chOff x="0" y="0"/>
          <a:chExt cx="0" cy="0"/>
        </a:xfrm>
      </p:grpSpPr>
      <p:pic>
        <p:nvPicPr>
          <p:cNvPr id="5" name="Picture 4" descr="A close up of words&#10;&#10;AI-generated content may be incorrect.">
            <a:extLst>
              <a:ext uri="{FF2B5EF4-FFF2-40B4-BE49-F238E27FC236}">
                <a16:creationId xmlns:a16="http://schemas.microsoft.com/office/drawing/2014/main" id="{820D716B-4119-B96F-C5ED-140B9C049984}"/>
              </a:ext>
            </a:extLst>
          </p:cNvPr>
          <p:cNvPicPr>
            <a:picLocks noChangeAspect="1"/>
          </p:cNvPicPr>
          <p:nvPr/>
        </p:nvPicPr>
        <p:blipFill>
          <a:blip r:embed="rId3"/>
          <a:stretch>
            <a:fillRect/>
          </a:stretch>
        </p:blipFill>
        <p:spPr>
          <a:xfrm>
            <a:off x="7157427" y="2065827"/>
            <a:ext cx="5037992" cy="3175733"/>
          </a:xfrm>
          <a:prstGeom prst="rect">
            <a:avLst/>
          </a:prstGeom>
          <a:ln>
            <a:noFill/>
          </a:ln>
        </p:spPr>
      </p:pic>
      <p:sp>
        <p:nvSpPr>
          <p:cNvPr id="12" name="Google Shape;350;p4">
            <a:extLst>
              <a:ext uri="{FF2B5EF4-FFF2-40B4-BE49-F238E27FC236}">
                <a16:creationId xmlns:a16="http://schemas.microsoft.com/office/drawing/2014/main" id="{B3107B86-F4F4-0336-0DF0-411727245679}"/>
              </a:ext>
            </a:extLst>
          </p:cNvPr>
          <p:cNvSpPr txBox="1">
            <a:spLocks noGrp="1"/>
          </p:cNvSpPr>
          <p:nvPr>
            <p:ph type="title"/>
          </p:nvPr>
        </p:nvSpPr>
        <p:spPr>
          <a:xfrm>
            <a:off x="2944159" y="143996"/>
            <a:ext cx="10515600" cy="816904"/>
          </a:xfrm>
          <a:prstGeom prst="rect">
            <a:avLst/>
          </a:prstGeom>
          <a:noFill/>
          <a:ln>
            <a:noFill/>
          </a:ln>
        </p:spPr>
        <p:txBody>
          <a:bodyPr spcFirstLastPara="1" wrap="square" lIns="91425" tIns="45700" rIns="91425" bIns="0" anchor="b" anchorCtr="0">
            <a:noAutofit/>
          </a:bodyPr>
          <a:lstStyle/>
          <a:p>
            <a:pPr>
              <a:spcBef>
                <a:spcPts val="0"/>
              </a:spcBef>
            </a:pPr>
            <a:r>
              <a:rPr lang="en-GB" sz="3200"/>
              <a:t>Top recommendations – Agri/Food/Env</a:t>
            </a:r>
            <a:endParaRPr lang="en-US"/>
          </a:p>
        </p:txBody>
      </p:sp>
      <p:sp>
        <p:nvSpPr>
          <p:cNvPr id="4" name="TextBox 3">
            <a:extLst>
              <a:ext uri="{FF2B5EF4-FFF2-40B4-BE49-F238E27FC236}">
                <a16:creationId xmlns:a16="http://schemas.microsoft.com/office/drawing/2014/main" id="{C02A62CA-E14E-C7FF-0093-EB2628EB1074}"/>
              </a:ext>
            </a:extLst>
          </p:cNvPr>
          <p:cNvSpPr txBox="1"/>
          <p:nvPr/>
        </p:nvSpPr>
        <p:spPr>
          <a:xfrm>
            <a:off x="84841" y="1606088"/>
            <a:ext cx="734009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b="1"/>
              <a:t>Circular economy and resource efficiency: </a:t>
            </a:r>
          </a:p>
          <a:p>
            <a:pPr marL="457200" lvl="1">
              <a:buFont typeface="Courier New"/>
              <a:buChar char="o"/>
            </a:pPr>
            <a:r>
              <a:rPr lang="en-GB"/>
              <a:t> Prioritising the development of circular systems by upcycling side streams and valorising agricultural waste for the development of bio-based solutions.</a:t>
            </a:r>
          </a:p>
          <a:p>
            <a:pPr marL="457200" lvl="1">
              <a:buFont typeface="Courier New"/>
              <a:buChar char="o"/>
            </a:pPr>
            <a:endParaRPr lang="en-GB"/>
          </a:p>
          <a:p>
            <a:pPr>
              <a:buChar char="•"/>
            </a:pPr>
            <a:r>
              <a:rPr lang="en-GB" b="1"/>
              <a:t>Controlled environment agriculture: </a:t>
            </a:r>
          </a:p>
          <a:p>
            <a:pPr marL="457200" lvl="1">
              <a:buFont typeface="Courier New"/>
              <a:buChar char="o"/>
            </a:pPr>
            <a:r>
              <a:rPr lang="en-GB"/>
              <a:t> Investing in controlled environment production (vertical farming, biomanufacturing, hydroponics) for food security and resilience in the face of climate change.</a:t>
            </a:r>
          </a:p>
          <a:p>
            <a:pPr>
              <a:buChar char="•"/>
            </a:pPr>
            <a:endParaRPr lang="en-GB"/>
          </a:p>
          <a:p>
            <a:pPr>
              <a:buChar char="•"/>
            </a:pPr>
            <a:r>
              <a:rPr lang="en-GB" b="1"/>
              <a:t>Agriculture innovation at the root of food systems: </a:t>
            </a:r>
          </a:p>
          <a:p>
            <a:pPr marL="457200" lvl="1">
              <a:buFont typeface="Courier New"/>
              <a:buChar char="o"/>
            </a:pPr>
            <a:r>
              <a:rPr lang="en-GB"/>
              <a:t> Promoting new technologies like AI, precision agriculture, new breeding techniques and remote sensing to optimise agriculture.</a:t>
            </a:r>
          </a:p>
          <a:p>
            <a:pPr marL="457200" lvl="1">
              <a:buFont typeface="Courier New"/>
              <a:buChar char="o"/>
            </a:pPr>
            <a:endParaRPr lang="en-GB"/>
          </a:p>
          <a:p>
            <a:pPr>
              <a:buChar char="•"/>
            </a:pPr>
            <a:r>
              <a:rPr lang="en-GB" b="1"/>
              <a:t>Biodiversity as a foundation for innovation:</a:t>
            </a:r>
          </a:p>
          <a:p>
            <a:pPr marL="457200" lvl="1">
              <a:buFont typeface="Courier New"/>
              <a:buChar char="o"/>
            </a:pPr>
            <a:r>
              <a:rPr lang="en-GB"/>
              <a:t> Recognising biodiversity as a crucial element for innovation in life sciences - biodiversity and taxonomy should be central to EU innovation policy.</a:t>
            </a:r>
          </a:p>
          <a:p>
            <a:pPr>
              <a:buFont typeface="Arial"/>
              <a:buChar char="•"/>
            </a:pPr>
            <a:endParaRPr lang="en-GB"/>
          </a:p>
          <a:p>
            <a:pPr>
              <a:buFont typeface="Arial"/>
              <a:buChar char="•"/>
            </a:pPr>
            <a:r>
              <a:rPr lang="en-GB" b="1"/>
              <a:t>Adoption of alternative proteins and sustainable food sources: </a:t>
            </a:r>
          </a:p>
          <a:p>
            <a:pPr marL="457200" lvl="1">
              <a:buFont typeface="Courier New"/>
              <a:buChar char="o"/>
            </a:pPr>
            <a:r>
              <a:rPr lang="en-GB"/>
              <a:t> Supporting R&amp;D in alternative proteins and sustainable food production methods (plant-based and microbial proteins, cellular agriculture...) to diversify food sources and contribute to food security and environmental sustainability.</a:t>
            </a:r>
          </a:p>
        </p:txBody>
      </p:sp>
      <p:sp>
        <p:nvSpPr>
          <p:cNvPr id="6" name="TextBox 5">
            <a:extLst>
              <a:ext uri="{FF2B5EF4-FFF2-40B4-BE49-F238E27FC236}">
                <a16:creationId xmlns:a16="http://schemas.microsoft.com/office/drawing/2014/main" id="{1B12B6B2-D96C-9850-56D3-CF025758C876}"/>
              </a:ext>
            </a:extLst>
          </p:cNvPr>
          <p:cNvSpPr txBox="1"/>
          <p:nvPr/>
        </p:nvSpPr>
        <p:spPr>
          <a:xfrm>
            <a:off x="7981462" y="5246076"/>
            <a:ext cx="38666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i="1"/>
              <a:t>Word cloud of the free text accompanying input labelled by reviewers of the </a:t>
            </a:r>
            <a:r>
              <a:rPr lang="en-US" sz="1000" i="1" err="1"/>
              <a:t>CfE</a:t>
            </a:r>
            <a:r>
              <a:rPr lang="en-US" sz="1000" i="1"/>
              <a:t> as </a:t>
            </a:r>
            <a:r>
              <a:rPr lang="en-US" sz="1000" i="1" err="1"/>
              <a:t>agri</a:t>
            </a:r>
            <a:r>
              <a:rPr lang="en-US" sz="1000" i="1"/>
              <a:t>, food or environment.</a:t>
            </a:r>
          </a:p>
        </p:txBody>
      </p:sp>
    </p:spTree>
    <p:extLst>
      <p:ext uri="{BB962C8B-B14F-4D97-AF65-F5344CB8AC3E}">
        <p14:creationId xmlns:p14="http://schemas.microsoft.com/office/powerpoint/2010/main" val="111657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5B09-B814-CFF0-C95E-0BC8C0E90A38}"/>
            </a:ext>
          </a:extLst>
        </p:cNvPr>
        <p:cNvGrpSpPr/>
        <p:nvPr/>
      </p:nvGrpSpPr>
      <p:grpSpPr>
        <a:xfrm>
          <a:off x="0" y="0"/>
          <a:ext cx="0" cy="0"/>
          <a:chOff x="0" y="0"/>
          <a:chExt cx="0" cy="0"/>
        </a:xfrm>
      </p:grpSpPr>
      <p:pic>
        <p:nvPicPr>
          <p:cNvPr id="2" name="Picture 1" descr="A close up of words&#10;&#10;AI-generated content may be incorrect.">
            <a:extLst>
              <a:ext uri="{FF2B5EF4-FFF2-40B4-BE49-F238E27FC236}">
                <a16:creationId xmlns:a16="http://schemas.microsoft.com/office/drawing/2014/main" id="{566CA949-A352-88D2-8299-8D55D269601C}"/>
              </a:ext>
            </a:extLst>
          </p:cNvPr>
          <p:cNvPicPr>
            <a:picLocks noChangeAspect="1"/>
          </p:cNvPicPr>
          <p:nvPr/>
        </p:nvPicPr>
        <p:blipFill>
          <a:blip r:embed="rId3"/>
          <a:stretch>
            <a:fillRect/>
          </a:stretch>
        </p:blipFill>
        <p:spPr>
          <a:xfrm>
            <a:off x="7052530" y="2149963"/>
            <a:ext cx="5140325" cy="2909766"/>
          </a:xfrm>
          <a:prstGeom prst="rect">
            <a:avLst/>
          </a:prstGeom>
          <a:ln>
            <a:noFill/>
          </a:ln>
        </p:spPr>
      </p:pic>
      <p:sp>
        <p:nvSpPr>
          <p:cNvPr id="12" name="Google Shape;350;p4">
            <a:extLst>
              <a:ext uri="{FF2B5EF4-FFF2-40B4-BE49-F238E27FC236}">
                <a16:creationId xmlns:a16="http://schemas.microsoft.com/office/drawing/2014/main" id="{6E3D9C60-0931-65AB-CD30-53C8F25313B7}"/>
              </a:ext>
            </a:extLst>
          </p:cNvPr>
          <p:cNvSpPr txBox="1">
            <a:spLocks noGrp="1"/>
          </p:cNvSpPr>
          <p:nvPr>
            <p:ph type="title"/>
          </p:nvPr>
        </p:nvSpPr>
        <p:spPr>
          <a:xfrm>
            <a:off x="2944159" y="143996"/>
            <a:ext cx="10515600" cy="816904"/>
          </a:xfrm>
          <a:prstGeom prst="rect">
            <a:avLst/>
          </a:prstGeom>
          <a:noFill/>
          <a:ln>
            <a:noFill/>
          </a:ln>
        </p:spPr>
        <p:txBody>
          <a:bodyPr spcFirstLastPara="1" wrap="square" lIns="91425" tIns="45700" rIns="91425" bIns="0" anchor="b" anchorCtr="0">
            <a:noAutofit/>
          </a:bodyPr>
          <a:lstStyle/>
          <a:p>
            <a:pPr>
              <a:spcBef>
                <a:spcPts val="0"/>
              </a:spcBef>
            </a:pPr>
            <a:r>
              <a:rPr lang="en-GB" sz="3200"/>
              <a:t>Top recommendations – Health</a:t>
            </a:r>
            <a:endParaRPr lang="en-US"/>
          </a:p>
        </p:txBody>
      </p:sp>
      <p:sp>
        <p:nvSpPr>
          <p:cNvPr id="4" name="TextBox 3">
            <a:extLst>
              <a:ext uri="{FF2B5EF4-FFF2-40B4-BE49-F238E27FC236}">
                <a16:creationId xmlns:a16="http://schemas.microsoft.com/office/drawing/2014/main" id="{37B3B528-B34D-78FF-C5B6-1104E60DB633}"/>
              </a:ext>
            </a:extLst>
          </p:cNvPr>
          <p:cNvSpPr txBox="1"/>
          <p:nvPr/>
        </p:nvSpPr>
        <p:spPr>
          <a:xfrm>
            <a:off x="157877" y="1802105"/>
            <a:ext cx="716976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b="1"/>
              <a:t>Promotion of New Approach Methodologies (NAMs): </a:t>
            </a:r>
            <a:endParaRPr lang="en-GB"/>
          </a:p>
          <a:p>
            <a:pPr marL="457200" lvl="1">
              <a:buFont typeface="Courier New"/>
              <a:buChar char="o"/>
            </a:pPr>
            <a:r>
              <a:rPr lang="en-GB"/>
              <a:t> Advancing non-animal research methodologies for their ethical and predictive value in biomedical research.</a:t>
            </a:r>
            <a:br>
              <a:rPr lang="en-GB"/>
            </a:br>
            <a:endParaRPr lang="en-GB"/>
          </a:p>
          <a:p>
            <a:pPr>
              <a:buFont typeface="Arial"/>
              <a:buChar char="•"/>
            </a:pPr>
            <a:r>
              <a:rPr lang="en-GB" b="1"/>
              <a:t>Enhancement of clinical trials: </a:t>
            </a:r>
            <a:endParaRPr lang="en-GB"/>
          </a:p>
          <a:p>
            <a:pPr marL="457200" lvl="1">
              <a:buFont typeface="Courier New"/>
              <a:buChar char="o"/>
            </a:pPr>
            <a:r>
              <a:rPr lang="en-GB"/>
              <a:t> Streamlining and optimising clinical trial processes, including regulatory simplification and digital integration to maintain our competitiveness.</a:t>
            </a:r>
          </a:p>
          <a:p>
            <a:pPr marL="457200" lvl="1">
              <a:buFont typeface="Courier New"/>
              <a:buChar char="o"/>
            </a:pPr>
            <a:endParaRPr lang="en-GB"/>
          </a:p>
          <a:p>
            <a:pPr>
              <a:buFont typeface="Arial"/>
              <a:buChar char="•"/>
            </a:pPr>
            <a:r>
              <a:rPr lang="en-GB" b="1"/>
              <a:t>Advancement of Advanced Therapy Medicinal Products (ATMPs): </a:t>
            </a:r>
            <a:endParaRPr lang="en-GB"/>
          </a:p>
          <a:p>
            <a:pPr marL="457200" lvl="1">
              <a:buFont typeface="Courier New"/>
              <a:buChar char="o"/>
            </a:pPr>
            <a:r>
              <a:rPr lang="en-GB"/>
              <a:t> Supporting the development and integration of ATMPs such as gene and cell therapies, by addressing regulatory and sustainability challenges.</a:t>
            </a:r>
            <a:br>
              <a:rPr lang="en-GB"/>
            </a:br>
            <a:endParaRPr lang="en-GB"/>
          </a:p>
          <a:p>
            <a:pPr>
              <a:buChar char="•"/>
            </a:pPr>
            <a:r>
              <a:rPr lang="en-GB" b="1"/>
              <a:t>Focus on rare diseases: </a:t>
            </a:r>
            <a:endParaRPr lang="en-GB"/>
          </a:p>
          <a:p>
            <a:pPr marL="457200" lvl="1">
              <a:buFont typeface="Courier New"/>
              <a:buChar char="o"/>
            </a:pPr>
            <a:r>
              <a:rPr lang="en-GB"/>
              <a:t> Prioritising rare diseases: improve research, diagnosis and treatment, leveraging cross-border collaborations and dedicated funding.</a:t>
            </a:r>
            <a:br>
              <a:rPr lang="en-GB"/>
            </a:br>
            <a:endParaRPr lang="en-GB"/>
          </a:p>
          <a:p>
            <a:pPr>
              <a:buChar char="•"/>
            </a:pPr>
            <a:r>
              <a:rPr lang="en-GB" b="1"/>
              <a:t>Crisis preparedness and supply chain resilience: </a:t>
            </a:r>
            <a:endParaRPr lang="en-GB"/>
          </a:p>
          <a:p>
            <a:pPr marL="457200" lvl="1">
              <a:buFont typeface="Courier New"/>
              <a:buChar char="o"/>
            </a:pPr>
            <a:r>
              <a:rPr lang="en-GB"/>
              <a:t> Strengthening strategies for crisis preparedness and ensuring resilient supply chains to maintain the availability of essential health supplies.</a:t>
            </a:r>
          </a:p>
          <a:p>
            <a:pPr marL="457200" lvl="1">
              <a:buFont typeface="Courier New"/>
              <a:buChar char="o"/>
            </a:pPr>
            <a:endParaRPr lang="en-GB" b="1"/>
          </a:p>
        </p:txBody>
      </p:sp>
      <p:sp>
        <p:nvSpPr>
          <p:cNvPr id="6" name="TextBox 5">
            <a:extLst>
              <a:ext uri="{FF2B5EF4-FFF2-40B4-BE49-F238E27FC236}">
                <a16:creationId xmlns:a16="http://schemas.microsoft.com/office/drawing/2014/main" id="{4579E533-B297-E06D-C93D-C5798A8C6714}"/>
              </a:ext>
            </a:extLst>
          </p:cNvPr>
          <p:cNvSpPr txBox="1"/>
          <p:nvPr/>
        </p:nvSpPr>
        <p:spPr>
          <a:xfrm>
            <a:off x="8323385" y="5060461"/>
            <a:ext cx="38666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i="1"/>
              <a:t>Word cloud of the free text accompanying input labelled by reviewers of the </a:t>
            </a:r>
            <a:r>
              <a:rPr lang="en-US" sz="1000" i="1" err="1"/>
              <a:t>CfE</a:t>
            </a:r>
            <a:r>
              <a:rPr lang="en-US" sz="1000" i="1"/>
              <a:t> as "health" .</a:t>
            </a:r>
          </a:p>
        </p:txBody>
      </p:sp>
    </p:spTree>
    <p:extLst>
      <p:ext uri="{BB962C8B-B14F-4D97-AF65-F5344CB8AC3E}">
        <p14:creationId xmlns:p14="http://schemas.microsoft.com/office/powerpoint/2010/main" val="284110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A9A7-304F-D53E-8785-3E3B2C575EC8}"/>
            </a:ext>
          </a:extLst>
        </p:cNvPr>
        <p:cNvGrpSpPr/>
        <p:nvPr/>
      </p:nvGrpSpPr>
      <p:grpSpPr>
        <a:xfrm>
          <a:off x="0" y="0"/>
          <a:ext cx="0" cy="0"/>
          <a:chOff x="0" y="0"/>
          <a:chExt cx="0" cy="0"/>
        </a:xfrm>
      </p:grpSpPr>
      <p:sp>
        <p:nvSpPr>
          <p:cNvPr id="12" name="Google Shape;350;p4">
            <a:extLst>
              <a:ext uri="{FF2B5EF4-FFF2-40B4-BE49-F238E27FC236}">
                <a16:creationId xmlns:a16="http://schemas.microsoft.com/office/drawing/2014/main" id="{569CC405-80C7-7C16-D8B9-E09654712177}"/>
              </a:ext>
            </a:extLst>
          </p:cNvPr>
          <p:cNvSpPr txBox="1">
            <a:spLocks noGrp="1"/>
          </p:cNvSpPr>
          <p:nvPr>
            <p:ph type="title"/>
          </p:nvPr>
        </p:nvSpPr>
        <p:spPr>
          <a:xfrm>
            <a:off x="2944159" y="143996"/>
            <a:ext cx="10515600" cy="816904"/>
          </a:xfrm>
          <a:prstGeom prst="rect">
            <a:avLst/>
          </a:prstGeom>
          <a:noFill/>
          <a:ln>
            <a:noFill/>
          </a:ln>
        </p:spPr>
        <p:txBody>
          <a:bodyPr spcFirstLastPara="1" wrap="square" lIns="91425" tIns="45700" rIns="91425" bIns="0" anchor="b" anchorCtr="0">
            <a:noAutofit/>
          </a:bodyPr>
          <a:lstStyle/>
          <a:p>
            <a:pPr>
              <a:spcBef>
                <a:spcPts val="0"/>
              </a:spcBef>
            </a:pPr>
            <a:r>
              <a:rPr lang="en-GB" sz="3200"/>
              <a:t>Top recommendations – Horizontal 1/2</a:t>
            </a:r>
            <a:endParaRPr lang="en-US"/>
          </a:p>
        </p:txBody>
      </p:sp>
      <p:sp>
        <p:nvSpPr>
          <p:cNvPr id="4" name="TextBox 3">
            <a:extLst>
              <a:ext uri="{FF2B5EF4-FFF2-40B4-BE49-F238E27FC236}">
                <a16:creationId xmlns:a16="http://schemas.microsoft.com/office/drawing/2014/main" id="{3137EE22-62A9-89C4-7CD4-B55D1FA71075}"/>
              </a:ext>
            </a:extLst>
          </p:cNvPr>
          <p:cNvSpPr txBox="1"/>
          <p:nvPr/>
        </p:nvSpPr>
        <p:spPr>
          <a:xfrm>
            <a:off x="250453" y="2092257"/>
            <a:ext cx="684470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GB" b="1"/>
              <a:t>Coherent policy framework:</a:t>
            </a:r>
            <a:r>
              <a:rPr lang="en-GB"/>
              <a:t> </a:t>
            </a:r>
            <a:endParaRPr lang="en-US"/>
          </a:p>
          <a:p>
            <a:pPr marL="742950" lvl="1" indent="-285750">
              <a:buFont typeface="Courier New"/>
              <a:buChar char="o"/>
            </a:pPr>
            <a:r>
              <a:rPr lang="en-GB"/>
              <a:t>A better cohesion in life sciences policy governance at EU level and  conducive regulatory environment. </a:t>
            </a:r>
            <a:endParaRPr lang="en-US"/>
          </a:p>
          <a:p>
            <a:pPr marL="457200" lvl="1"/>
            <a:endParaRPr lang="en-GB"/>
          </a:p>
          <a:p>
            <a:pPr marL="285750" indent="-285750">
              <a:buChar char="•"/>
            </a:pPr>
            <a:r>
              <a:rPr lang="en-GB" b="1"/>
              <a:t>Development of Biotech Hubs and Centres of Excellence: </a:t>
            </a:r>
          </a:p>
          <a:p>
            <a:pPr marL="742950" lvl="1" indent="-285750">
              <a:buFont typeface="Courier New"/>
              <a:buChar char="o"/>
            </a:pPr>
            <a:r>
              <a:rPr lang="en-GB"/>
              <a:t>Strong emphasis on establishing and supporting biotech hubs and centres of excellence across Europe. </a:t>
            </a:r>
          </a:p>
          <a:p>
            <a:pPr marL="285750" indent="-285750">
              <a:buChar char="•"/>
            </a:pPr>
            <a:endParaRPr lang="en-GB"/>
          </a:p>
          <a:p>
            <a:pPr marL="285750" indent="-285750">
              <a:buChar char="•"/>
            </a:pPr>
            <a:r>
              <a:rPr lang="en-GB" b="1"/>
              <a:t>Integration of the One Health approach: </a:t>
            </a:r>
          </a:p>
          <a:p>
            <a:pPr marL="742950" lvl="1" indent="-285750">
              <a:buFont typeface="Courier New"/>
              <a:buChar char="o"/>
            </a:pPr>
            <a:r>
              <a:rPr lang="en-GB"/>
              <a:t>One Health approach to address complex challenges and facilitate cross-sectoral collaboration and innovation.</a:t>
            </a:r>
          </a:p>
          <a:p>
            <a:pPr marL="742950" lvl="1" indent="-285750">
              <a:buFont typeface="Courier New"/>
              <a:buChar char="o"/>
            </a:pPr>
            <a:endParaRPr lang="en-GB"/>
          </a:p>
          <a:p>
            <a:pPr marL="285750" indent="-285750">
              <a:buChar char="•"/>
            </a:pPr>
            <a:r>
              <a:rPr lang="en-GB" b="1"/>
              <a:t>Public-Private Partnerships (PPPs) and collaborative frameworks: </a:t>
            </a:r>
            <a:endParaRPr lang="en-US"/>
          </a:p>
          <a:p>
            <a:pPr marL="742950" lvl="1" indent="-285750">
              <a:buFont typeface="Courier New"/>
              <a:buChar char="o"/>
            </a:pPr>
            <a:r>
              <a:rPr lang="en-GB"/>
              <a:t>Strong emphasis on developing and enhancing PPPs for pooling resources, sharing risks, and accelerating the translation of </a:t>
            </a:r>
            <a:r>
              <a:rPr lang="en-US"/>
              <a:t>research.</a:t>
            </a:r>
          </a:p>
          <a:p>
            <a:pPr marL="742950" lvl="1" indent="-285750">
              <a:buFont typeface="Courier New"/>
              <a:buChar char="o"/>
            </a:pPr>
            <a:endParaRPr lang="en-US"/>
          </a:p>
          <a:p>
            <a:pPr>
              <a:buChar char="•"/>
            </a:pPr>
            <a:endParaRPr lang="en-GB"/>
          </a:p>
        </p:txBody>
      </p:sp>
      <p:pic>
        <p:nvPicPr>
          <p:cNvPr id="2" name="Picture 1" descr="A close up of words&#10;&#10;AI-generated content may be incorrect.">
            <a:extLst>
              <a:ext uri="{FF2B5EF4-FFF2-40B4-BE49-F238E27FC236}">
                <a16:creationId xmlns:a16="http://schemas.microsoft.com/office/drawing/2014/main" id="{AE8950BF-5FE1-A52D-C7A6-EF77F7D52504}"/>
              </a:ext>
            </a:extLst>
          </p:cNvPr>
          <p:cNvPicPr>
            <a:picLocks noChangeAspect="1"/>
          </p:cNvPicPr>
          <p:nvPr/>
        </p:nvPicPr>
        <p:blipFill>
          <a:blip r:embed="rId3"/>
          <a:stretch>
            <a:fillRect/>
          </a:stretch>
        </p:blipFill>
        <p:spPr>
          <a:xfrm>
            <a:off x="7256463" y="2183302"/>
            <a:ext cx="4937614" cy="2979860"/>
          </a:xfrm>
          <a:prstGeom prst="rect">
            <a:avLst/>
          </a:prstGeom>
          <a:ln>
            <a:noFill/>
          </a:ln>
        </p:spPr>
      </p:pic>
      <p:sp>
        <p:nvSpPr>
          <p:cNvPr id="5" name="TextBox 4">
            <a:extLst>
              <a:ext uri="{FF2B5EF4-FFF2-40B4-BE49-F238E27FC236}">
                <a16:creationId xmlns:a16="http://schemas.microsoft.com/office/drawing/2014/main" id="{B8320796-1812-9D36-6584-9BA53BA696FD}"/>
              </a:ext>
            </a:extLst>
          </p:cNvPr>
          <p:cNvSpPr txBox="1"/>
          <p:nvPr/>
        </p:nvSpPr>
        <p:spPr>
          <a:xfrm>
            <a:off x="7981462" y="5246076"/>
            <a:ext cx="38666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i="1"/>
              <a:t>Word cloud of the free text accompanying input labelled by reviewers of the </a:t>
            </a:r>
            <a:r>
              <a:rPr lang="en-US" sz="1000" i="1" err="1"/>
              <a:t>CfE</a:t>
            </a:r>
            <a:r>
              <a:rPr lang="en-US" sz="1000" i="1"/>
              <a:t> as cross-sectoral. </a:t>
            </a:r>
          </a:p>
        </p:txBody>
      </p:sp>
    </p:spTree>
    <p:extLst>
      <p:ext uri="{BB962C8B-B14F-4D97-AF65-F5344CB8AC3E}">
        <p14:creationId xmlns:p14="http://schemas.microsoft.com/office/powerpoint/2010/main" val="58172821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0E4BC88-24AC-431B-95F9-16EE3DA3EBE9}" vid="{8D80B4F7-3850-4D3F-BDF1-21D392859092}"/>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687</TotalTime>
  <Words>1613</Words>
  <Application>Microsoft Office PowerPoint</Application>
  <PresentationFormat>Widescreen</PresentationFormat>
  <Paragraphs>201</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Wingdings</vt:lpstr>
      <vt:lpstr>Courier New</vt:lpstr>
      <vt:lpstr>Office Theme</vt:lpstr>
      <vt:lpstr>Update on policy development at the EU level  ACT EU Multi Stakeholder Platform meeting , 26 June 2025 </vt:lpstr>
      <vt:lpstr>Continuing support for clinical research through EU programmes</vt:lpstr>
      <vt:lpstr>Overall funding for projects containing clinical research under Horizon 2020 and Horizon Europe*</vt:lpstr>
      <vt:lpstr>Policy framework/outlook</vt:lpstr>
      <vt:lpstr>European Life Sciences Strategy</vt:lpstr>
      <vt:lpstr>Call for Evidence analysis</vt:lpstr>
      <vt:lpstr>Top recommendations – Agri/Food/Env</vt:lpstr>
      <vt:lpstr>Top recommendations – Health</vt:lpstr>
      <vt:lpstr>Top recommendations – Horizontal 1/2</vt:lpstr>
      <vt:lpstr>Top recommendations – Horizontal 2/2</vt:lpstr>
      <vt:lpstr>Commission proposal for a European Biotech Act </vt:lpstr>
      <vt:lpstr>Pharma revision provisions with relevance to clinical trials (based on Council proposed mandate, in negotiation between colegislators)  </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Decline to Priority: The EU's Political Drive for Clinical Trials</dc:title>
  <dc:creator>NIMMESGERN Elmar (RTD)</dc:creator>
  <cp:lastModifiedBy>CLAMOU Isabelle (SANTE)</cp:lastModifiedBy>
  <cp:revision>26</cp:revision>
  <dcterms:created xsi:type="dcterms:W3CDTF">2024-10-17T09:02:24Z</dcterms:created>
  <dcterms:modified xsi:type="dcterms:W3CDTF">2025-06-24T16:57:18Z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ies>
</file>